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Default Extension="doc" ContentType="application/msword"/>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22" r:id="rId2"/>
    <p:sldId id="257" r:id="rId3"/>
    <p:sldId id="258" r:id="rId4"/>
    <p:sldId id="273" r:id="rId5"/>
    <p:sldId id="270" r:id="rId6"/>
    <p:sldId id="275" r:id="rId7"/>
    <p:sldId id="323" r:id="rId8"/>
    <p:sldId id="278" r:id="rId9"/>
    <p:sldId id="280" r:id="rId10"/>
    <p:sldId id="289" r:id="rId11"/>
    <p:sldId id="284" r:id="rId12"/>
    <p:sldId id="283" r:id="rId13"/>
    <p:sldId id="285" r:id="rId14"/>
    <p:sldId id="286" r:id="rId15"/>
    <p:sldId id="320" r:id="rId16"/>
    <p:sldId id="321" r:id="rId17"/>
    <p:sldId id="303" r:id="rId18"/>
    <p:sldId id="292" r:id="rId19"/>
    <p:sldId id="295" r:id="rId20"/>
    <p:sldId id="296" r:id="rId21"/>
    <p:sldId id="298" r:id="rId22"/>
    <p:sldId id="299" r:id="rId23"/>
    <p:sldId id="300" r:id="rId24"/>
    <p:sldId id="301" r:id="rId25"/>
    <p:sldId id="327" r:id="rId26"/>
    <p:sldId id="328" r:id="rId27"/>
    <p:sldId id="329" r:id="rId28"/>
    <p:sldId id="330" r:id="rId29"/>
    <p:sldId id="332" r:id="rId30"/>
    <p:sldId id="333" r:id="rId31"/>
    <p:sldId id="334" r:id="rId32"/>
    <p:sldId id="335" r:id="rId33"/>
    <p:sldId id="363" r:id="rId34"/>
    <p:sldId id="337" r:id="rId35"/>
    <p:sldId id="338" r:id="rId36"/>
    <p:sldId id="339" r:id="rId37"/>
    <p:sldId id="340" r:id="rId38"/>
    <p:sldId id="341" r:id="rId39"/>
    <p:sldId id="360" r:id="rId40"/>
    <p:sldId id="361" r:id="rId41"/>
    <p:sldId id="362" r:id="rId42"/>
    <p:sldId id="364" r:id="rId43"/>
    <p:sldId id="365" r:id="rId44"/>
    <p:sldId id="346" r:id="rId45"/>
    <p:sldId id="347" r:id="rId46"/>
    <p:sldId id="348" r:id="rId47"/>
    <p:sldId id="349" r:id="rId48"/>
    <p:sldId id="350" r:id="rId49"/>
    <p:sldId id="352" r:id="rId50"/>
    <p:sldId id="366" r:id="rId51"/>
    <p:sldId id="354" r:id="rId52"/>
    <p:sldId id="355" r:id="rId53"/>
    <p:sldId id="356" r:id="rId54"/>
    <p:sldId id="367" r:id="rId55"/>
    <p:sldId id="359" r:id="rId56"/>
    <p:sldId id="325" r:id="rId5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sell" initials="r"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B99B19"/>
    <a:srgbClr val="054171"/>
    <a:srgbClr val="FFFFFF"/>
    <a:srgbClr val="A09055"/>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6452" autoAdjust="0"/>
    <p:restoredTop sz="94643" autoAdjust="0"/>
  </p:normalViewPr>
  <p:slideViewPr>
    <p:cSldViewPr>
      <p:cViewPr varScale="1">
        <p:scale>
          <a:sx n="112" d="100"/>
          <a:sy n="112" d="100"/>
        </p:scale>
        <p:origin x="-864" y="-90"/>
      </p:cViewPr>
      <p:guideLst>
        <p:guide orient="horz" pos="960"/>
        <p:guide pos="2880"/>
      </p:guideLst>
    </p:cSldViewPr>
  </p:slideViewPr>
  <p:outlineViewPr>
    <p:cViewPr>
      <p:scale>
        <a:sx n="33" d="100"/>
        <a:sy n="33" d="100"/>
      </p:scale>
      <p:origin x="0" y="423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catterall\Desktop\2010%20Cesa%20Documents\Copy%20of%20Pie%20Chart%20For%20Malcolm%20-%20200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catterall\Desktop\2010%20Cesa%20Documents\Copy%20of%20Pie%20Chart%20For%20Malcolm%20-%202009.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glenmib.local\datastore\Randburg\Users\80T6%20-%20GPS%20General\Engineer\SAACE%20CLAIMS%20TRIANGLE\Claim%20Triangle%20at%2030%20Sept%202010.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glenmib.local\datastore\Randburg\Users\80T6%20-%20GPS%20General\Engineer\SAACE%20CLAIMS%20TRIANGLE\Claim%20Triangle%20at%2030%20Sept%202010.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glenmib.local\datastore\Randburg\Users\80T6%20-%20GPS%20General\Engineer\SAACE%20CLAIMS%20TRIANGLE\Claim%20Triangle%20at%2030%20Sept%202010.xls"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oleObject" Target="file:///C:\Users\ncatterall\Desktop\2010%20Cesa%20Documents\Copy%20of%20Pie%20Chart%20For%20Malcolm%20-%202009.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catterall\Desktop\2010%20Cesa%20Documents\Excel%20formulas%20of%20Pie%20Chart%20For%20Malcolm%20-%202010.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catterall\Desktop\2010%20Cesa%20Documents\Excel%20formulas%20of%20Pie%20Chart%20For%20Malcolm%20-%2020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2113871480350702"/>
          <c:y val="0.11342592592592647"/>
          <c:w val="0.30294784580499018"/>
          <c:h val="0.77314814814814914"/>
        </c:manualLayout>
      </c:layout>
      <c:pieChart>
        <c:varyColors val="1"/>
        <c:ser>
          <c:idx val="0"/>
          <c:order val="0"/>
          <c:dLbls>
            <c:dLbl>
              <c:idx val="0"/>
              <c:layout/>
              <c:tx>
                <c:rich>
                  <a:bodyPr/>
                  <a:lstStyle/>
                  <a:p>
                    <a:r>
                      <a:rPr lang="en-US" smtClean="0"/>
                      <a:t>23.8%</a:t>
                    </a:r>
                    <a:endParaRPr lang="en-US"/>
                  </a:p>
                </c:rich>
              </c:tx>
              <c:dLblPos val="outEnd"/>
              <c:showVal val="1"/>
            </c:dLbl>
            <c:dLbl>
              <c:idx val="1"/>
              <c:layout/>
              <c:tx>
                <c:rich>
                  <a:bodyPr/>
                  <a:lstStyle/>
                  <a:p>
                    <a:r>
                      <a:rPr lang="en-ZA" sz="1000" b="0" i="0" u="none" strike="noStrike" baseline="0" dirty="0" smtClean="0"/>
                      <a:t>10.62%</a:t>
                    </a:r>
                    <a:endParaRPr lang="en-US" dirty="0"/>
                  </a:p>
                </c:rich>
              </c:tx>
              <c:dLblPos val="outEnd"/>
              <c:showVal val="1"/>
            </c:dLbl>
            <c:dLbl>
              <c:idx val="2"/>
              <c:layout/>
              <c:tx>
                <c:rich>
                  <a:bodyPr/>
                  <a:lstStyle/>
                  <a:p>
                    <a:r>
                      <a:rPr lang="en-ZA" sz="1000" b="0" i="0" u="none" strike="noStrike" baseline="0" dirty="0" smtClean="0"/>
                      <a:t>5.53%</a:t>
                    </a:r>
                    <a:endParaRPr lang="en-US" dirty="0"/>
                  </a:p>
                </c:rich>
              </c:tx>
              <c:dLblPos val="outEnd"/>
              <c:showVal val="1"/>
            </c:dLbl>
            <c:dLbl>
              <c:idx val="3"/>
              <c:layout/>
              <c:tx>
                <c:rich>
                  <a:bodyPr/>
                  <a:lstStyle/>
                  <a:p>
                    <a:r>
                      <a:rPr lang="en-ZA" sz="1000" b="0" i="0" u="none" strike="noStrike" baseline="0" dirty="0" smtClean="0"/>
                      <a:t>5.53%</a:t>
                    </a:r>
                    <a:endParaRPr lang="en-US" dirty="0"/>
                  </a:p>
                </c:rich>
              </c:tx>
              <c:dLblPos val="outEnd"/>
              <c:showVal val="1"/>
            </c:dLbl>
            <c:dLbl>
              <c:idx val="4"/>
              <c:layout/>
              <c:tx>
                <c:rich>
                  <a:bodyPr/>
                  <a:lstStyle/>
                  <a:p>
                    <a:r>
                      <a:rPr lang="en-ZA" sz="1000" b="0" i="0" u="none" strike="noStrike" baseline="0" dirty="0" smtClean="0"/>
                      <a:t>4.53</a:t>
                    </a:r>
                    <a:r>
                      <a:rPr lang="en-US" dirty="0" smtClean="0"/>
                      <a:t>%</a:t>
                    </a:r>
                    <a:endParaRPr lang="en-US" dirty="0"/>
                  </a:p>
                </c:rich>
              </c:tx>
              <c:dLblPos val="outEnd"/>
              <c:showVal val="1"/>
            </c:dLbl>
            <c:dLbl>
              <c:idx val="5"/>
              <c:layout/>
              <c:tx>
                <c:rich>
                  <a:bodyPr/>
                  <a:lstStyle/>
                  <a:p>
                    <a:r>
                      <a:rPr lang="en-ZA" sz="1000" b="0" i="0" u="none" strike="noStrike" baseline="0" dirty="0" smtClean="0"/>
                      <a:t>3.79%</a:t>
                    </a:r>
                    <a:endParaRPr lang="en-US" dirty="0"/>
                  </a:p>
                </c:rich>
              </c:tx>
              <c:dLblPos val="outEnd"/>
              <c:showVal val="1"/>
            </c:dLbl>
            <c:dLbl>
              <c:idx val="6"/>
              <c:layout/>
              <c:tx>
                <c:rich>
                  <a:bodyPr/>
                  <a:lstStyle/>
                  <a:p>
                    <a:r>
                      <a:rPr lang="en-ZA" sz="1000" b="0" i="0" u="none" strike="noStrike" baseline="0" dirty="0" smtClean="0"/>
                      <a:t>46.2</a:t>
                    </a:r>
                    <a:r>
                      <a:rPr lang="en-US" dirty="0" smtClean="0"/>
                      <a:t>%</a:t>
                    </a:r>
                    <a:endParaRPr lang="en-US" dirty="0"/>
                  </a:p>
                </c:rich>
              </c:tx>
              <c:dLblPos val="outEnd"/>
              <c:showVal val="1"/>
            </c:dLbl>
            <c:txPr>
              <a:bodyPr/>
              <a:lstStyle/>
              <a:p>
                <a:pPr>
                  <a:defRPr lang="en-ZA"/>
                </a:pPr>
                <a:endParaRPr lang="en-US"/>
              </a:p>
            </c:txPr>
            <c:dLblPos val="outEnd"/>
            <c:showVal val="1"/>
            <c:showLeaderLines val="1"/>
          </c:dLbls>
          <c:cat>
            <c:strRef>
              <c:f>Sheet1!$A$1:$A$7</c:f>
              <c:strCache>
                <c:ptCount val="7"/>
                <c:pt idx="0">
                  <c:v>Trustee Board Investments</c:v>
                </c:pt>
                <c:pt idx="1">
                  <c:v>Kunene Finance/Kunene Bros. Holdings</c:v>
                </c:pt>
                <c:pt idx="2">
                  <c:v>Matemeku Ivestments</c:v>
                </c:pt>
                <c:pt idx="3">
                  <c:v>Ayavuna Women's Investments</c:v>
                </c:pt>
                <c:pt idx="4">
                  <c:v>Makgulong Employee Trust</c:v>
                </c:pt>
                <c:pt idx="5">
                  <c:v>Directors and Management</c:v>
                </c:pt>
                <c:pt idx="6">
                  <c:v>Other</c:v>
                </c:pt>
              </c:strCache>
            </c:strRef>
          </c:cat>
          <c:val>
            <c:numRef>
              <c:f>Sheet1!$B$1:$B$7</c:f>
              <c:numCache>
                <c:formatCode>0.00%</c:formatCode>
                <c:ptCount val="7"/>
                <c:pt idx="0">
                  <c:v>0.23800000000000004</c:v>
                </c:pt>
                <c:pt idx="1">
                  <c:v>0.10600000000000002</c:v>
                </c:pt>
                <c:pt idx="2">
                  <c:v>5.5000000000000132E-2</c:v>
                </c:pt>
                <c:pt idx="3">
                  <c:v>5.5000000000000132E-2</c:v>
                </c:pt>
                <c:pt idx="4">
                  <c:v>4.5000000000000033E-2</c:v>
                </c:pt>
                <c:pt idx="5">
                  <c:v>2.4000000000000042E-2</c:v>
                </c:pt>
                <c:pt idx="6">
                  <c:v>0.47700000000000031</c:v>
                </c:pt>
              </c:numCache>
            </c:numRef>
          </c:val>
        </c:ser>
        <c:dLbls>
          <c:showVal val="1"/>
        </c:dLbls>
        <c:firstSliceAng val="0"/>
      </c:pieChart>
    </c:plotArea>
    <c:legend>
      <c:legendPos val="r"/>
      <c:layout/>
      <c:txPr>
        <a:bodyPr/>
        <a:lstStyle/>
        <a:p>
          <a:pPr>
            <a:defRPr lang="en-ZA"/>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pieChart>
        <c:varyColors val="1"/>
        <c:ser>
          <c:idx val="0"/>
          <c:order val="0"/>
          <c:dLbls>
            <c:dLbl>
              <c:idx val="0"/>
              <c:layout>
                <c:manualLayout>
                  <c:x val="-0.27121544181977258"/>
                  <c:y val="3.5641055072197642E-2"/>
                </c:manualLayout>
              </c:layout>
              <c:showCatName val="1"/>
            </c:dLbl>
            <c:dLbl>
              <c:idx val="3"/>
              <c:layout>
                <c:manualLayout>
                  <c:x val="0.36236885627694576"/>
                  <c:y val="8.7464348455699864E-3"/>
                </c:manualLayout>
              </c:layout>
              <c:showCatName val="1"/>
            </c:dLbl>
            <c:txPr>
              <a:bodyPr/>
              <a:lstStyle/>
              <a:p>
                <a:pPr>
                  <a:defRPr b="1"/>
                </a:pPr>
                <a:endParaRPr lang="en-US"/>
              </a:p>
            </c:txPr>
            <c:showCatName val="1"/>
            <c:showLeaderLines val="1"/>
          </c:dLbls>
          <c:cat>
            <c:strRef>
              <c:f>Sheet1!$A$33:$D$33</c:f>
              <c:strCache>
                <c:ptCount val="4"/>
                <c:pt idx="0">
                  <c:v>SHA : 66.8%</c:v>
                </c:pt>
                <c:pt idx="1">
                  <c:v>Leppard : 25%</c:v>
                </c:pt>
                <c:pt idx="2">
                  <c:v>GPLA : 8%</c:v>
                </c:pt>
                <c:pt idx="3">
                  <c:v>Manwood : 0.2%</c:v>
                </c:pt>
              </c:strCache>
            </c:strRef>
          </c:cat>
          <c:val>
            <c:numRef>
              <c:f>Sheet1!$A$36:$A$39</c:f>
              <c:numCache>
                <c:formatCode>0%</c:formatCode>
                <c:ptCount val="4"/>
                <c:pt idx="0" formatCode="0.0%">
                  <c:v>0.66800000000000215</c:v>
                </c:pt>
                <c:pt idx="1">
                  <c:v>0.25</c:v>
                </c:pt>
                <c:pt idx="2">
                  <c:v>8.0000000000000043E-2</c:v>
                </c:pt>
                <c:pt idx="3" formatCode="0.0%">
                  <c:v>2.0000000000000052E-3</c:v>
                </c:pt>
              </c:numCache>
            </c:numRef>
          </c:val>
        </c:ser>
        <c:firstSliceAng val="0"/>
      </c:pieChart>
    </c:plotArea>
    <c:legend>
      <c:legendPos val="b"/>
      <c:layout/>
      <c:txPr>
        <a:bodyPr/>
        <a:lstStyle/>
        <a:p>
          <a:pPr rtl="0">
            <a:defRPr/>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20901800138712326"/>
          <c:y val="0.14043280905296296"/>
          <c:w val="0.6462411437810196"/>
          <c:h val="0.68478480345217596"/>
        </c:manualLayout>
      </c:layout>
      <c:pieChart>
        <c:varyColors val="1"/>
        <c:ser>
          <c:idx val="0"/>
          <c:order val="0"/>
          <c:dPt>
            <c:idx val="0"/>
            <c:spPr>
              <a:solidFill>
                <a:schemeClr val="accent1"/>
              </a:solidFill>
            </c:spPr>
          </c:dPt>
          <c:dLbls>
            <c:dLbl>
              <c:idx val="0"/>
              <c:layout>
                <c:manualLayout>
                  <c:x val="-0.26204419468313273"/>
                  <c:y val="3.5261098976487985E-2"/>
                </c:manualLayout>
              </c:layout>
              <c:showCatName val="1"/>
            </c:dLbl>
            <c:dLbl>
              <c:idx val="3"/>
              <c:layout>
                <c:manualLayout>
                  <c:x val="-0.21096807919756996"/>
                  <c:y val="1.8222953102063713E-3"/>
                </c:manualLayout>
              </c:layout>
              <c:showCatName val="1"/>
            </c:dLbl>
            <c:dLbl>
              <c:idx val="4"/>
              <c:layout>
                <c:manualLayout>
                  <c:x val="0.30048674099878747"/>
                  <c:y val="1.005047058263368E-2"/>
                </c:manualLayout>
              </c:layout>
              <c:showCatName val="1"/>
            </c:dLbl>
            <c:txPr>
              <a:bodyPr/>
              <a:lstStyle/>
              <a:p>
                <a:pPr>
                  <a:defRPr b="1"/>
                </a:pPr>
                <a:endParaRPr lang="en-US"/>
              </a:p>
            </c:txPr>
            <c:showCatName val="1"/>
            <c:showLeaderLines val="1"/>
          </c:dLbls>
          <c:cat>
            <c:strRef>
              <c:f>Sheet1!$A$59:$E$59</c:f>
              <c:strCache>
                <c:ptCount val="5"/>
                <c:pt idx="0">
                  <c:v>SHA : 68%</c:v>
                </c:pt>
                <c:pt idx="1">
                  <c:v>Leppard : 23%</c:v>
                </c:pt>
                <c:pt idx="2">
                  <c:v>GPLA : 7%</c:v>
                </c:pt>
                <c:pt idx="3">
                  <c:v>Manwood : 1%</c:v>
                </c:pt>
                <c:pt idx="4">
                  <c:v>RTS : 1%</c:v>
                </c:pt>
              </c:strCache>
            </c:strRef>
          </c:cat>
          <c:val>
            <c:numRef>
              <c:f>Sheet1!$A$62:$A$66</c:f>
              <c:numCache>
                <c:formatCode>0%</c:formatCode>
                <c:ptCount val="5"/>
                <c:pt idx="0">
                  <c:v>0.68</c:v>
                </c:pt>
                <c:pt idx="1">
                  <c:v>0.23</c:v>
                </c:pt>
                <c:pt idx="2">
                  <c:v>7.0000000000000021E-2</c:v>
                </c:pt>
                <c:pt idx="3">
                  <c:v>1.0000000000000005E-2</c:v>
                </c:pt>
                <c:pt idx="4">
                  <c:v>1.0000000000000005E-2</c:v>
                </c:pt>
              </c:numCache>
            </c:numRef>
          </c:val>
        </c:ser>
        <c:firstSliceAng val="0"/>
      </c:pieChart>
    </c:plotArea>
    <c:legend>
      <c:legendPos val="b"/>
      <c:layout/>
      <c:txPr>
        <a:bodyPr/>
        <a:lstStyle/>
        <a:p>
          <a:pPr rtl="0">
            <a:defRPr/>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depthPercent val="100"/>
      <c:rAngAx val="1"/>
    </c:view3D>
    <c:plotArea>
      <c:layout/>
      <c:bar3DChart>
        <c:barDir val="col"/>
        <c:grouping val="clustered"/>
        <c:ser>
          <c:idx val="0"/>
          <c:order val="0"/>
          <c:tx>
            <c:v>Net Premium</c:v>
          </c:tx>
          <c:spPr>
            <a:solidFill>
              <a:srgbClr val="0000FF"/>
            </a:solidFill>
          </c:spPr>
          <c:cat>
            <c:numRef>
              <c:f>'Graphs and Formulas'!$E$5:$E$14</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'Graphs and Formulas'!$F$5:$F$14</c:f>
              <c:numCache>
                <c:formatCode>#,##0;\-#,##0</c:formatCode>
                <c:ptCount val="10"/>
                <c:pt idx="0">
                  <c:v>17</c:v>
                </c:pt>
                <c:pt idx="1">
                  <c:v>23</c:v>
                </c:pt>
                <c:pt idx="2">
                  <c:v>26</c:v>
                </c:pt>
                <c:pt idx="3">
                  <c:v>32</c:v>
                </c:pt>
                <c:pt idx="4">
                  <c:v>32</c:v>
                </c:pt>
                <c:pt idx="5">
                  <c:v>41</c:v>
                </c:pt>
                <c:pt idx="6">
                  <c:v>48</c:v>
                </c:pt>
                <c:pt idx="7">
                  <c:v>56</c:v>
                </c:pt>
                <c:pt idx="8">
                  <c:v>49</c:v>
                </c:pt>
                <c:pt idx="9">
                  <c:v>39</c:v>
                </c:pt>
              </c:numCache>
            </c:numRef>
          </c:val>
        </c:ser>
        <c:ser>
          <c:idx val="1"/>
          <c:order val="1"/>
          <c:tx>
            <c:v>Claims Incurred</c:v>
          </c:tx>
          <c:spPr>
            <a:solidFill>
              <a:srgbClr val="FF0000"/>
            </a:solidFill>
          </c:spPr>
          <c:cat>
            <c:numRef>
              <c:f>'Graphs and Formulas'!$E$5:$E$14</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'Graphs and Formulas'!$G$5:$G$14</c:f>
              <c:numCache>
                <c:formatCode>#,##0;\-#,##0</c:formatCode>
                <c:ptCount val="10"/>
                <c:pt idx="0">
                  <c:v>49</c:v>
                </c:pt>
                <c:pt idx="1">
                  <c:v>20</c:v>
                </c:pt>
                <c:pt idx="2">
                  <c:v>17</c:v>
                </c:pt>
                <c:pt idx="3">
                  <c:v>19</c:v>
                </c:pt>
                <c:pt idx="4">
                  <c:v>23</c:v>
                </c:pt>
                <c:pt idx="5">
                  <c:v>31</c:v>
                </c:pt>
                <c:pt idx="6">
                  <c:v>20</c:v>
                </c:pt>
                <c:pt idx="7">
                  <c:v>9</c:v>
                </c:pt>
                <c:pt idx="8">
                  <c:v>10</c:v>
                </c:pt>
                <c:pt idx="9">
                  <c:v>4</c:v>
                </c:pt>
              </c:numCache>
            </c:numRef>
          </c:val>
        </c:ser>
        <c:shape val="box"/>
        <c:axId val="65589632"/>
        <c:axId val="65591168"/>
        <c:axId val="0"/>
      </c:bar3DChart>
      <c:catAx>
        <c:axId val="65589632"/>
        <c:scaling>
          <c:orientation val="minMax"/>
        </c:scaling>
        <c:axPos val="b"/>
        <c:numFmt formatCode="General" sourceLinked="1"/>
        <c:majorTickMark val="in"/>
        <c:minorTickMark val="in"/>
        <c:tickLblPos val="nextTo"/>
        <c:crossAx val="65591168"/>
        <c:crosses val="autoZero"/>
        <c:lblAlgn val="ctr"/>
        <c:lblOffset val="100"/>
        <c:tickLblSkip val="1"/>
      </c:catAx>
      <c:valAx>
        <c:axId val="65591168"/>
        <c:scaling>
          <c:orientation val="minMax"/>
          <c:max val="60"/>
          <c:min val="0"/>
        </c:scaling>
        <c:axPos val="l"/>
        <c:majorGridlines/>
        <c:numFmt formatCode="#,##0;\-#,##0" sourceLinked="1"/>
        <c:tickLblPos val="nextTo"/>
        <c:crossAx val="65589632"/>
        <c:crossesAt val="1"/>
        <c:crossBetween val="between"/>
        <c:majorUnit val="5"/>
        <c:minorUnit val="5"/>
      </c:valAx>
      <c:spPr>
        <a:noFill/>
        <a:ln w="25400">
          <a:noFill/>
        </a:ln>
      </c:spPr>
    </c:plotArea>
    <c:legend>
      <c:legendPos val="b"/>
      <c:legendEntry>
        <c:idx val="0"/>
        <c:txPr>
          <a:bodyPr/>
          <a:lstStyle/>
          <a:p>
            <a:pPr>
              <a:defRPr sz="1800">
                <a:latin typeface="Calibri" pitchFamily="34" charset="0"/>
                <a:cs typeface="Calibri" pitchFamily="34" charset="0"/>
              </a:defRPr>
            </a:pPr>
            <a:endParaRPr lang="en-US"/>
          </a:p>
        </c:txPr>
      </c:legendEntry>
      <c:legendEntry>
        <c:idx val="1"/>
        <c:txPr>
          <a:bodyPr/>
          <a:lstStyle/>
          <a:p>
            <a:pPr>
              <a:defRPr sz="1800">
                <a:latin typeface="Calibri" pitchFamily="34" charset="0"/>
                <a:cs typeface="Calibri" pitchFamily="34" charset="0"/>
              </a:defRPr>
            </a:pPr>
            <a:endParaRPr lang="en-US"/>
          </a:p>
        </c:txPr>
      </c:legendEntry>
      <c:layout>
        <c:manualLayout>
          <c:xMode val="edge"/>
          <c:yMode val="edge"/>
          <c:x val="0.15631889763779627"/>
          <c:y val="0.89863061826060164"/>
          <c:w val="0.68890529308836657"/>
          <c:h val="8.4533110541307396E-2"/>
        </c:manualLayout>
      </c:layout>
      <c:txPr>
        <a:bodyPr/>
        <a:lstStyle/>
        <a:p>
          <a:pPr>
            <a:defRPr sz="1400"/>
          </a:pPr>
          <a:endParaRPr lang="en-US"/>
        </a:p>
      </c:txP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perspective val="30"/>
    </c:view3D>
    <c:plotArea>
      <c:layout/>
      <c:line3DChart>
        <c:grouping val="standard"/>
        <c:ser>
          <c:idx val="0"/>
          <c:order val="0"/>
          <c:tx>
            <c:v>Net Premium</c:v>
          </c:tx>
          <c:spPr>
            <a:solidFill>
              <a:srgbClr val="0000FF"/>
            </a:solidFill>
            <a:ln w="6350"/>
          </c:spPr>
          <c:cat>
            <c:numRef>
              <c:f>'Graphs and Formulas'!$L$5:$L$14</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'Graphs and Formulas'!$M$5:$M$14</c:f>
              <c:numCache>
                <c:formatCode>General</c:formatCode>
                <c:ptCount val="10"/>
                <c:pt idx="0">
                  <c:v>17</c:v>
                </c:pt>
                <c:pt idx="1">
                  <c:v>40</c:v>
                </c:pt>
                <c:pt idx="2">
                  <c:v>67</c:v>
                </c:pt>
                <c:pt idx="3">
                  <c:v>100</c:v>
                </c:pt>
                <c:pt idx="4">
                  <c:v>133</c:v>
                </c:pt>
                <c:pt idx="5">
                  <c:v>174</c:v>
                </c:pt>
                <c:pt idx="6">
                  <c:v>222</c:v>
                </c:pt>
                <c:pt idx="7">
                  <c:v>279</c:v>
                </c:pt>
                <c:pt idx="8">
                  <c:v>328</c:v>
                </c:pt>
                <c:pt idx="9">
                  <c:v>367</c:v>
                </c:pt>
              </c:numCache>
            </c:numRef>
          </c:val>
        </c:ser>
        <c:ser>
          <c:idx val="1"/>
          <c:order val="1"/>
          <c:tx>
            <c:v>Claims Incurred</c:v>
          </c:tx>
          <c:spPr>
            <a:solidFill>
              <a:srgbClr val="FF0000"/>
            </a:solidFill>
          </c:spPr>
          <c:cat>
            <c:numRef>
              <c:f>'Graphs and Formulas'!$L$5:$L$14</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'Graphs and Formulas'!$N$5:$N$14</c:f>
              <c:numCache>
                <c:formatCode>General</c:formatCode>
                <c:ptCount val="10"/>
                <c:pt idx="0">
                  <c:v>49</c:v>
                </c:pt>
                <c:pt idx="1">
                  <c:v>70</c:v>
                </c:pt>
                <c:pt idx="2">
                  <c:v>87</c:v>
                </c:pt>
                <c:pt idx="3">
                  <c:v>107</c:v>
                </c:pt>
                <c:pt idx="4">
                  <c:v>130</c:v>
                </c:pt>
                <c:pt idx="5">
                  <c:v>162</c:v>
                </c:pt>
                <c:pt idx="6">
                  <c:v>183</c:v>
                </c:pt>
                <c:pt idx="7">
                  <c:v>193</c:v>
                </c:pt>
                <c:pt idx="8">
                  <c:v>204</c:v>
                </c:pt>
                <c:pt idx="9">
                  <c:v>208</c:v>
                </c:pt>
              </c:numCache>
            </c:numRef>
          </c:val>
        </c:ser>
        <c:axId val="65630208"/>
        <c:axId val="65631744"/>
        <c:axId val="64867840"/>
      </c:line3DChart>
      <c:catAx>
        <c:axId val="65630208"/>
        <c:scaling>
          <c:orientation val="minMax"/>
        </c:scaling>
        <c:axPos val="b"/>
        <c:numFmt formatCode="General" sourceLinked="1"/>
        <c:tickLblPos val="nextTo"/>
        <c:crossAx val="65631744"/>
        <c:crosses val="autoZero"/>
        <c:auto val="1"/>
        <c:lblAlgn val="ctr"/>
        <c:lblOffset val="100"/>
      </c:catAx>
      <c:valAx>
        <c:axId val="65631744"/>
        <c:scaling>
          <c:orientation val="minMax"/>
        </c:scaling>
        <c:axPos val="l"/>
        <c:majorGridlines/>
        <c:numFmt formatCode="General" sourceLinked="1"/>
        <c:tickLblPos val="nextTo"/>
        <c:crossAx val="65630208"/>
        <c:crosses val="autoZero"/>
        <c:crossBetween val="between"/>
        <c:majorUnit val="50"/>
        <c:minorUnit val="20"/>
      </c:valAx>
      <c:serAx>
        <c:axId val="64867840"/>
        <c:scaling>
          <c:orientation val="minMax"/>
        </c:scaling>
        <c:delete val="1"/>
        <c:axPos val="b"/>
        <c:tickLblPos val="none"/>
        <c:crossAx val="65631744"/>
        <c:crosses val="autoZero"/>
      </c:serAx>
    </c:plotArea>
    <c:legend>
      <c:legendPos val="b"/>
      <c:legendEntry>
        <c:idx val="0"/>
        <c:txPr>
          <a:bodyPr/>
          <a:lstStyle/>
          <a:p>
            <a:pPr>
              <a:defRPr sz="1800">
                <a:latin typeface="Calibri" pitchFamily="34" charset="0"/>
                <a:cs typeface="Calibri" pitchFamily="34" charset="0"/>
              </a:defRPr>
            </a:pPr>
            <a:endParaRPr lang="en-US"/>
          </a:p>
        </c:txPr>
      </c:legendEntry>
      <c:legendEntry>
        <c:idx val="1"/>
        <c:txPr>
          <a:bodyPr/>
          <a:lstStyle/>
          <a:p>
            <a:pPr>
              <a:defRPr sz="1800">
                <a:latin typeface="Calibri" pitchFamily="34" charset="0"/>
                <a:cs typeface="Calibri" pitchFamily="34" charset="0"/>
              </a:defRPr>
            </a:pPr>
            <a:endParaRPr lang="en-US"/>
          </a:p>
        </c:txPr>
      </c:legendEntry>
      <c:layout>
        <c:manualLayout>
          <c:xMode val="edge"/>
          <c:yMode val="edge"/>
          <c:x val="0.19489914455137647"/>
          <c:y val="0.86395337301696851"/>
          <c:w val="0.56699171284145278"/>
          <c:h val="0.11921043101766408"/>
        </c:manualLayout>
      </c:layout>
      <c:txPr>
        <a:bodyPr/>
        <a:lstStyle/>
        <a:p>
          <a:pPr>
            <a:defRPr sz="1400"/>
          </a:pPr>
          <a:endParaRPr lang="en-US"/>
        </a:p>
      </c:txPr>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2"/>
  <c:clrMapOvr bg1="lt1" tx1="dk1" bg2="lt2" tx2="dk2" accent1="accent1" accent2="accent2" accent3="accent3" accent4="accent4" accent5="accent5" accent6="accent6" hlink="hlink" folHlink="folHlink"/>
  <c:chart>
    <c:view3D>
      <c:rotX val="0"/>
      <c:rotY val="0"/>
      <c:perspective val="30"/>
    </c:view3D>
    <c:plotArea>
      <c:layout/>
      <c:bar3DChart>
        <c:barDir val="col"/>
        <c:grouping val="clustered"/>
        <c:ser>
          <c:idx val="0"/>
          <c:order val="0"/>
          <c:spPr>
            <a:solidFill>
              <a:srgbClr val="FF0000"/>
            </a:solidFill>
          </c:spPr>
          <c:dLbls>
            <c:dLbl>
              <c:idx val="0"/>
              <c:layout>
                <c:manualLayout>
                  <c:x val="5.4299734272346767E-3"/>
                  <c:y val="7.3747636384161944E-3"/>
                </c:manualLayout>
              </c:layout>
              <c:showVal val="1"/>
            </c:dLbl>
            <c:dLbl>
              <c:idx val="1"/>
              <c:layout>
                <c:manualLayout>
                  <c:x val="3.5504257619971354E-3"/>
                  <c:y val="-7.8850224367115734E-3"/>
                </c:manualLayout>
              </c:layout>
              <c:showVal val="1"/>
            </c:dLbl>
            <c:dLbl>
              <c:idx val="2"/>
              <c:layout>
                <c:manualLayout>
                  <c:x val="9.1140781315379054E-4"/>
                  <c:y val="2.1883554878221003E-3"/>
                </c:manualLayout>
              </c:layout>
              <c:showVal val="1"/>
            </c:dLbl>
            <c:dLbl>
              <c:idx val="3"/>
              <c:layout>
                <c:manualLayout>
                  <c:x val="6.393548632507893E-3"/>
                  <c:y val="-6.7665735331470869E-3"/>
                </c:manualLayout>
              </c:layout>
              <c:tx>
                <c:rich>
                  <a:bodyPr/>
                  <a:lstStyle/>
                  <a:p>
                    <a:r>
                      <a:rPr lang="en-US"/>
                      <a:t>77</a:t>
                    </a:r>
                  </a:p>
                </c:rich>
              </c:tx>
              <c:showVal val="1"/>
            </c:dLbl>
            <c:dLbl>
              <c:idx val="4"/>
              <c:layout>
                <c:manualLayout>
                  <c:x val="7.1317172309983236E-4"/>
                  <c:y val="1.3874072192588552E-3"/>
                </c:manualLayout>
              </c:layout>
              <c:tx>
                <c:rich>
                  <a:bodyPr/>
                  <a:lstStyle/>
                  <a:p>
                    <a:r>
                      <a:rPr lang="en-US"/>
                      <a:t>88</a:t>
                    </a:r>
                  </a:p>
                </c:rich>
              </c:tx>
              <c:showVal val="1"/>
            </c:dLbl>
            <c:dLbl>
              <c:idx val="5"/>
              <c:layout>
                <c:manualLayout>
                  <c:x val="2.6551028947468542E-3"/>
                  <c:y val="1.0247509383908397E-3"/>
                </c:manualLayout>
              </c:layout>
              <c:showVal val="1"/>
            </c:dLbl>
            <c:dLbl>
              <c:idx val="6"/>
              <c:layout>
                <c:manualLayout>
                  <c:x val="2.0758274780869904E-4"/>
                  <c:y val="8.1759941297661082E-4"/>
                </c:manualLayout>
              </c:layout>
              <c:showVal val="1"/>
            </c:dLbl>
            <c:dLbl>
              <c:idx val="7"/>
              <c:layout>
                <c:manualLayout>
                  <c:x val="7.4903680518196723E-4"/>
                  <c:y val="2.0209973753280842E-3"/>
                </c:manualLayout>
              </c:layout>
              <c:showVal val="1"/>
            </c:dLbl>
            <c:dLbl>
              <c:idx val="8"/>
              <c:layout>
                <c:manualLayout>
                  <c:x val="-1.4995951593007421E-3"/>
                  <c:y val="-6.2060790788248648E-3"/>
                </c:manualLayout>
              </c:layout>
              <c:showVal val="1"/>
            </c:dLbl>
            <c:dLbl>
              <c:idx val="9"/>
              <c:layout>
                <c:manualLayout>
                  <c:x val="1.4043896686827201E-3"/>
                  <c:y val="-1.1027573166257538E-2"/>
                </c:manualLayout>
              </c:layout>
              <c:showVal val="1"/>
            </c:dLbl>
            <c:showVal val="1"/>
          </c:dLbls>
          <c:cat>
            <c:numRef>
              <c:f>'Graphs and Formulas'!$C$67:$C$76</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'Graphs and Formulas'!$D$67:$D$76</c:f>
              <c:numCache>
                <c:formatCode>#,##0;\-#,##0</c:formatCode>
                <c:ptCount val="10"/>
                <c:pt idx="0">
                  <c:v>109</c:v>
                </c:pt>
                <c:pt idx="1">
                  <c:v>115</c:v>
                </c:pt>
                <c:pt idx="2">
                  <c:v>80</c:v>
                </c:pt>
                <c:pt idx="3">
                  <c:v>77</c:v>
                </c:pt>
                <c:pt idx="4">
                  <c:v>88</c:v>
                </c:pt>
                <c:pt idx="5">
                  <c:v>69</c:v>
                </c:pt>
                <c:pt idx="6">
                  <c:v>90</c:v>
                </c:pt>
                <c:pt idx="7">
                  <c:v>124</c:v>
                </c:pt>
                <c:pt idx="8">
                  <c:v>63</c:v>
                </c:pt>
                <c:pt idx="9">
                  <c:v>20</c:v>
                </c:pt>
              </c:numCache>
            </c:numRef>
          </c:val>
        </c:ser>
        <c:shape val="cylinder"/>
        <c:axId val="65682432"/>
        <c:axId val="66544384"/>
        <c:axId val="0"/>
      </c:bar3DChart>
      <c:catAx>
        <c:axId val="65682432"/>
        <c:scaling>
          <c:orientation val="minMax"/>
        </c:scaling>
        <c:axPos val="b"/>
        <c:numFmt formatCode="General" sourceLinked="1"/>
        <c:tickLblPos val="nextTo"/>
        <c:crossAx val="66544384"/>
        <c:crosses val="autoZero"/>
        <c:auto val="1"/>
        <c:lblAlgn val="ctr"/>
        <c:lblOffset val="100"/>
      </c:catAx>
      <c:valAx>
        <c:axId val="66544384"/>
        <c:scaling>
          <c:orientation val="minMax"/>
        </c:scaling>
        <c:axPos val="l"/>
        <c:majorGridlines/>
        <c:numFmt formatCode="#,##0;\-#,##0" sourceLinked="1"/>
        <c:tickLblPos val="nextTo"/>
        <c:crossAx val="65682432"/>
        <c:crosses val="autoZero"/>
        <c:crossBetween val="between"/>
      </c:valAx>
    </c:plotArea>
    <c:plotVisOnly val="1"/>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6"/>
  <c:chart>
    <c:view3D>
      <c:rotX val="30"/>
      <c:perspective val="30"/>
    </c:view3D>
    <c:plotArea>
      <c:layout>
        <c:manualLayout>
          <c:layoutTarget val="inner"/>
          <c:xMode val="edge"/>
          <c:yMode val="edge"/>
          <c:x val="0"/>
          <c:y val="0.12353601167266252"/>
          <c:w val="0.93827160493827311"/>
          <c:h val="0.76235417470024158"/>
        </c:manualLayout>
      </c:layout>
      <c:pie3DChart>
        <c:varyColors val="1"/>
        <c:ser>
          <c:idx val="0"/>
          <c:order val="0"/>
          <c:dPt>
            <c:idx val="2"/>
            <c:spPr>
              <a:solidFill>
                <a:schemeClr val="accent3">
                  <a:lumMod val="50000"/>
                </a:schemeClr>
              </a:solidFill>
            </c:spPr>
          </c:dPt>
          <c:dPt>
            <c:idx val="3"/>
            <c:spPr>
              <a:solidFill>
                <a:schemeClr val="accent4">
                  <a:lumMod val="50000"/>
                </a:schemeClr>
              </a:solidFill>
            </c:spPr>
          </c:dPt>
          <c:dPt>
            <c:idx val="4"/>
            <c:spPr>
              <a:solidFill>
                <a:schemeClr val="accent5">
                  <a:lumMod val="50000"/>
                </a:schemeClr>
              </a:solidFill>
            </c:spPr>
          </c:dPt>
          <c:dPt>
            <c:idx val="5"/>
            <c:spPr>
              <a:solidFill>
                <a:schemeClr val="accent6">
                  <a:lumMod val="50000"/>
                </a:schemeClr>
              </a:solidFill>
            </c:spPr>
          </c:dPt>
          <c:dPt>
            <c:idx val="6"/>
            <c:spPr>
              <a:solidFill>
                <a:schemeClr val="accent6">
                  <a:lumMod val="75000"/>
                </a:schemeClr>
              </a:solidFill>
            </c:spPr>
          </c:dPt>
          <c:dLbls>
            <c:dLbl>
              <c:idx val="0"/>
              <c:layout>
                <c:manualLayout>
                  <c:x val="-0.19788718580995884"/>
                  <c:y val="1.435100165195006E-2"/>
                </c:manualLayout>
              </c:layout>
              <c:tx>
                <c:rich>
                  <a:bodyPr/>
                  <a:lstStyle/>
                  <a:p>
                    <a:r>
                      <a:rPr lang="en-US" b="1"/>
                      <a:t>Structural/50%</a:t>
                    </a:r>
                  </a:p>
                </c:rich>
              </c:tx>
              <c:showVal val="1"/>
              <c:showCatName val="1"/>
            </c:dLbl>
            <c:dLbl>
              <c:idx val="1"/>
              <c:layout>
                <c:manualLayout>
                  <c:x val="0.18372040238742504"/>
                  <c:y val="-0.16415486402857729"/>
                </c:manualLayout>
              </c:layout>
              <c:tx>
                <c:rich>
                  <a:bodyPr/>
                  <a:lstStyle/>
                  <a:p>
                    <a:r>
                      <a:rPr lang="en-US" b="1"/>
                      <a:t>Civil/30%</a:t>
                    </a:r>
                  </a:p>
                </c:rich>
              </c:tx>
              <c:showVal val="1"/>
              <c:showCatName val="1"/>
            </c:dLbl>
            <c:dLbl>
              <c:idx val="2"/>
              <c:layout>
                <c:manualLayout>
                  <c:x val="-5.1798694202370855E-2"/>
                  <c:y val="1.0126369986499292E-2"/>
                </c:manualLayout>
              </c:layout>
              <c:tx>
                <c:rich>
                  <a:bodyPr/>
                  <a:lstStyle/>
                  <a:p>
                    <a:r>
                      <a:rPr lang="en-US" b="1"/>
                      <a:t>Mechanical/3%</a:t>
                    </a:r>
                  </a:p>
                </c:rich>
              </c:tx>
              <c:showVal val="1"/>
              <c:showCatName val="1"/>
            </c:dLbl>
            <c:dLbl>
              <c:idx val="3"/>
              <c:layout>
                <c:manualLayout>
                  <c:x val="-0.11931702487367014"/>
                  <c:y val="-6.2063008897050914E-3"/>
                </c:manualLayout>
              </c:layout>
              <c:tx>
                <c:rich>
                  <a:bodyPr/>
                  <a:lstStyle/>
                  <a:p>
                    <a:r>
                      <a:rPr lang="en-US" b="1"/>
                      <a:t>Electrical/5%</a:t>
                    </a:r>
                  </a:p>
                </c:rich>
              </c:tx>
              <c:showVal val="1"/>
              <c:showCatName val="1"/>
            </c:dLbl>
            <c:dLbl>
              <c:idx val="4"/>
              <c:layout>
                <c:manualLayout>
                  <c:x val="-0.15089378952186225"/>
                  <c:y val="-2.6053181052049006E-2"/>
                </c:manualLayout>
              </c:layout>
              <c:tx>
                <c:rich>
                  <a:bodyPr/>
                  <a:lstStyle/>
                  <a:p>
                    <a:r>
                      <a:rPr lang="en-US" b="1"/>
                      <a:t>Project Management/5%</a:t>
                    </a:r>
                  </a:p>
                </c:rich>
              </c:tx>
              <c:showVal val="1"/>
              <c:showCatName val="1"/>
            </c:dLbl>
            <c:dLbl>
              <c:idx val="5"/>
              <c:layout>
                <c:manualLayout>
                  <c:x val="-2.6252510251165241E-2"/>
                  <c:y val="-5.5699395403050647E-2"/>
                </c:manualLayout>
              </c:layout>
              <c:tx>
                <c:rich>
                  <a:bodyPr/>
                  <a:lstStyle/>
                  <a:p>
                    <a:r>
                      <a:rPr lang="en-US" b="1"/>
                      <a:t>Fee Recovery/4%</a:t>
                    </a:r>
                  </a:p>
                </c:rich>
              </c:tx>
              <c:showVal val="1"/>
              <c:showCatName val="1"/>
            </c:dLbl>
            <c:dLbl>
              <c:idx val="6"/>
              <c:layout>
                <c:manualLayout>
                  <c:x val="5.7694585329858702E-2"/>
                  <c:y val="-5.0889788936127424E-2"/>
                </c:manualLayout>
              </c:layout>
              <c:tx>
                <c:rich>
                  <a:bodyPr/>
                  <a:lstStyle/>
                  <a:p>
                    <a:r>
                      <a:rPr lang="en-US" b="1"/>
                      <a:t>Other/3%</a:t>
                    </a:r>
                  </a:p>
                </c:rich>
              </c:tx>
              <c:showVal val="1"/>
              <c:showCatName val="1"/>
            </c:dLbl>
            <c:showVal val="1"/>
            <c:showCatName val="1"/>
            <c:showLeaderLines val="1"/>
          </c:dLbls>
          <c:cat>
            <c:strRef>
              <c:f>Sheet1!$A$87:$A$93</c:f>
              <c:strCache>
                <c:ptCount val="7"/>
                <c:pt idx="0">
                  <c:v>Structural</c:v>
                </c:pt>
                <c:pt idx="1">
                  <c:v>Civil</c:v>
                </c:pt>
                <c:pt idx="2">
                  <c:v>Mechanical</c:v>
                </c:pt>
                <c:pt idx="3">
                  <c:v>Electrical</c:v>
                </c:pt>
                <c:pt idx="4">
                  <c:v>Project Management</c:v>
                </c:pt>
                <c:pt idx="5">
                  <c:v>Fee Recovery</c:v>
                </c:pt>
                <c:pt idx="6">
                  <c:v>Other</c:v>
                </c:pt>
              </c:strCache>
            </c:strRef>
          </c:cat>
          <c:val>
            <c:numRef>
              <c:f>Sheet1!$B$87:$B$93</c:f>
              <c:numCache>
                <c:formatCode>0%</c:formatCode>
                <c:ptCount val="7"/>
                <c:pt idx="0">
                  <c:v>0.5</c:v>
                </c:pt>
                <c:pt idx="1">
                  <c:v>0.30000000000000032</c:v>
                </c:pt>
                <c:pt idx="2">
                  <c:v>3.0000000000000002E-2</c:v>
                </c:pt>
                <c:pt idx="3">
                  <c:v>0.05</c:v>
                </c:pt>
                <c:pt idx="4">
                  <c:v>0.05</c:v>
                </c:pt>
                <c:pt idx="5">
                  <c:v>4.0000000000000022E-2</c:v>
                </c:pt>
                <c:pt idx="6">
                  <c:v>3.0000000000000002E-2</c:v>
                </c:pt>
              </c:numCache>
            </c:numRef>
          </c:val>
        </c:ser>
      </c:pie3DChart>
    </c:plotArea>
    <c:legend>
      <c:legendPos val="r"/>
      <c:layout>
        <c:manualLayout>
          <c:xMode val="edge"/>
          <c:yMode val="edge"/>
          <c:x val="0.79667517254787956"/>
          <c:y val="8.3562353350640731E-2"/>
          <c:w val="0.19406556819286491"/>
          <c:h val="0.83903150648111291"/>
        </c:manualLayout>
      </c:layout>
      <c:txPr>
        <a:bodyPr/>
        <a:lstStyle/>
        <a:p>
          <a:pPr>
            <a:defRPr sz="140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6"/>
  <c:chart>
    <c:view3D>
      <c:rotX val="30"/>
      <c:perspective val="30"/>
    </c:view3D>
    <c:plotArea>
      <c:layout>
        <c:manualLayout>
          <c:layoutTarget val="inner"/>
          <c:xMode val="edge"/>
          <c:yMode val="edge"/>
          <c:x val="0.11196980236127728"/>
          <c:y val="0.12129538155556667"/>
          <c:w val="0.86557747419381992"/>
          <c:h val="0.71630785282274501"/>
        </c:manualLayout>
      </c:layout>
      <c:pie3DChart>
        <c:varyColors val="1"/>
        <c:ser>
          <c:idx val="0"/>
          <c:order val="0"/>
          <c:explosion val="25"/>
          <c:dLbls>
            <c:dLbl>
              <c:idx val="0"/>
              <c:layout>
                <c:manualLayout>
                  <c:x val="-0.14523079491388666"/>
                  <c:y val="9.7997424235014147E-2"/>
                </c:manualLayout>
              </c:layout>
              <c:tx>
                <c:rich>
                  <a:bodyPr/>
                  <a:lstStyle/>
                  <a:p>
                    <a:r>
                      <a:rPr lang="en-US"/>
                      <a:t>Structural/35%</a:t>
                    </a:r>
                  </a:p>
                </c:rich>
              </c:tx>
              <c:showVal val="1"/>
              <c:showCatName val="1"/>
            </c:dLbl>
            <c:dLbl>
              <c:idx val="1"/>
              <c:layout>
                <c:manualLayout>
                  <c:x val="0.18521855262791845"/>
                  <c:y val="-0.1382243365412667"/>
                </c:manualLayout>
              </c:layout>
              <c:tx>
                <c:rich>
                  <a:bodyPr/>
                  <a:lstStyle/>
                  <a:p>
                    <a:r>
                      <a:rPr lang="en-US"/>
                      <a:t>Civil/55%</a:t>
                    </a:r>
                  </a:p>
                </c:rich>
              </c:tx>
              <c:showVal val="1"/>
              <c:showCatName val="1"/>
            </c:dLbl>
            <c:dLbl>
              <c:idx val="2"/>
              <c:layout>
                <c:manualLayout>
                  <c:x val="-0.17670979290132977"/>
                  <c:y val="0.1421809230367943"/>
                </c:manualLayout>
              </c:layout>
              <c:tx>
                <c:rich>
                  <a:bodyPr/>
                  <a:lstStyle/>
                  <a:p>
                    <a:r>
                      <a:rPr lang="en-US"/>
                      <a:t>Mechanical/2%</a:t>
                    </a:r>
                  </a:p>
                </c:rich>
              </c:tx>
              <c:showVal val="1"/>
              <c:showCatName val="1"/>
            </c:dLbl>
            <c:dLbl>
              <c:idx val="3"/>
              <c:layout>
                <c:manualLayout>
                  <c:x val="-0.23802917744822541"/>
                  <c:y val="6.3683343929834851E-2"/>
                </c:manualLayout>
              </c:layout>
              <c:tx>
                <c:rich>
                  <a:bodyPr/>
                  <a:lstStyle/>
                  <a:p>
                    <a:r>
                      <a:rPr lang="en-US"/>
                      <a:t>Electrical/3%</a:t>
                    </a:r>
                  </a:p>
                </c:rich>
              </c:tx>
              <c:showVal val="1"/>
              <c:showCatName val="1"/>
            </c:dLbl>
            <c:dLbl>
              <c:idx val="4"/>
              <c:layout>
                <c:manualLayout>
                  <c:x val="-0.2581189542119956"/>
                  <c:y val="-5.1688104204365756E-3"/>
                </c:manualLayout>
              </c:layout>
              <c:tx>
                <c:rich>
                  <a:bodyPr/>
                  <a:lstStyle/>
                  <a:p>
                    <a:r>
                      <a:rPr lang="en-US"/>
                      <a:t>Project Management/3%</a:t>
                    </a:r>
                  </a:p>
                </c:rich>
              </c:tx>
              <c:showVal val="1"/>
              <c:showCatName val="1"/>
            </c:dLbl>
            <c:dLbl>
              <c:idx val="5"/>
              <c:layout>
                <c:manualLayout>
                  <c:x val="-9.9051222837428493E-5"/>
                  <c:y val="-2.4609967232356842E-2"/>
                </c:manualLayout>
              </c:layout>
              <c:tx>
                <c:rich>
                  <a:bodyPr/>
                  <a:lstStyle/>
                  <a:p>
                    <a:r>
                      <a:rPr lang="en-US"/>
                      <a:t>Fee Recovery</a:t>
                    </a:r>
                    <a:r>
                      <a:rPr lang="en-US" baseline="0"/>
                      <a:t>/</a:t>
                    </a:r>
                    <a:r>
                      <a:rPr lang="en-US"/>
                      <a:t>1%</a:t>
                    </a:r>
                  </a:p>
                </c:rich>
              </c:tx>
              <c:showVal val="1"/>
              <c:showCatName val="1"/>
            </c:dLbl>
            <c:dLbl>
              <c:idx val="6"/>
              <c:layout>
                <c:manualLayout>
                  <c:x val="8.7691017789443007E-2"/>
                  <c:y val="-2.6432937388645959E-2"/>
                </c:manualLayout>
              </c:layout>
              <c:tx>
                <c:rich>
                  <a:bodyPr/>
                  <a:lstStyle/>
                  <a:p>
                    <a:r>
                      <a:rPr lang="en-US"/>
                      <a:t>Other/1%</a:t>
                    </a:r>
                  </a:p>
                </c:rich>
              </c:tx>
              <c:showVal val="1"/>
              <c:showCatName val="1"/>
            </c:dLbl>
            <c:txPr>
              <a:bodyPr/>
              <a:lstStyle/>
              <a:p>
                <a:pPr>
                  <a:defRPr b="1"/>
                </a:pPr>
                <a:endParaRPr lang="en-US"/>
              </a:p>
            </c:txPr>
            <c:showVal val="1"/>
            <c:showCatName val="1"/>
            <c:showLeaderLines val="1"/>
          </c:dLbls>
          <c:cat>
            <c:strRef>
              <c:f>Sheet1!$A$119:$A$125</c:f>
              <c:strCache>
                <c:ptCount val="7"/>
                <c:pt idx="0">
                  <c:v>Structural</c:v>
                </c:pt>
                <c:pt idx="1">
                  <c:v>Civil</c:v>
                </c:pt>
                <c:pt idx="2">
                  <c:v>Mechanical</c:v>
                </c:pt>
                <c:pt idx="3">
                  <c:v>Electrical</c:v>
                </c:pt>
                <c:pt idx="4">
                  <c:v>Project Management</c:v>
                </c:pt>
                <c:pt idx="5">
                  <c:v>Fee Recovery</c:v>
                </c:pt>
                <c:pt idx="6">
                  <c:v>Other</c:v>
                </c:pt>
              </c:strCache>
            </c:strRef>
          </c:cat>
          <c:val>
            <c:numRef>
              <c:f>Sheet1!$B$119:$B$125</c:f>
              <c:numCache>
                <c:formatCode>0%</c:formatCode>
                <c:ptCount val="7"/>
                <c:pt idx="0">
                  <c:v>0.35000000000000031</c:v>
                </c:pt>
                <c:pt idx="1">
                  <c:v>0.55000000000000004</c:v>
                </c:pt>
                <c:pt idx="2">
                  <c:v>2.0000000000000011E-2</c:v>
                </c:pt>
                <c:pt idx="3">
                  <c:v>3.0000000000000002E-2</c:v>
                </c:pt>
                <c:pt idx="4">
                  <c:v>3.0000000000000002E-2</c:v>
                </c:pt>
                <c:pt idx="5">
                  <c:v>1.0000000000000005E-2</c:v>
                </c:pt>
                <c:pt idx="6">
                  <c:v>1.0000000000000005E-2</c:v>
                </c:pt>
              </c:numCache>
            </c:numRef>
          </c:val>
        </c:ser>
      </c:pie3DChart>
    </c:plotArea>
    <c:legend>
      <c:legendPos val="b"/>
      <c:layout>
        <c:manualLayout>
          <c:xMode val="edge"/>
          <c:yMode val="edge"/>
          <c:x val="1.3522965879265143E-2"/>
          <c:y val="0.85301509186351765"/>
          <c:w val="0.95350962379702542"/>
          <c:h val="0.11920713035870516"/>
        </c:manualLayout>
      </c:layout>
      <c:txPr>
        <a:bodyPr/>
        <a:lstStyle/>
        <a:p>
          <a:pPr rtl="0">
            <a:defRPr sz="140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22985780129003747"/>
          <c:y val="8.3542950796308843E-2"/>
          <c:w val="0.43867166643140781"/>
          <c:h val="0.84889253096756567"/>
        </c:manualLayout>
      </c:layout>
      <c:pieChart>
        <c:varyColors val="1"/>
        <c:ser>
          <c:idx val="0"/>
          <c:order val="0"/>
          <c:dPt>
            <c:idx val="4"/>
            <c:spPr>
              <a:solidFill>
                <a:schemeClr val="accent6">
                  <a:lumMod val="75000"/>
                </a:schemeClr>
              </a:solidFill>
            </c:spPr>
          </c:dPt>
          <c:dLbls>
            <c:dLbl>
              <c:idx val="3"/>
              <c:layout>
                <c:manualLayout>
                  <c:x val="-6.9940898852959052E-2"/>
                  <c:y val="3.355209558081259E-2"/>
                </c:manualLayout>
              </c:layout>
              <c:showVal val="1"/>
              <c:showCatName val="1"/>
            </c:dLbl>
            <c:dLbl>
              <c:idx val="4"/>
              <c:layout>
                <c:manualLayout>
                  <c:x val="-0.17132594006419521"/>
                  <c:y val="2.0531822662438691E-3"/>
                </c:manualLayout>
              </c:layout>
              <c:showVal val="1"/>
              <c:showCatName val="1"/>
            </c:dLbl>
            <c:showVal val="1"/>
            <c:showCatName val="1"/>
            <c:showLeaderLines val="1"/>
          </c:dLbls>
          <c:cat>
            <c:strRef>
              <c:f>Sheet1!$A$3:$A$7</c:f>
              <c:strCache>
                <c:ptCount val="5"/>
                <c:pt idx="0">
                  <c:v>R2mil Cover </c:v>
                </c:pt>
                <c:pt idx="1">
                  <c:v>R2.5mil to R5mil Cover </c:v>
                </c:pt>
                <c:pt idx="2">
                  <c:v>R5.5mil to R10mil Cover </c:v>
                </c:pt>
                <c:pt idx="3">
                  <c:v>R10.5mil to R25mil Cover </c:v>
                </c:pt>
                <c:pt idx="4">
                  <c:v>Above R25mil Cover </c:v>
                </c:pt>
              </c:strCache>
            </c:strRef>
          </c:cat>
          <c:val>
            <c:numRef>
              <c:f>Sheet1!$B$3:$B$7</c:f>
              <c:numCache>
                <c:formatCode>0%</c:formatCode>
                <c:ptCount val="5"/>
                <c:pt idx="0">
                  <c:v>9.0000000000000024E-2</c:v>
                </c:pt>
                <c:pt idx="1">
                  <c:v>0.3900000000000009</c:v>
                </c:pt>
                <c:pt idx="2">
                  <c:v>0.33000000000000101</c:v>
                </c:pt>
                <c:pt idx="3">
                  <c:v>0.11</c:v>
                </c:pt>
                <c:pt idx="4">
                  <c:v>8.0000000000000043E-2</c:v>
                </c:pt>
              </c:numCache>
            </c:numRef>
          </c:val>
        </c:ser>
        <c:firstSliceAng val="0"/>
      </c:pieChart>
    </c:plotArea>
    <c:legend>
      <c:legendPos val="r"/>
      <c:layout>
        <c:manualLayout>
          <c:xMode val="edge"/>
          <c:yMode val="edge"/>
          <c:x val="0.7316843520047156"/>
          <c:y val="0.13738364152444746"/>
          <c:w val="0.25896256927354228"/>
          <c:h val="0.75238180069120364"/>
        </c:manualLayout>
      </c:layout>
      <c:txPr>
        <a:bodyPr/>
        <a:lstStyle/>
        <a:p>
          <a:pPr rtl="0">
            <a:defRPr sz="12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153DB655-79B9-4D2B-8E81-44357648EF7E}" type="datetimeFigureOut">
              <a:rPr lang="en-US" smtClean="0"/>
              <a:pPr/>
              <a:t>11/24/2010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55D4B892-D0C6-4231-A298-7A1EA521CCC2}"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D4B892-D0C6-4231-A298-7A1EA521CCC2}" type="slidenum">
              <a:rPr lang="en-ZA" smtClean="0"/>
              <a:pPr/>
              <a:t>11</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endParaRPr lang="en-ZA" smtClean="0"/>
          </a:p>
        </p:txBody>
      </p:sp>
      <p:sp>
        <p:nvSpPr>
          <p:cNvPr id="6148" name="Slide Number Placeholder 3"/>
          <p:cNvSpPr>
            <a:spLocks noGrp="1"/>
          </p:cNvSpPr>
          <p:nvPr>
            <p:ph type="sldNum" sz="quarter" idx="5"/>
          </p:nvPr>
        </p:nvSpPr>
        <p:spPr>
          <a:noFill/>
        </p:spPr>
        <p:txBody>
          <a:bodyPr/>
          <a:lstStyle/>
          <a:p>
            <a:fld id="{D68A12AA-3852-43C9-95A9-9F197C73E902}" type="slidenum">
              <a:rPr lang="en-US" smtClean="0"/>
              <a:pPr/>
              <a:t>16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ZA" smtClean="0"/>
          </a:p>
        </p:txBody>
      </p:sp>
      <p:sp>
        <p:nvSpPr>
          <p:cNvPr id="67588" name="Slide Number Placeholder 3"/>
          <p:cNvSpPr txBox="1">
            <a:spLocks noGrp="1"/>
          </p:cNvSpPr>
          <p:nvPr/>
        </p:nvSpPr>
        <p:spPr bwMode="auto">
          <a:xfrm>
            <a:off x="3822702" y="9394825"/>
            <a:ext cx="2963863" cy="534988"/>
          </a:xfrm>
          <a:prstGeom prst="rect">
            <a:avLst/>
          </a:prstGeom>
          <a:noFill/>
          <a:ln w="9525">
            <a:noFill/>
            <a:miter lim="800000"/>
            <a:headEnd/>
            <a:tailEnd/>
          </a:ln>
        </p:spPr>
        <p:txBody>
          <a:bodyPr lIns="92428" tIns="46214" rIns="92428" bIns="46214" anchor="b"/>
          <a:lstStyle/>
          <a:p>
            <a:pPr algn="r" defTabSz="923925"/>
            <a:fld id="{2B329ADC-8C17-4B0B-85F0-D89281CB598F}" type="slidenum">
              <a:rPr lang="en-US" sz="1200"/>
              <a:pPr algn="r" defTabSz="923925"/>
              <a:t>53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rcRect l="454" t="49644" r="454"/>
          <a:stretch>
            <a:fillRect/>
          </a:stretch>
        </p:blipFill>
        <p:spPr>
          <a:xfrm>
            <a:off x="11999" y="4677"/>
            <a:ext cx="9166181" cy="4262523"/>
          </a:xfrm>
          <a:prstGeom prst="rect">
            <a:avLst/>
          </a:prstGeom>
        </p:spPr>
      </p:pic>
      <p:sp>
        <p:nvSpPr>
          <p:cNvPr id="3" name="Subtitle 2"/>
          <p:cNvSpPr>
            <a:spLocks noGrp="1"/>
          </p:cNvSpPr>
          <p:nvPr>
            <p:ph type="subTitle" idx="1"/>
          </p:nvPr>
        </p:nvSpPr>
        <p:spPr>
          <a:xfrm>
            <a:off x="1371600" y="4419600"/>
            <a:ext cx="6400800" cy="1219200"/>
          </a:xfrm>
        </p:spPr>
        <p:txBody>
          <a:bodyPr>
            <a:normAutofit/>
          </a:bodyPr>
          <a:lstStyle>
            <a:lvl1pPr marL="0" indent="0" algn="ctr">
              <a:buNone/>
              <a:defRPr sz="1600">
                <a:solidFill>
                  <a:srgbClr val="B99B1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4" name="Date Placeholder 3"/>
          <p:cNvSpPr>
            <a:spLocks noGrp="1"/>
          </p:cNvSpPr>
          <p:nvPr>
            <p:ph type="dt" sz="half" idx="10"/>
          </p:nvPr>
        </p:nvSpPr>
        <p:spPr/>
        <p:txBody>
          <a:bodyPr/>
          <a:lstStyle/>
          <a:p>
            <a:fld id="{86DD27E7-D01E-4892-A867-618C5DDD9B6B}" type="datetimeFigureOut">
              <a:rPr lang="en-US" smtClean="0"/>
              <a:pPr/>
              <a:t>11/24/2010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BD091E2-F4D7-45DC-8994-375694D3340D}" type="slidenum">
              <a:rPr lang="en-ZA" smtClean="0"/>
              <a:pPr/>
              <a:t>‹#›</a:t>
            </a:fld>
            <a:endParaRPr lang="en-ZA"/>
          </a:p>
        </p:txBody>
      </p:sp>
      <p:pic>
        <p:nvPicPr>
          <p:cNvPr id="8" name="Picture 7"/>
          <p:cNvPicPr>
            <a:picLocks noChangeAspect="1"/>
          </p:cNvPicPr>
          <p:nvPr/>
        </p:nvPicPr>
        <p:blipFill>
          <a:blip r:embed="rId3" cstate="print"/>
          <a:stretch>
            <a:fillRect/>
          </a:stretch>
        </p:blipFill>
        <p:spPr>
          <a:xfrm>
            <a:off x="7239000" y="5638800"/>
            <a:ext cx="1447800" cy="8001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6DD27E7-D01E-4892-A867-618C5DDD9B6B}" type="datetimeFigureOut">
              <a:rPr lang="en-US" smtClean="0"/>
              <a:pPr/>
              <a:t>11/24/2010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BD091E2-F4D7-45DC-8994-375694D3340D}"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6DD27E7-D01E-4892-A867-618C5DDD9B6B}" type="datetimeFigureOut">
              <a:rPr lang="en-US" smtClean="0"/>
              <a:pPr/>
              <a:t>11/24/2010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BD091E2-F4D7-45DC-8994-375694D3340D}"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6DD27E7-D01E-4892-A867-618C5DDD9B6B}" type="datetimeFigureOut">
              <a:rPr lang="en-US" smtClean="0"/>
              <a:pPr/>
              <a:t>11/24/2010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BD091E2-F4D7-45DC-8994-375694D3340D}"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D27E7-D01E-4892-A867-618C5DDD9B6B}" type="datetimeFigureOut">
              <a:rPr lang="en-US" smtClean="0"/>
              <a:pPr/>
              <a:t>11/24/2010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BD091E2-F4D7-45DC-8994-375694D3340D}"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6DD27E7-D01E-4892-A867-618C5DDD9B6B}" type="datetimeFigureOut">
              <a:rPr lang="en-US" smtClean="0"/>
              <a:pPr/>
              <a:t>11/24/2010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BD091E2-F4D7-45DC-8994-375694D3340D}"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6DD27E7-D01E-4892-A867-618C5DDD9B6B}" type="datetimeFigureOut">
              <a:rPr lang="en-US" smtClean="0"/>
              <a:pPr/>
              <a:t>11/24/2010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BD091E2-F4D7-45DC-8994-375694D3340D}"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6DD27E7-D01E-4892-A867-618C5DDD9B6B}" type="datetimeFigureOut">
              <a:rPr lang="en-US" smtClean="0"/>
              <a:pPr/>
              <a:t>11/24/2010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BD091E2-F4D7-45DC-8994-375694D3340D}"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D27E7-D01E-4892-A867-618C5DDD9B6B}" type="datetimeFigureOut">
              <a:rPr lang="en-US" smtClean="0"/>
              <a:pPr/>
              <a:t>11/24/2010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BD091E2-F4D7-45DC-8994-375694D3340D}"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D27E7-D01E-4892-A867-618C5DDD9B6B}" type="datetimeFigureOut">
              <a:rPr lang="en-US" smtClean="0"/>
              <a:pPr/>
              <a:t>11/24/2010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BD091E2-F4D7-45DC-8994-375694D3340D}"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D27E7-D01E-4892-A867-618C5DDD9B6B}" type="datetimeFigureOut">
              <a:rPr lang="en-US" smtClean="0"/>
              <a:pPr/>
              <a:t>11/24/2010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BD091E2-F4D7-45DC-8994-375694D3340D}"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6958"/>
            <a:ext cx="8229600" cy="560406"/>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2000240"/>
            <a:ext cx="8229600" cy="41259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D27E7-D01E-4892-A867-618C5DDD9B6B}" type="datetimeFigureOut">
              <a:rPr lang="en-US" smtClean="0"/>
              <a:pPr/>
              <a:t>11/24/2010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091E2-F4D7-45DC-8994-375694D3340D}"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2400" kern="1200" cap="all" baseline="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85800" y="4437112"/>
            <a:ext cx="7772400" cy="2039888"/>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800" b="0" i="0" u="none" strike="noStrike" kern="1200" cap="all" spc="0" normalizeH="0" baseline="0" noProof="0" dirty="0" smtClean="0">
              <a:ln>
                <a:noFill/>
              </a:ln>
              <a:solidFill>
                <a:srgbClr val="002060"/>
              </a:solidFill>
              <a:effectLst/>
              <a:uLnTx/>
              <a:uFillTx/>
              <a:latin typeface="Arial"/>
              <a:ea typeface="+mj-ea"/>
              <a:cs typeface="Arial"/>
            </a:endParaRPr>
          </a:p>
        </p:txBody>
      </p:sp>
      <p:sp>
        <p:nvSpPr>
          <p:cNvPr id="5" name="Rectangle 4"/>
          <p:cNvSpPr/>
          <p:nvPr/>
        </p:nvSpPr>
        <p:spPr>
          <a:xfrm>
            <a:off x="2286000" y="3933056"/>
            <a:ext cx="4572000" cy="2215991"/>
          </a:xfrm>
          <a:prstGeom prst="rect">
            <a:avLst/>
          </a:prstGeom>
        </p:spPr>
        <p:txBody>
          <a:bodyPr wrap="square">
            <a:spAutoFit/>
          </a:bodyPr>
          <a:lstStyle/>
          <a:p>
            <a:pPr algn="ctr"/>
            <a:r>
              <a:rPr lang="en-ZA" sz="1600" b="1" dirty="0" smtClean="0">
                <a:solidFill>
                  <a:srgbClr val="091F67"/>
                </a:solidFill>
                <a:latin typeface="Arial" pitchFamily="34" charset="0"/>
                <a:cs typeface="Arial" pitchFamily="34" charset="0"/>
              </a:rPr>
              <a:t>Consulting Engineers</a:t>
            </a:r>
          </a:p>
          <a:p>
            <a:pPr algn="ctr"/>
            <a:r>
              <a:rPr lang="en-ZA" sz="1600" b="1" dirty="0" smtClean="0">
                <a:solidFill>
                  <a:srgbClr val="091F67"/>
                </a:solidFill>
                <a:latin typeface="Arial" pitchFamily="34" charset="0"/>
                <a:cs typeface="Arial" pitchFamily="34" charset="0"/>
              </a:rPr>
              <a:t> South Africa    </a:t>
            </a:r>
            <a:br>
              <a:rPr lang="en-ZA" sz="1600" b="1" dirty="0" smtClean="0">
                <a:solidFill>
                  <a:srgbClr val="091F67"/>
                </a:solidFill>
                <a:latin typeface="Arial" pitchFamily="34" charset="0"/>
                <a:cs typeface="Arial" pitchFamily="34" charset="0"/>
              </a:rPr>
            </a:br>
            <a:r>
              <a:rPr lang="en-ZA" sz="1600" b="1" dirty="0" smtClean="0">
                <a:solidFill>
                  <a:srgbClr val="091F67"/>
                </a:solidFill>
                <a:latin typeface="Arial" pitchFamily="34" charset="0"/>
                <a:cs typeface="Arial" pitchFamily="34" charset="0"/>
              </a:rPr>
              <a:t>Professional Indemnity </a:t>
            </a:r>
            <a:br>
              <a:rPr lang="en-ZA" sz="1600" b="1" dirty="0" smtClean="0">
                <a:solidFill>
                  <a:srgbClr val="091F67"/>
                </a:solidFill>
                <a:latin typeface="Arial" pitchFamily="34" charset="0"/>
                <a:cs typeface="Arial" pitchFamily="34" charset="0"/>
              </a:rPr>
            </a:br>
            <a:r>
              <a:rPr lang="en-ZA" sz="1600" b="1" dirty="0" smtClean="0">
                <a:solidFill>
                  <a:srgbClr val="091F67"/>
                </a:solidFill>
                <a:latin typeface="Arial" pitchFamily="34" charset="0"/>
                <a:cs typeface="Arial" pitchFamily="34" charset="0"/>
              </a:rPr>
              <a:t>Insurance Scheme</a:t>
            </a:r>
          </a:p>
          <a:p>
            <a:pPr algn="ctr"/>
            <a:endParaRPr lang="en-ZA" sz="2000" b="1" dirty="0" smtClean="0">
              <a:solidFill>
                <a:srgbClr val="091F67"/>
              </a:solidFill>
            </a:endParaRPr>
          </a:p>
          <a:p>
            <a:pPr algn="ctr"/>
            <a:endParaRPr lang="en-ZA" sz="2000" b="1" dirty="0" smtClean="0">
              <a:solidFill>
                <a:srgbClr val="091F67"/>
              </a:solidFill>
            </a:endParaRPr>
          </a:p>
          <a:p>
            <a:pPr algn="ctr"/>
            <a:r>
              <a:rPr lang="en-ZA" sz="2000" b="1" dirty="0" smtClean="0">
                <a:solidFill>
                  <a:srgbClr val="091F67"/>
                </a:solidFill>
              </a:rPr>
              <a:t>ANNUAL REPORT</a:t>
            </a:r>
            <a:r>
              <a:rPr lang="en-ZA" sz="2000" dirty="0" smtClean="0">
                <a:solidFill>
                  <a:srgbClr val="091F67"/>
                </a:solidFill>
              </a:rPr>
              <a:t>	</a:t>
            </a:r>
          </a:p>
          <a:p>
            <a:pPr algn="ctr"/>
            <a:r>
              <a:rPr lang="en-ZA" sz="1400" dirty="0" smtClean="0">
                <a:solidFill>
                  <a:srgbClr val="CC9900"/>
                </a:solidFill>
              </a:rPr>
              <a:t>24 November 2010</a:t>
            </a:r>
            <a:endParaRPr lang="en-ZA" sz="1400" dirty="0">
              <a:solidFill>
                <a:srgbClr val="CC9900"/>
              </a:solidFill>
            </a:endParaRPr>
          </a:p>
        </p:txBody>
      </p:sp>
      <p:pic>
        <p:nvPicPr>
          <p:cNvPr id="6" name="Picture 4" descr="CESA Consulting Engineers South Africa"/>
          <p:cNvPicPr>
            <a:picLocks noChangeAspect="1" noChangeArrowheads="1"/>
          </p:cNvPicPr>
          <p:nvPr/>
        </p:nvPicPr>
        <p:blipFill>
          <a:blip r:embed="rId3" cstate="print"/>
          <a:srcRect/>
          <a:stretch>
            <a:fillRect/>
          </a:stretch>
        </p:blipFill>
        <p:spPr bwMode="auto">
          <a:xfrm>
            <a:off x="395536" y="5805264"/>
            <a:ext cx="1181100" cy="55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71600"/>
            <a:ext cx="8229600" cy="560406"/>
          </a:xfrm>
        </p:spPr>
        <p:txBody>
          <a:bodyPr/>
          <a:lstStyle/>
          <a:p>
            <a:pPr>
              <a:spcBef>
                <a:spcPct val="50000"/>
              </a:spcBef>
            </a:pPr>
            <a:r>
              <a:rPr lang="en-US" cap="none" dirty="0" err="1" smtClean="0">
                <a:solidFill>
                  <a:srgbClr val="A09055"/>
                </a:solidFill>
                <a:latin typeface="Arial" pitchFamily="34" charset="0"/>
                <a:cs typeface="Arial" pitchFamily="34" charset="0"/>
              </a:rPr>
              <a:t>Glenrand</a:t>
            </a:r>
            <a:r>
              <a:rPr lang="en-US" cap="none" dirty="0" smtClean="0">
                <a:solidFill>
                  <a:srgbClr val="A09055"/>
                </a:solidFill>
                <a:latin typeface="Arial" pitchFamily="34" charset="0"/>
                <a:cs typeface="Arial" pitchFamily="34" charset="0"/>
              </a:rPr>
              <a:t> M·I·B Executive Team</a:t>
            </a:r>
            <a:endParaRPr lang="en-US" cap="none" dirty="0">
              <a:solidFill>
                <a:srgbClr val="A09055"/>
              </a:solidFill>
              <a:latin typeface="Arial" pitchFamily="34" charset="0"/>
              <a:cs typeface="Arial" pitchFamily="34" charset="0"/>
            </a:endParaRPr>
          </a:p>
        </p:txBody>
      </p:sp>
      <p:pic>
        <p:nvPicPr>
          <p:cNvPr id="5" name="Picture 4" descr="EXCO.jpg"/>
          <p:cNvPicPr>
            <a:picLocks noChangeAspect="1"/>
          </p:cNvPicPr>
          <p:nvPr/>
        </p:nvPicPr>
        <p:blipFill>
          <a:blip r:embed="rId2" cstate="print"/>
          <a:stretch>
            <a:fillRect/>
          </a:stretch>
        </p:blipFill>
        <p:spPr>
          <a:xfrm>
            <a:off x="1043608" y="2348880"/>
            <a:ext cx="7223760" cy="4011168"/>
          </a:xfrm>
          <a:prstGeom prst="rect">
            <a:avLst/>
          </a:prstGeom>
        </p:spPr>
      </p:pic>
      <p:sp>
        <p:nvSpPr>
          <p:cNvPr id="8" name="Rectangle 7"/>
          <p:cNvSpPr/>
          <p:nvPr/>
        </p:nvSpPr>
        <p:spPr>
          <a:xfrm>
            <a:off x="533400" y="6324600"/>
            <a:ext cx="1950368" cy="230832"/>
          </a:xfrm>
          <a:prstGeom prst="rect">
            <a:avLst/>
          </a:prstGeom>
        </p:spPr>
        <p:txBody>
          <a:bodyPr wrap="square">
            <a:spAutoFit/>
          </a:bodyPr>
          <a:lstStyle/>
          <a:p>
            <a:pPr lvl="0"/>
            <a:r>
              <a:rPr lang="en-US" sz="900" i="1" baseline="30000" dirty="0" smtClean="0">
                <a:solidFill>
                  <a:srgbClr val="054171"/>
                </a:solidFill>
              </a:rPr>
              <a:t>* Permanent</a:t>
            </a:r>
            <a:r>
              <a:rPr lang="en-US" sz="900" i="1" dirty="0" smtClean="0">
                <a:solidFill>
                  <a:srgbClr val="054171"/>
                </a:solidFill>
              </a:rPr>
              <a:t> </a:t>
            </a:r>
            <a:r>
              <a:rPr lang="en-US" sz="900" i="1" baseline="30000" dirty="0" smtClean="0">
                <a:solidFill>
                  <a:srgbClr val="054171"/>
                </a:solidFill>
              </a:rPr>
              <a:t>Invitee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71600"/>
            <a:ext cx="8229600" cy="560406"/>
          </a:xfrm>
        </p:spPr>
        <p:txBody>
          <a:bodyPr/>
          <a:lstStyle/>
          <a:p>
            <a:pPr>
              <a:lnSpc>
                <a:spcPct val="90000"/>
              </a:lnSpc>
            </a:pPr>
            <a:r>
              <a:rPr lang="en-US" cap="none" dirty="0" smtClean="0">
                <a:solidFill>
                  <a:srgbClr val="A09055"/>
                </a:solidFill>
                <a:latin typeface="Arial" pitchFamily="34" charset="0"/>
                <a:cs typeface="Arial" pitchFamily="34" charset="0"/>
              </a:rPr>
              <a:t>BBBEE Shareholding</a:t>
            </a:r>
            <a:endParaRPr lang="en-US" cap="none" dirty="0">
              <a:solidFill>
                <a:srgbClr val="A09055"/>
              </a:solidFill>
              <a:latin typeface="Arial" pitchFamily="34" charset="0"/>
              <a:cs typeface="Arial" pitchFamily="34" charset="0"/>
            </a:endParaRPr>
          </a:p>
        </p:txBody>
      </p:sp>
      <p:sp>
        <p:nvSpPr>
          <p:cNvPr id="10" name="Rectangle 2"/>
          <p:cNvSpPr>
            <a:spLocks noChangeArrowheads="1"/>
          </p:cNvSpPr>
          <p:nvPr/>
        </p:nvSpPr>
        <p:spPr bwMode="auto">
          <a:xfrm>
            <a:off x="457200" y="1834946"/>
            <a:ext cx="7883525" cy="3970318"/>
          </a:xfrm>
          <a:prstGeom prst="rect">
            <a:avLst/>
          </a:prstGeom>
          <a:noFill/>
          <a:ln w="9525">
            <a:noFill/>
            <a:miter lim="800000"/>
            <a:headEnd/>
            <a:tailEnd/>
          </a:ln>
        </p:spPr>
        <p:txBody>
          <a:bodyPr wrap="square" anchor="ctr">
            <a:spAutoFit/>
          </a:bodyPr>
          <a:lstStyle/>
          <a:p>
            <a:pPr>
              <a:tabLst>
                <a:tab pos="914400" algn="l"/>
              </a:tabLst>
            </a:pPr>
            <a:r>
              <a:rPr lang="en-US" sz="1400" b="1" dirty="0">
                <a:solidFill>
                  <a:srgbClr val="A09055"/>
                </a:solidFill>
                <a:latin typeface="Arial" pitchFamily="34" charset="0"/>
                <a:cs typeface="Arial" pitchFamily="34" charset="0"/>
              </a:rPr>
              <a:t>Kunene Bros. Holdings &amp;</a:t>
            </a:r>
            <a:r>
              <a:rPr lang="en-US" sz="1400" b="1" dirty="0" smtClean="0">
                <a:solidFill>
                  <a:srgbClr val="A09055"/>
                </a:solidFill>
                <a:latin typeface="Arial" pitchFamily="34" charset="0"/>
                <a:cs typeface="Arial" pitchFamily="34" charset="0"/>
              </a:rPr>
              <a:t> Kunene </a:t>
            </a:r>
            <a:r>
              <a:rPr lang="en-US" sz="1400" b="1" dirty="0">
                <a:solidFill>
                  <a:srgbClr val="A09055"/>
                </a:solidFill>
                <a:latin typeface="Arial" pitchFamily="34" charset="0"/>
                <a:cs typeface="Arial" pitchFamily="34" charset="0"/>
              </a:rPr>
              <a:t>Finance Company</a:t>
            </a:r>
          </a:p>
          <a:p>
            <a:pPr>
              <a:tabLst>
                <a:tab pos="914400" algn="l"/>
              </a:tabLst>
            </a:pPr>
            <a:r>
              <a:rPr lang="en-US" sz="1400" dirty="0">
                <a:solidFill>
                  <a:srgbClr val="000066"/>
                </a:solidFill>
                <a:latin typeface="Arial" pitchFamily="34" charset="0"/>
                <a:cs typeface="Arial" pitchFamily="34" charset="0"/>
              </a:rPr>
              <a:t>Shareholding: </a:t>
            </a:r>
            <a:r>
              <a:rPr lang="en-US" sz="1400" b="1" dirty="0" smtClean="0">
                <a:solidFill>
                  <a:srgbClr val="000066"/>
                </a:solidFill>
                <a:latin typeface="Arial" pitchFamily="34" charset="0"/>
                <a:cs typeface="Arial" pitchFamily="34" charset="0"/>
              </a:rPr>
              <a:t>10,62%</a:t>
            </a:r>
            <a:r>
              <a:rPr lang="en-US" sz="1400" dirty="0" smtClean="0">
                <a:solidFill>
                  <a:srgbClr val="000066"/>
                </a:solidFill>
                <a:latin typeface="Arial" pitchFamily="34" charset="0"/>
                <a:cs typeface="Arial" pitchFamily="34" charset="0"/>
              </a:rPr>
              <a:t>  </a:t>
            </a:r>
            <a:endParaRPr lang="en-US" sz="1400" dirty="0">
              <a:solidFill>
                <a:srgbClr val="000066"/>
              </a:solidFill>
              <a:latin typeface="Arial" pitchFamily="34" charset="0"/>
              <a:cs typeface="Arial" pitchFamily="34" charset="0"/>
            </a:endParaRPr>
          </a:p>
          <a:p>
            <a:pPr>
              <a:tabLst>
                <a:tab pos="914400" algn="l"/>
              </a:tabLst>
            </a:pPr>
            <a:r>
              <a:rPr lang="en-US" sz="1400" dirty="0">
                <a:solidFill>
                  <a:srgbClr val="000066"/>
                </a:solidFill>
                <a:latin typeface="Arial" pitchFamily="34" charset="0"/>
                <a:cs typeface="Arial" pitchFamily="34" charset="0"/>
              </a:rPr>
              <a:t>Board Representation: Non-executive Chairman</a:t>
            </a:r>
          </a:p>
          <a:p>
            <a:pPr>
              <a:tabLst>
                <a:tab pos="914400" algn="l"/>
              </a:tabLst>
            </a:pPr>
            <a:r>
              <a:rPr lang="en-US" sz="1400" b="1" i="1" dirty="0">
                <a:solidFill>
                  <a:srgbClr val="000066"/>
                </a:solidFill>
                <a:latin typeface="Arial" pitchFamily="34" charset="0"/>
                <a:cs typeface="Arial" pitchFamily="34" charset="0"/>
              </a:rPr>
              <a:t>Dr </a:t>
            </a:r>
            <a:r>
              <a:rPr lang="en-US" sz="1400" b="1" i="1" dirty="0" err="1">
                <a:solidFill>
                  <a:srgbClr val="000066"/>
                </a:solidFill>
                <a:latin typeface="Arial" pitchFamily="34" charset="0"/>
                <a:cs typeface="Arial" pitchFamily="34" charset="0"/>
              </a:rPr>
              <a:t>Dudu</a:t>
            </a:r>
            <a:r>
              <a:rPr lang="en-US" sz="1400" b="1" i="1" dirty="0">
                <a:solidFill>
                  <a:srgbClr val="000066"/>
                </a:solidFill>
                <a:latin typeface="Arial" pitchFamily="34" charset="0"/>
                <a:cs typeface="Arial" pitchFamily="34" charset="0"/>
              </a:rPr>
              <a:t> Kunene</a:t>
            </a:r>
            <a:r>
              <a:rPr lang="en-US" sz="1400" dirty="0">
                <a:solidFill>
                  <a:srgbClr val="000066"/>
                </a:solidFill>
                <a:latin typeface="Arial" pitchFamily="34" charset="0"/>
                <a:cs typeface="Arial" pitchFamily="34" charset="0"/>
              </a:rPr>
              <a:t/>
            </a:r>
            <a:br>
              <a:rPr lang="en-US" sz="1400" dirty="0">
                <a:solidFill>
                  <a:srgbClr val="000066"/>
                </a:solidFill>
                <a:latin typeface="Arial" pitchFamily="34" charset="0"/>
                <a:cs typeface="Arial" pitchFamily="34" charset="0"/>
              </a:rPr>
            </a:br>
            <a:r>
              <a:rPr lang="en-US" sz="1400" dirty="0">
                <a:solidFill>
                  <a:srgbClr val="000066"/>
                </a:solidFill>
                <a:latin typeface="Arial" pitchFamily="34" charset="0"/>
                <a:cs typeface="Arial" pitchFamily="34" charset="0"/>
              </a:rPr>
              <a:t/>
            </a:r>
            <a:br>
              <a:rPr lang="en-US" sz="1400" dirty="0">
                <a:solidFill>
                  <a:srgbClr val="000066"/>
                </a:solidFill>
                <a:latin typeface="Arial" pitchFamily="34" charset="0"/>
                <a:cs typeface="Arial" pitchFamily="34" charset="0"/>
              </a:rPr>
            </a:br>
            <a:r>
              <a:rPr lang="en-US" sz="1400" b="1" dirty="0" err="1">
                <a:solidFill>
                  <a:srgbClr val="A09055"/>
                </a:solidFill>
                <a:latin typeface="Arial" pitchFamily="34" charset="0"/>
                <a:cs typeface="Arial" pitchFamily="34" charset="0"/>
              </a:rPr>
              <a:t>Ayavuna</a:t>
            </a:r>
            <a:r>
              <a:rPr lang="en-US" sz="1400" b="1" dirty="0">
                <a:solidFill>
                  <a:srgbClr val="A09055"/>
                </a:solidFill>
                <a:latin typeface="Arial" pitchFamily="34" charset="0"/>
                <a:cs typeface="Arial" pitchFamily="34" charset="0"/>
              </a:rPr>
              <a:t> Women’s Investments</a:t>
            </a:r>
          </a:p>
          <a:p>
            <a:pPr>
              <a:tabLst>
                <a:tab pos="914400" algn="l"/>
              </a:tabLst>
            </a:pPr>
            <a:r>
              <a:rPr lang="en-US" sz="1400" dirty="0">
                <a:solidFill>
                  <a:srgbClr val="000066"/>
                </a:solidFill>
                <a:latin typeface="Arial" pitchFamily="34" charset="0"/>
                <a:cs typeface="Arial" pitchFamily="34" charset="0"/>
              </a:rPr>
              <a:t>Shareholding: </a:t>
            </a:r>
            <a:r>
              <a:rPr lang="en-US" sz="1400" b="1" dirty="0" smtClean="0">
                <a:solidFill>
                  <a:srgbClr val="000066"/>
                </a:solidFill>
                <a:latin typeface="Arial" pitchFamily="34" charset="0"/>
                <a:cs typeface="Arial" pitchFamily="34" charset="0"/>
              </a:rPr>
              <a:t>5,53%</a:t>
            </a:r>
            <a:endParaRPr lang="en-US" sz="1400" dirty="0">
              <a:solidFill>
                <a:srgbClr val="000066"/>
              </a:solidFill>
              <a:latin typeface="Arial" pitchFamily="34" charset="0"/>
              <a:cs typeface="Arial" pitchFamily="34" charset="0"/>
            </a:endParaRPr>
          </a:p>
          <a:p>
            <a:pPr>
              <a:tabLst>
                <a:tab pos="914400" algn="l"/>
              </a:tabLst>
            </a:pPr>
            <a:r>
              <a:rPr lang="en-US" sz="1400" dirty="0">
                <a:solidFill>
                  <a:srgbClr val="000066"/>
                </a:solidFill>
                <a:latin typeface="Arial" pitchFamily="34" charset="0"/>
                <a:cs typeface="Arial" pitchFamily="34" charset="0"/>
              </a:rPr>
              <a:t>Board Representation: Non-executive Director</a:t>
            </a:r>
          </a:p>
          <a:p>
            <a:pPr>
              <a:tabLst>
                <a:tab pos="914400" algn="l"/>
              </a:tabLst>
            </a:pPr>
            <a:r>
              <a:rPr lang="en-US" sz="1400" b="1" i="1" dirty="0">
                <a:solidFill>
                  <a:srgbClr val="000066"/>
                </a:solidFill>
                <a:latin typeface="Arial" pitchFamily="34" charset="0"/>
                <a:cs typeface="Arial" pitchFamily="34" charset="0"/>
              </a:rPr>
              <a:t>Ms </a:t>
            </a:r>
            <a:r>
              <a:rPr lang="en-US" sz="1400" b="1" i="1" dirty="0" err="1">
                <a:solidFill>
                  <a:srgbClr val="000066"/>
                </a:solidFill>
                <a:latin typeface="Arial" pitchFamily="34" charset="0"/>
                <a:cs typeface="Arial" pitchFamily="34" charset="0"/>
              </a:rPr>
              <a:t>Thandeka</a:t>
            </a:r>
            <a:r>
              <a:rPr lang="en-US" sz="1400" b="1" i="1" dirty="0">
                <a:solidFill>
                  <a:srgbClr val="000066"/>
                </a:solidFill>
                <a:latin typeface="Arial" pitchFamily="34" charset="0"/>
                <a:cs typeface="Arial" pitchFamily="34" charset="0"/>
              </a:rPr>
              <a:t> </a:t>
            </a:r>
            <a:r>
              <a:rPr lang="en-US" sz="1400" b="1" i="1" dirty="0" err="1">
                <a:solidFill>
                  <a:srgbClr val="000066"/>
                </a:solidFill>
                <a:latin typeface="Arial" pitchFamily="34" charset="0"/>
                <a:cs typeface="Arial" pitchFamily="34" charset="0"/>
              </a:rPr>
              <a:t>Mgodusa</a:t>
            </a:r>
            <a:r>
              <a:rPr lang="en-US" sz="1400" dirty="0">
                <a:solidFill>
                  <a:srgbClr val="000066"/>
                </a:solidFill>
                <a:latin typeface="Arial" pitchFamily="34" charset="0"/>
                <a:cs typeface="Arial" pitchFamily="34" charset="0"/>
              </a:rPr>
              <a:t/>
            </a:r>
            <a:br>
              <a:rPr lang="en-US" sz="1400" dirty="0">
                <a:solidFill>
                  <a:srgbClr val="000066"/>
                </a:solidFill>
                <a:latin typeface="Arial" pitchFamily="34" charset="0"/>
                <a:cs typeface="Arial" pitchFamily="34" charset="0"/>
              </a:rPr>
            </a:br>
            <a:r>
              <a:rPr lang="en-US" sz="1400" dirty="0">
                <a:solidFill>
                  <a:srgbClr val="000066"/>
                </a:solidFill>
                <a:latin typeface="Arial" pitchFamily="34" charset="0"/>
                <a:cs typeface="Arial" pitchFamily="34" charset="0"/>
              </a:rPr>
              <a:t/>
            </a:r>
            <a:br>
              <a:rPr lang="en-US" sz="1400" dirty="0">
                <a:solidFill>
                  <a:srgbClr val="000066"/>
                </a:solidFill>
                <a:latin typeface="Arial" pitchFamily="34" charset="0"/>
                <a:cs typeface="Arial" pitchFamily="34" charset="0"/>
              </a:rPr>
            </a:br>
            <a:r>
              <a:rPr lang="en-US" sz="1400" b="1" dirty="0" err="1">
                <a:solidFill>
                  <a:srgbClr val="A09055"/>
                </a:solidFill>
                <a:latin typeface="Arial" pitchFamily="34" charset="0"/>
                <a:cs typeface="Arial" pitchFamily="34" charset="0"/>
              </a:rPr>
              <a:t>Matemeku</a:t>
            </a:r>
            <a:r>
              <a:rPr lang="en-US" sz="1400" b="1" dirty="0">
                <a:solidFill>
                  <a:srgbClr val="A09055"/>
                </a:solidFill>
                <a:latin typeface="Arial" pitchFamily="34" charset="0"/>
                <a:cs typeface="Arial" pitchFamily="34" charset="0"/>
              </a:rPr>
              <a:t> Investments</a:t>
            </a:r>
            <a:r>
              <a:rPr lang="en-US" sz="1400" dirty="0">
                <a:solidFill>
                  <a:srgbClr val="000066"/>
                </a:solidFill>
                <a:latin typeface="Arial" pitchFamily="34" charset="0"/>
                <a:cs typeface="Arial" pitchFamily="34" charset="0"/>
              </a:rPr>
              <a:t/>
            </a:r>
            <a:br>
              <a:rPr lang="en-US" sz="1400" dirty="0">
                <a:solidFill>
                  <a:srgbClr val="000066"/>
                </a:solidFill>
                <a:latin typeface="Arial" pitchFamily="34" charset="0"/>
                <a:cs typeface="Arial" pitchFamily="34" charset="0"/>
              </a:rPr>
            </a:br>
            <a:r>
              <a:rPr lang="en-US" sz="1400" dirty="0">
                <a:solidFill>
                  <a:srgbClr val="000066"/>
                </a:solidFill>
                <a:latin typeface="Arial" pitchFamily="34" charset="0"/>
                <a:cs typeface="Arial" pitchFamily="34" charset="0"/>
              </a:rPr>
              <a:t>Shareholding: </a:t>
            </a:r>
            <a:r>
              <a:rPr lang="en-US" sz="1400" b="1" dirty="0" smtClean="0">
                <a:solidFill>
                  <a:srgbClr val="000066"/>
                </a:solidFill>
                <a:latin typeface="Arial" pitchFamily="34" charset="0"/>
                <a:cs typeface="Arial" pitchFamily="34" charset="0"/>
              </a:rPr>
              <a:t>5,53%</a:t>
            </a:r>
            <a:endParaRPr lang="en-US" sz="1400" b="1" dirty="0">
              <a:solidFill>
                <a:srgbClr val="000066"/>
              </a:solidFill>
              <a:latin typeface="Arial" pitchFamily="34" charset="0"/>
              <a:cs typeface="Arial" pitchFamily="34" charset="0"/>
            </a:endParaRPr>
          </a:p>
          <a:p>
            <a:pPr>
              <a:tabLst>
                <a:tab pos="914400" algn="l"/>
              </a:tabLst>
            </a:pPr>
            <a:r>
              <a:rPr lang="en-US" sz="1400" dirty="0">
                <a:solidFill>
                  <a:srgbClr val="000066"/>
                </a:solidFill>
                <a:latin typeface="Arial" pitchFamily="34" charset="0"/>
                <a:cs typeface="Arial" pitchFamily="34" charset="0"/>
              </a:rPr>
              <a:t>Board Representation: Non-executive Director</a:t>
            </a:r>
          </a:p>
          <a:p>
            <a:pPr>
              <a:tabLst>
                <a:tab pos="914400" algn="l"/>
              </a:tabLst>
            </a:pPr>
            <a:r>
              <a:rPr lang="en-US" sz="1400" b="1" i="1" dirty="0" err="1">
                <a:solidFill>
                  <a:srgbClr val="000066"/>
                </a:solidFill>
                <a:latin typeface="Arial" pitchFamily="34" charset="0"/>
                <a:cs typeface="Arial" pitchFamily="34" charset="0"/>
              </a:rPr>
              <a:t>Mr</a:t>
            </a:r>
            <a:r>
              <a:rPr lang="en-US" sz="1400" b="1" i="1" dirty="0">
                <a:solidFill>
                  <a:srgbClr val="000066"/>
                </a:solidFill>
                <a:latin typeface="Arial" pitchFamily="34" charset="0"/>
                <a:cs typeface="Arial" pitchFamily="34" charset="0"/>
              </a:rPr>
              <a:t> Moss </a:t>
            </a:r>
            <a:r>
              <a:rPr lang="en-US" sz="1400" b="1" i="1" dirty="0" err="1">
                <a:solidFill>
                  <a:srgbClr val="000066"/>
                </a:solidFill>
                <a:latin typeface="Arial" pitchFamily="34" charset="0"/>
                <a:cs typeface="Arial" pitchFamily="34" charset="0"/>
              </a:rPr>
              <a:t>Mashishi</a:t>
            </a:r>
            <a:endParaRPr lang="en-US" sz="1400" b="1" i="1" dirty="0">
              <a:solidFill>
                <a:srgbClr val="000066"/>
              </a:solidFill>
              <a:latin typeface="Arial" pitchFamily="34" charset="0"/>
              <a:cs typeface="Arial" pitchFamily="34" charset="0"/>
            </a:endParaRPr>
          </a:p>
          <a:p>
            <a:pPr>
              <a:tabLst>
                <a:tab pos="914400" algn="l"/>
              </a:tabLst>
            </a:pPr>
            <a:endParaRPr lang="en-US" sz="1400" dirty="0">
              <a:solidFill>
                <a:srgbClr val="000066"/>
              </a:solidFill>
              <a:latin typeface="Arial" pitchFamily="34" charset="0"/>
              <a:cs typeface="Arial" pitchFamily="34" charset="0"/>
            </a:endParaRPr>
          </a:p>
          <a:p>
            <a:pPr>
              <a:tabLst>
                <a:tab pos="914400" algn="l"/>
              </a:tabLst>
            </a:pPr>
            <a:r>
              <a:rPr lang="en-US" sz="1400" b="1" dirty="0" err="1">
                <a:solidFill>
                  <a:srgbClr val="A09055"/>
                </a:solidFill>
                <a:latin typeface="Arial" pitchFamily="34" charset="0"/>
                <a:cs typeface="Arial" pitchFamily="34" charset="0"/>
              </a:rPr>
              <a:t>Makgulong</a:t>
            </a:r>
            <a:r>
              <a:rPr lang="en-US" sz="1400" b="1" dirty="0">
                <a:solidFill>
                  <a:srgbClr val="A09055"/>
                </a:solidFill>
                <a:latin typeface="Arial" pitchFamily="34" charset="0"/>
                <a:cs typeface="Arial" pitchFamily="34" charset="0"/>
              </a:rPr>
              <a:t> Employee Ownership Scheme Trust</a:t>
            </a:r>
            <a:r>
              <a:rPr lang="en-US" sz="1400" dirty="0">
                <a:solidFill>
                  <a:srgbClr val="000066"/>
                </a:solidFill>
                <a:latin typeface="Arial" pitchFamily="34" charset="0"/>
                <a:cs typeface="Arial" pitchFamily="34" charset="0"/>
              </a:rPr>
              <a:t>  </a:t>
            </a:r>
          </a:p>
          <a:p>
            <a:pPr>
              <a:tabLst>
                <a:tab pos="914400" algn="l"/>
              </a:tabLst>
            </a:pPr>
            <a:r>
              <a:rPr lang="en-US" sz="1400" dirty="0">
                <a:solidFill>
                  <a:srgbClr val="000066"/>
                </a:solidFill>
                <a:latin typeface="Arial" pitchFamily="34" charset="0"/>
                <a:cs typeface="Arial" pitchFamily="34" charset="0"/>
              </a:rPr>
              <a:t>Shareholding: </a:t>
            </a:r>
            <a:r>
              <a:rPr lang="en-US" sz="1400" b="1" dirty="0" smtClean="0">
                <a:solidFill>
                  <a:srgbClr val="000066"/>
                </a:solidFill>
                <a:latin typeface="Arial" pitchFamily="34" charset="0"/>
                <a:cs typeface="Arial" pitchFamily="34" charset="0"/>
              </a:rPr>
              <a:t>4,53%</a:t>
            </a:r>
            <a:endParaRPr lang="en-US" sz="1400" b="1" dirty="0">
              <a:solidFill>
                <a:srgbClr val="000066"/>
              </a:solidFill>
              <a:latin typeface="Arial" pitchFamily="34" charset="0"/>
              <a:cs typeface="Arial" pitchFamily="34" charset="0"/>
            </a:endParaRPr>
          </a:p>
          <a:p>
            <a:pPr>
              <a:tabLst>
                <a:tab pos="914400" algn="l"/>
              </a:tabLst>
            </a:pPr>
            <a:r>
              <a:rPr lang="en-US" sz="1400" dirty="0">
                <a:solidFill>
                  <a:srgbClr val="000066"/>
                </a:solidFill>
                <a:latin typeface="Arial" pitchFamily="34" charset="0"/>
                <a:cs typeface="Arial" pitchFamily="34" charset="0"/>
              </a:rPr>
              <a:t>Staff trust for </a:t>
            </a:r>
            <a:r>
              <a:rPr lang="en-US" sz="1400" dirty="0" smtClean="0">
                <a:solidFill>
                  <a:srgbClr val="000066"/>
                </a:solidFill>
                <a:latin typeface="Arial" pitchFamily="34" charset="0"/>
                <a:cs typeface="Arial" pitchFamily="34" charset="0"/>
              </a:rPr>
              <a:t>historically </a:t>
            </a:r>
            <a:r>
              <a:rPr lang="en-US" sz="1400" dirty="0">
                <a:solidFill>
                  <a:srgbClr val="000066"/>
                </a:solidFill>
                <a:latin typeface="Arial" pitchFamily="34" charset="0"/>
                <a:cs typeface="Arial" pitchFamily="34" charset="0"/>
              </a:rPr>
              <a:t>disadvantaged </a:t>
            </a:r>
            <a:r>
              <a:rPr lang="en-US" sz="1400" dirty="0" smtClean="0">
                <a:solidFill>
                  <a:srgbClr val="000066"/>
                </a:solidFill>
                <a:latin typeface="Arial" pitchFamily="34" charset="0"/>
                <a:cs typeface="Arial" pitchFamily="34" charset="0"/>
              </a:rPr>
              <a:t>employees</a:t>
            </a:r>
          </a:p>
        </p:txBody>
      </p:sp>
      <p:pic>
        <p:nvPicPr>
          <p:cNvPr id="8" name="Picture 7" descr="12.jpg"/>
          <p:cNvPicPr>
            <a:picLocks noChangeAspect="1"/>
          </p:cNvPicPr>
          <p:nvPr/>
        </p:nvPicPr>
        <p:blipFill>
          <a:blip r:embed="rId3" cstate="print"/>
          <a:srcRect l="3378" t="9624" r="64184"/>
          <a:stretch>
            <a:fillRect/>
          </a:stretch>
        </p:blipFill>
        <p:spPr>
          <a:xfrm>
            <a:off x="5715000" y="5895685"/>
            <a:ext cx="1728465" cy="845683"/>
          </a:xfrm>
          <a:prstGeom prst="rect">
            <a:avLst/>
          </a:prstGeom>
          <a:effectLst/>
        </p:spPr>
      </p:pic>
      <p:pic>
        <p:nvPicPr>
          <p:cNvPr id="9" name="Picture 8"/>
          <p:cNvPicPr>
            <a:picLocks noChangeAspect="1"/>
          </p:cNvPicPr>
          <p:nvPr/>
        </p:nvPicPr>
        <p:blipFill>
          <a:blip r:embed="rId4" cstate="print"/>
          <a:srcRect l="52744" r="33810"/>
          <a:stretch>
            <a:fillRect/>
          </a:stretch>
        </p:blipFill>
        <p:spPr>
          <a:xfrm>
            <a:off x="5715000" y="1447800"/>
            <a:ext cx="766498" cy="43190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44594"/>
            <a:ext cx="8229600" cy="560406"/>
          </a:xfrm>
        </p:spPr>
        <p:txBody>
          <a:bodyPr/>
          <a:lstStyle/>
          <a:p>
            <a:r>
              <a:rPr lang="en-US" cap="none" dirty="0" err="1" smtClean="0">
                <a:solidFill>
                  <a:srgbClr val="A09055"/>
                </a:solidFill>
                <a:latin typeface="Arial" pitchFamily="34" charset="0"/>
                <a:cs typeface="Arial" pitchFamily="34" charset="0"/>
              </a:rPr>
              <a:t>Empowerdex</a:t>
            </a:r>
            <a:r>
              <a:rPr lang="en-US" cap="none" dirty="0" smtClean="0">
                <a:solidFill>
                  <a:srgbClr val="A09055"/>
                </a:solidFill>
                <a:latin typeface="Arial" pitchFamily="34" charset="0"/>
                <a:cs typeface="Arial" pitchFamily="34" charset="0"/>
              </a:rPr>
              <a:t> Rating</a:t>
            </a:r>
            <a:endParaRPr lang="en-GB" cap="none" dirty="0">
              <a:solidFill>
                <a:srgbClr val="A09055"/>
              </a:solidFill>
              <a:latin typeface="Arial" pitchFamily="34" charset="0"/>
              <a:cs typeface="Arial" pitchFamily="34" charset="0"/>
            </a:endParaRPr>
          </a:p>
        </p:txBody>
      </p:sp>
      <p:sp>
        <p:nvSpPr>
          <p:cNvPr id="10" name="Content Placeholder 2"/>
          <p:cNvSpPr>
            <a:spLocks noGrp="1"/>
          </p:cNvSpPr>
          <p:nvPr>
            <p:ph idx="1"/>
          </p:nvPr>
        </p:nvSpPr>
        <p:spPr>
          <a:xfrm>
            <a:off x="457200" y="2122477"/>
            <a:ext cx="8229600" cy="4125923"/>
          </a:xfrm>
        </p:spPr>
        <p:txBody>
          <a:bodyPr>
            <a:normAutofit/>
          </a:bodyPr>
          <a:lstStyle/>
          <a:p>
            <a:pPr marL="271463" indent="-271463">
              <a:buFontTx/>
              <a:buChar char="•"/>
            </a:pPr>
            <a:r>
              <a:rPr lang="en-US" dirty="0" smtClean="0">
                <a:solidFill>
                  <a:srgbClr val="000066"/>
                </a:solidFill>
                <a:latin typeface="Arial" pitchFamily="34" charset="0"/>
                <a:cs typeface="Arial" pitchFamily="34" charset="0"/>
              </a:rPr>
              <a:t>‘AA’ Rating as per Department of Trade and Industry’s Codes of Good Practice</a:t>
            </a:r>
          </a:p>
          <a:p>
            <a:pPr marL="271463" indent="-271463">
              <a:buFontTx/>
              <a:buChar char="•"/>
            </a:pPr>
            <a:endParaRPr lang="en-US" dirty="0" smtClean="0">
              <a:solidFill>
                <a:srgbClr val="000066"/>
              </a:solidFill>
              <a:latin typeface="Arial" pitchFamily="34" charset="0"/>
              <a:cs typeface="Arial" pitchFamily="34" charset="0"/>
            </a:endParaRPr>
          </a:p>
          <a:p>
            <a:pPr marL="271463" indent="-271463">
              <a:buFontTx/>
              <a:buChar char="•"/>
            </a:pPr>
            <a:r>
              <a:rPr lang="en-US" dirty="0" smtClean="0">
                <a:solidFill>
                  <a:srgbClr val="000066"/>
                </a:solidFill>
                <a:latin typeface="Arial" pitchFamily="34" charset="0"/>
                <a:cs typeface="Arial" pitchFamily="34" charset="0"/>
              </a:rPr>
              <a:t>Level 3 Contributor plus Value Adding Enterprise</a:t>
            </a:r>
          </a:p>
          <a:p>
            <a:pPr marL="271463" indent="-271463">
              <a:buFontTx/>
              <a:buChar char="•"/>
            </a:pPr>
            <a:endParaRPr lang="en-US" dirty="0" smtClean="0">
              <a:solidFill>
                <a:srgbClr val="000066"/>
              </a:solidFill>
              <a:latin typeface="Arial" pitchFamily="34" charset="0"/>
              <a:cs typeface="Arial" pitchFamily="34" charset="0"/>
            </a:endParaRPr>
          </a:p>
          <a:p>
            <a:pPr marL="271463" indent="-271463">
              <a:buFontTx/>
              <a:buChar char="•"/>
            </a:pPr>
            <a:r>
              <a:rPr lang="en-ZA" dirty="0" smtClean="0">
                <a:solidFill>
                  <a:srgbClr val="000066"/>
                </a:solidFill>
                <a:latin typeface="Arial" pitchFamily="34" charset="0"/>
                <a:cs typeface="Arial" pitchFamily="34" charset="0"/>
              </a:rPr>
              <a:t>Procurement Spend Claim = 137.5%</a:t>
            </a:r>
            <a:endParaRPr lang="en-US" dirty="0" smtClean="0">
              <a:solidFill>
                <a:srgbClr val="000066"/>
              </a:solidFill>
              <a:latin typeface="Arial" pitchFamily="34" charset="0"/>
              <a:cs typeface="Arial" pitchFamily="34" charset="0"/>
            </a:endParaRPr>
          </a:p>
          <a:p>
            <a:pPr marL="271463" indent="-271463">
              <a:buNone/>
            </a:pPr>
            <a:r>
              <a:rPr lang="en-US" dirty="0" smtClean="0">
                <a:solidFill>
                  <a:srgbClr val="000066"/>
                </a:solidFill>
                <a:latin typeface="Arial" pitchFamily="34" charset="0"/>
                <a:cs typeface="Arial" pitchFamily="34" charset="0"/>
              </a:rPr>
              <a:t>	- Awarded April 2008, August 2009 and re-rated July 2010</a:t>
            </a:r>
          </a:p>
          <a:p>
            <a:pPr marL="271463" indent="-271463">
              <a:buFontTx/>
              <a:buChar char="•"/>
            </a:pPr>
            <a:endParaRPr lang="en-US" dirty="0" smtClean="0">
              <a:solidFill>
                <a:srgbClr val="000066"/>
              </a:solidFill>
              <a:latin typeface="Arial" pitchFamily="34" charset="0"/>
              <a:cs typeface="Arial" pitchFamily="34" charset="0"/>
            </a:endParaRPr>
          </a:p>
          <a:p>
            <a:pPr marL="271463" indent="-271463">
              <a:buFontTx/>
              <a:buChar char="•"/>
            </a:pPr>
            <a:r>
              <a:rPr lang="en-US" dirty="0" err="1" smtClean="0">
                <a:solidFill>
                  <a:srgbClr val="000066"/>
                </a:solidFill>
                <a:latin typeface="Arial" pitchFamily="34" charset="0"/>
                <a:cs typeface="Arial" pitchFamily="34" charset="0"/>
              </a:rPr>
              <a:t>Empowerdex</a:t>
            </a:r>
            <a:r>
              <a:rPr lang="en-US" dirty="0" smtClean="0">
                <a:solidFill>
                  <a:srgbClr val="000066"/>
                </a:solidFill>
                <a:latin typeface="Arial" pitchFamily="34" charset="0"/>
                <a:cs typeface="Arial" pitchFamily="34" charset="0"/>
              </a:rPr>
              <a:t> / Financial Mail Survey – April 2010</a:t>
            </a:r>
          </a:p>
          <a:p>
            <a:pPr marL="271463" indent="-271463">
              <a:buNone/>
            </a:pPr>
            <a:r>
              <a:rPr lang="en-US" dirty="0" smtClean="0">
                <a:solidFill>
                  <a:srgbClr val="000066"/>
                </a:solidFill>
                <a:latin typeface="Arial" pitchFamily="34" charset="0"/>
                <a:cs typeface="Arial" pitchFamily="34" charset="0"/>
              </a:rPr>
              <a:t>	- 7</a:t>
            </a:r>
            <a:r>
              <a:rPr lang="en-US" baseline="30000" dirty="0" smtClean="0">
                <a:solidFill>
                  <a:srgbClr val="000066"/>
                </a:solidFill>
                <a:latin typeface="Arial" pitchFamily="34" charset="0"/>
                <a:cs typeface="Arial" pitchFamily="34" charset="0"/>
              </a:rPr>
              <a:t>th</a:t>
            </a:r>
            <a:r>
              <a:rPr lang="en-US" dirty="0" smtClean="0">
                <a:solidFill>
                  <a:srgbClr val="000066"/>
                </a:solidFill>
                <a:latin typeface="Arial" pitchFamily="34" charset="0"/>
                <a:cs typeface="Arial" pitchFamily="34" charset="0"/>
              </a:rPr>
              <a:t> most empowered company in South Africa</a:t>
            </a:r>
          </a:p>
          <a:p>
            <a:pPr marL="271463" indent="-271463">
              <a:buNone/>
            </a:pPr>
            <a:r>
              <a:rPr lang="en-US" dirty="0" smtClean="0">
                <a:solidFill>
                  <a:srgbClr val="000066"/>
                </a:solidFill>
                <a:latin typeface="Arial" pitchFamily="34" charset="0"/>
                <a:cs typeface="Arial" pitchFamily="34" charset="0"/>
              </a:rPr>
              <a:t>	- 5</a:t>
            </a:r>
            <a:r>
              <a:rPr lang="en-US" baseline="30000" dirty="0" smtClean="0">
                <a:solidFill>
                  <a:srgbClr val="000066"/>
                </a:solidFill>
                <a:latin typeface="Arial" pitchFamily="34" charset="0"/>
                <a:cs typeface="Arial" pitchFamily="34" charset="0"/>
              </a:rPr>
              <a:t>th</a:t>
            </a:r>
            <a:r>
              <a:rPr lang="en-US" dirty="0" smtClean="0">
                <a:solidFill>
                  <a:srgbClr val="000066"/>
                </a:solidFill>
                <a:latin typeface="Arial" pitchFamily="34" charset="0"/>
                <a:cs typeface="Arial" pitchFamily="34" charset="0"/>
              </a:rPr>
              <a:t> most empowered financial services company in South Africa</a:t>
            </a:r>
          </a:p>
          <a:p>
            <a:pPr marL="271463" indent="-271463">
              <a:buNone/>
            </a:pPr>
            <a:endParaRPr lang="en-US" dirty="0" smtClean="0">
              <a:solidFill>
                <a:srgbClr val="000066"/>
              </a:solidFill>
              <a:latin typeface="Arial" pitchFamily="34" charset="0"/>
              <a:cs typeface="Arial" pitchFamily="34" charset="0"/>
            </a:endParaRPr>
          </a:p>
          <a:p>
            <a:pPr marL="271463" indent="-271463"/>
            <a:r>
              <a:rPr lang="en-US" dirty="0" smtClean="0">
                <a:solidFill>
                  <a:srgbClr val="000066"/>
                </a:solidFill>
                <a:latin typeface="Arial" pitchFamily="34" charset="0"/>
                <a:cs typeface="Arial" pitchFamily="34" charset="0"/>
              </a:rPr>
              <a:t>Ranked amongst the top 41 performing companies in the South African Women in Leadership Census conducted by Businesswomen’s Association.</a:t>
            </a:r>
          </a:p>
          <a:p>
            <a:pPr marL="271463" indent="-271463">
              <a:buNone/>
            </a:pPr>
            <a:endParaRPr lang="en-US" dirty="0" smtClean="0">
              <a:solidFill>
                <a:srgbClr val="000066"/>
              </a:solidFill>
              <a:latin typeface="Arial" pitchFamily="34" charset="0"/>
              <a:cs typeface="Arial" pitchFamily="34" charset="0"/>
            </a:endParaRPr>
          </a:p>
          <a:p>
            <a:pPr marL="271463" indent="-271463">
              <a:buFontTx/>
              <a:buChar char="•"/>
            </a:pPr>
            <a:endParaRPr lang="en-ZA" dirty="0" smtClean="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44594"/>
            <a:ext cx="8229600" cy="560406"/>
          </a:xfrm>
        </p:spPr>
        <p:txBody>
          <a:bodyPr/>
          <a:lstStyle/>
          <a:p>
            <a:r>
              <a:rPr lang="en-US" cap="none" dirty="0" err="1" smtClean="0">
                <a:solidFill>
                  <a:srgbClr val="A09055"/>
                </a:solidFill>
                <a:latin typeface="Arial" pitchFamily="34" charset="0"/>
                <a:cs typeface="Arial" pitchFamily="34" charset="0"/>
              </a:rPr>
              <a:t>Empowerdex</a:t>
            </a:r>
            <a:r>
              <a:rPr lang="en-US" cap="none" dirty="0" smtClean="0">
                <a:solidFill>
                  <a:srgbClr val="A09055"/>
                </a:solidFill>
                <a:latin typeface="Arial" pitchFamily="34" charset="0"/>
                <a:cs typeface="Arial" pitchFamily="34" charset="0"/>
              </a:rPr>
              <a:t> Certificate</a:t>
            </a:r>
            <a:endParaRPr lang="en-GB" cap="none" dirty="0">
              <a:solidFill>
                <a:srgbClr val="A09055"/>
              </a:solidFill>
              <a:latin typeface="Arial" pitchFamily="34" charset="0"/>
              <a:cs typeface="Arial" pitchFamily="34" charset="0"/>
            </a:endParaRPr>
          </a:p>
        </p:txBody>
      </p:sp>
      <p:pic>
        <p:nvPicPr>
          <p:cNvPr id="4" name="Picture 3" descr="bbee.jpg"/>
          <p:cNvPicPr>
            <a:picLocks noChangeAspect="1"/>
          </p:cNvPicPr>
          <p:nvPr/>
        </p:nvPicPr>
        <p:blipFill>
          <a:blip r:embed="rId2" cstate="print"/>
          <a:stretch>
            <a:fillRect/>
          </a:stretch>
        </p:blipFill>
        <p:spPr>
          <a:xfrm>
            <a:off x="2483768" y="1988840"/>
            <a:ext cx="3384376" cy="47840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44594"/>
            <a:ext cx="8229600" cy="560406"/>
          </a:xfrm>
        </p:spPr>
        <p:txBody>
          <a:bodyPr>
            <a:normAutofit fontScale="90000"/>
          </a:bodyPr>
          <a:lstStyle/>
          <a:p>
            <a:r>
              <a:rPr lang="en-US" sz="2700" cap="none" dirty="0" smtClean="0">
                <a:solidFill>
                  <a:srgbClr val="A09055"/>
                </a:solidFill>
                <a:latin typeface="Arial" pitchFamily="34" charset="0"/>
                <a:cs typeface="Arial" pitchFamily="34" charset="0"/>
              </a:rPr>
              <a:t>Financial Mail - </a:t>
            </a:r>
            <a:r>
              <a:rPr lang="en-US" cap="none" dirty="0" smtClean="0">
                <a:solidFill>
                  <a:srgbClr val="A09055"/>
                </a:solidFill>
                <a:latin typeface="Arial" pitchFamily="34" charset="0"/>
                <a:cs typeface="Arial" pitchFamily="34" charset="0"/>
              </a:rPr>
              <a:t>Top 200 Listed Companies </a:t>
            </a:r>
            <a:r>
              <a:rPr lang="en-US" cap="none" dirty="0" err="1" smtClean="0">
                <a:solidFill>
                  <a:srgbClr val="A09055"/>
                </a:solidFill>
                <a:latin typeface="Arial" pitchFamily="34" charset="0"/>
                <a:cs typeface="Arial" pitchFamily="34" charset="0"/>
              </a:rPr>
              <a:t>Empowerdex</a:t>
            </a:r>
            <a:r>
              <a:rPr lang="en-US" cap="none" dirty="0" smtClean="0">
                <a:solidFill>
                  <a:srgbClr val="A09055"/>
                </a:solidFill>
                <a:latin typeface="Arial" pitchFamily="34" charset="0"/>
                <a:cs typeface="Arial" pitchFamily="34" charset="0"/>
              </a:rPr>
              <a:t> Rating</a:t>
            </a:r>
            <a:endParaRPr lang="en-GB" cap="none" dirty="0">
              <a:solidFill>
                <a:srgbClr val="A09055"/>
              </a:solidFill>
              <a:latin typeface="Arial" pitchFamily="34" charset="0"/>
              <a:cs typeface="Arial" pitchFamily="34" charset="0"/>
            </a:endParaRPr>
          </a:p>
        </p:txBody>
      </p:sp>
      <p:pic>
        <p:nvPicPr>
          <p:cNvPr id="9" name="Picture 8"/>
          <p:cNvPicPr>
            <a:picLocks noChangeAspect="1"/>
          </p:cNvPicPr>
          <p:nvPr/>
        </p:nvPicPr>
        <p:blipFill>
          <a:blip r:embed="rId2" cstate="print"/>
          <a:stretch>
            <a:fillRect/>
          </a:stretch>
        </p:blipFill>
        <p:spPr>
          <a:xfrm>
            <a:off x="2209800" y="2057400"/>
            <a:ext cx="3918406" cy="41783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4251961"/>
          <a:ext cx="4038600" cy="2148840"/>
        </p:xfrm>
        <a:graphic>
          <a:graphicData uri="http://schemas.openxmlformats.org/drawingml/2006/table">
            <a:tbl>
              <a:tblPr firstRow="1" bandRow="1">
                <a:tableStyleId>{7DF18680-E054-41AD-8BC1-D1AEF772440D}</a:tableStyleId>
              </a:tblPr>
              <a:tblGrid>
                <a:gridCol w="2666829"/>
                <a:gridCol w="1371771"/>
              </a:tblGrid>
              <a:tr h="370840">
                <a:tc>
                  <a:txBody>
                    <a:bodyPr/>
                    <a:lstStyle/>
                    <a:p>
                      <a:r>
                        <a:rPr lang="en-ZA" sz="1400" b="0" kern="1200" dirty="0" smtClean="0">
                          <a:solidFill>
                            <a:srgbClr val="000066"/>
                          </a:solidFill>
                          <a:latin typeface="Arial" charset="0"/>
                          <a:ea typeface="+mn-ea"/>
                          <a:cs typeface="+mn-cs"/>
                        </a:rPr>
                        <a:t>Skills</a:t>
                      </a:r>
                      <a:r>
                        <a:rPr lang="en-ZA" sz="1400" b="0" kern="1200" baseline="0" dirty="0" smtClean="0">
                          <a:solidFill>
                            <a:srgbClr val="000066"/>
                          </a:solidFill>
                          <a:latin typeface="Arial" charset="0"/>
                          <a:ea typeface="+mn-ea"/>
                          <a:cs typeface="+mn-cs"/>
                        </a:rPr>
                        <a:t> development - university</a:t>
                      </a:r>
                      <a:endParaRPr lang="en-ZA" sz="1400" b="0" kern="1200" dirty="0" smtClean="0">
                        <a:solidFill>
                          <a:srgbClr val="000066"/>
                        </a:solidFill>
                        <a:latin typeface="Arial" charset="0"/>
                        <a:ea typeface="+mn-ea"/>
                        <a:cs typeface="+mn-cs"/>
                      </a:endParaRPr>
                    </a:p>
                  </a:txBody>
                  <a:tcPr>
                    <a:solidFill>
                      <a:schemeClr val="bg2">
                        <a:lumMod val="75000"/>
                      </a:schemeClr>
                    </a:solidFill>
                  </a:tcPr>
                </a:tc>
                <a:tc>
                  <a:txBody>
                    <a:bodyPr/>
                    <a:lstStyle/>
                    <a:p>
                      <a:pPr algn="r"/>
                      <a:r>
                        <a:rPr lang="en-ZA" sz="1400" b="0" kern="1200" baseline="0" dirty="0" smtClean="0">
                          <a:solidFill>
                            <a:srgbClr val="000066"/>
                          </a:solidFill>
                          <a:latin typeface="Arial" charset="0"/>
                          <a:ea typeface="+mn-ea"/>
                          <a:cs typeface="+mn-cs"/>
                        </a:rPr>
                        <a:t>8%</a:t>
                      </a:r>
                    </a:p>
                  </a:txBody>
                  <a:tcPr>
                    <a:solidFill>
                      <a:schemeClr val="bg2">
                        <a:lumMod val="75000"/>
                      </a:schemeClr>
                    </a:solidFill>
                  </a:tcPr>
                </a:tc>
              </a:tr>
              <a:tr h="370840">
                <a:tc>
                  <a:txBody>
                    <a:bodyPr/>
                    <a:lstStyle/>
                    <a:p>
                      <a:r>
                        <a:rPr lang="en-ZA" sz="1400" b="0" kern="1200" baseline="0" dirty="0" smtClean="0">
                          <a:solidFill>
                            <a:srgbClr val="000066"/>
                          </a:solidFill>
                          <a:latin typeface="Arial" charset="0"/>
                          <a:ea typeface="+mn-ea"/>
                          <a:cs typeface="+mn-cs"/>
                        </a:rPr>
                        <a:t>Skills development – outsourced </a:t>
                      </a:r>
                      <a:r>
                        <a:rPr lang="en-ZA" sz="1400" b="0" kern="1200" baseline="0" dirty="0" err="1" smtClean="0">
                          <a:solidFill>
                            <a:srgbClr val="000066"/>
                          </a:solidFill>
                          <a:latin typeface="Arial" charset="0"/>
                          <a:ea typeface="+mn-ea"/>
                          <a:cs typeface="+mn-cs"/>
                        </a:rPr>
                        <a:t>learnerships</a:t>
                      </a:r>
                      <a:endParaRPr lang="en-ZA" sz="1400" b="0" kern="1200" baseline="0" dirty="0" smtClean="0">
                        <a:solidFill>
                          <a:srgbClr val="000066"/>
                        </a:solidFill>
                        <a:latin typeface="Arial" charset="0"/>
                        <a:ea typeface="+mn-ea"/>
                        <a:cs typeface="+mn-cs"/>
                      </a:endParaRPr>
                    </a:p>
                  </a:txBody>
                  <a:tcPr>
                    <a:solidFill>
                      <a:schemeClr val="bg2">
                        <a:lumMod val="90000"/>
                      </a:schemeClr>
                    </a:solidFill>
                  </a:tcPr>
                </a:tc>
                <a:tc>
                  <a:txBody>
                    <a:bodyPr/>
                    <a:lstStyle/>
                    <a:p>
                      <a:pPr algn="r"/>
                      <a:r>
                        <a:rPr lang="en-ZA" sz="1400" b="0" kern="1200" baseline="0" dirty="0" smtClean="0">
                          <a:solidFill>
                            <a:srgbClr val="000066"/>
                          </a:solidFill>
                          <a:latin typeface="Arial" charset="0"/>
                          <a:ea typeface="+mn-ea"/>
                          <a:cs typeface="+mn-cs"/>
                        </a:rPr>
                        <a:t>53%</a:t>
                      </a:r>
                    </a:p>
                  </a:txBody>
                  <a:tcPr>
                    <a:solidFill>
                      <a:schemeClr val="bg2">
                        <a:lumMod val="90000"/>
                      </a:schemeClr>
                    </a:solidFill>
                  </a:tcPr>
                </a:tc>
              </a:tr>
              <a:tr h="370840">
                <a:tc>
                  <a:txBody>
                    <a:bodyPr/>
                    <a:lstStyle/>
                    <a:p>
                      <a:r>
                        <a:rPr lang="en-ZA" sz="1400" b="0" kern="1200" baseline="0" dirty="0" smtClean="0">
                          <a:solidFill>
                            <a:srgbClr val="000066"/>
                          </a:solidFill>
                          <a:latin typeface="Arial" charset="0"/>
                          <a:ea typeface="+mn-ea"/>
                          <a:cs typeface="+mn-cs"/>
                        </a:rPr>
                        <a:t>HIV/Aids community projects</a:t>
                      </a:r>
                    </a:p>
                  </a:txBody>
                  <a:tcPr>
                    <a:solidFill>
                      <a:schemeClr val="bg2"/>
                    </a:solidFill>
                  </a:tcPr>
                </a:tc>
                <a:tc>
                  <a:txBody>
                    <a:bodyPr/>
                    <a:lstStyle/>
                    <a:p>
                      <a:pPr algn="r"/>
                      <a:r>
                        <a:rPr lang="en-ZA" sz="1400" b="0" kern="1200" baseline="0" dirty="0" smtClean="0">
                          <a:solidFill>
                            <a:srgbClr val="000066"/>
                          </a:solidFill>
                          <a:latin typeface="Arial" charset="0"/>
                          <a:ea typeface="+mn-ea"/>
                          <a:cs typeface="+mn-cs"/>
                        </a:rPr>
                        <a:t>17%</a:t>
                      </a:r>
                    </a:p>
                  </a:txBody>
                  <a:tcPr>
                    <a:solidFill>
                      <a:schemeClr val="bg2"/>
                    </a:solidFill>
                  </a:tcPr>
                </a:tc>
              </a:tr>
              <a:tr h="370840">
                <a:tc>
                  <a:txBody>
                    <a:bodyPr/>
                    <a:lstStyle/>
                    <a:p>
                      <a:r>
                        <a:rPr lang="en-ZA" sz="1400" b="0" kern="1200" baseline="0" dirty="0" smtClean="0">
                          <a:solidFill>
                            <a:srgbClr val="000066"/>
                          </a:solidFill>
                          <a:latin typeface="Arial" charset="0"/>
                          <a:ea typeface="+mn-ea"/>
                          <a:cs typeface="+mn-cs"/>
                        </a:rPr>
                        <a:t>Other community-based projects</a:t>
                      </a:r>
                    </a:p>
                  </a:txBody>
                  <a:tcPr>
                    <a:solidFill>
                      <a:schemeClr val="bg2">
                        <a:lumMod val="90000"/>
                      </a:schemeClr>
                    </a:solidFill>
                  </a:tcPr>
                </a:tc>
                <a:tc>
                  <a:txBody>
                    <a:bodyPr/>
                    <a:lstStyle/>
                    <a:p>
                      <a:pPr algn="r"/>
                      <a:r>
                        <a:rPr lang="en-ZA" sz="1400" b="0" kern="1200" baseline="0" dirty="0" smtClean="0">
                          <a:solidFill>
                            <a:srgbClr val="000066"/>
                          </a:solidFill>
                          <a:latin typeface="Arial" charset="0"/>
                          <a:ea typeface="+mn-ea"/>
                          <a:cs typeface="+mn-cs"/>
                        </a:rPr>
                        <a:t>22%</a:t>
                      </a:r>
                    </a:p>
                  </a:txBody>
                  <a:tcPr>
                    <a:solidFill>
                      <a:schemeClr val="bg2">
                        <a:lumMod val="90000"/>
                      </a:schemeClr>
                    </a:solidFill>
                  </a:tcPr>
                </a:tc>
              </a:tr>
              <a:tr h="370840">
                <a:tc>
                  <a:txBody>
                    <a:bodyPr/>
                    <a:lstStyle/>
                    <a:p>
                      <a:r>
                        <a:rPr lang="en-US" sz="1400" b="1" kern="1200" dirty="0" smtClean="0">
                          <a:solidFill>
                            <a:srgbClr val="000066"/>
                          </a:solidFill>
                          <a:latin typeface="Arial" charset="0"/>
                          <a:ea typeface="+mn-ea"/>
                          <a:cs typeface="+mn-cs"/>
                        </a:rPr>
                        <a:t>Total</a:t>
                      </a:r>
                      <a:endParaRPr lang="en-ZA" sz="1400" b="1" kern="1200" dirty="0" smtClean="0">
                        <a:solidFill>
                          <a:srgbClr val="000066"/>
                        </a:solidFill>
                        <a:latin typeface="Arial" charset="0"/>
                        <a:ea typeface="+mn-ea"/>
                        <a:cs typeface="+mn-cs"/>
                      </a:endParaRPr>
                    </a:p>
                  </a:txBody>
                  <a:tcPr>
                    <a:solidFill>
                      <a:schemeClr val="bg2"/>
                    </a:solidFill>
                  </a:tcPr>
                </a:tc>
                <a:tc>
                  <a:txBody>
                    <a:bodyPr/>
                    <a:lstStyle/>
                    <a:p>
                      <a:pPr algn="r"/>
                      <a:r>
                        <a:rPr lang="en-ZA" sz="1400" b="1" kern="1200" dirty="0" smtClean="0">
                          <a:solidFill>
                            <a:srgbClr val="000066"/>
                          </a:solidFill>
                          <a:latin typeface="Arial" charset="0"/>
                          <a:ea typeface="+mn-ea"/>
                          <a:cs typeface="+mn-cs"/>
                        </a:rPr>
                        <a:t>100%</a:t>
                      </a:r>
                    </a:p>
                  </a:txBody>
                  <a:tcPr>
                    <a:solidFill>
                      <a:schemeClr val="bg2"/>
                    </a:solidFill>
                  </a:tcPr>
                </a:tc>
              </a:tr>
            </a:tbl>
          </a:graphicData>
        </a:graphic>
      </p:graphicFrame>
      <p:sp>
        <p:nvSpPr>
          <p:cNvPr id="7" name="Content Placeholder 2"/>
          <p:cNvSpPr>
            <a:spLocks noGrp="1"/>
          </p:cNvSpPr>
          <p:nvPr>
            <p:ph idx="1"/>
          </p:nvPr>
        </p:nvSpPr>
        <p:spPr>
          <a:xfrm>
            <a:off x="457200" y="1403655"/>
            <a:ext cx="4543428" cy="3854145"/>
          </a:xfrm>
        </p:spPr>
        <p:txBody>
          <a:bodyPr>
            <a:normAutofit/>
          </a:bodyPr>
          <a:lstStyle/>
          <a:p>
            <a:pPr>
              <a:spcAft>
                <a:spcPts val="1200"/>
              </a:spcAft>
              <a:buNone/>
            </a:pPr>
            <a:r>
              <a:rPr lang="en-US" sz="2400" dirty="0" smtClean="0">
                <a:solidFill>
                  <a:srgbClr val="A09055"/>
                </a:solidFill>
                <a:latin typeface="Arial" pitchFamily="34" charset="0"/>
                <a:cs typeface="Arial" pitchFamily="34" charset="0"/>
              </a:rPr>
              <a:t>Socio-Economic Development</a:t>
            </a:r>
          </a:p>
          <a:p>
            <a:r>
              <a:rPr lang="en-US" sz="1400" dirty="0" smtClean="0">
                <a:solidFill>
                  <a:srgbClr val="000066"/>
                </a:solidFill>
                <a:latin typeface="Arial" pitchFamily="34" charset="0"/>
                <a:cs typeface="Arial" pitchFamily="34" charset="0"/>
              </a:rPr>
              <a:t>In Support of our values and fundamental to our corporate social responsibility </a:t>
            </a:r>
            <a:r>
              <a:rPr lang="en-US" sz="1400" dirty="0" err="1" smtClean="0">
                <a:solidFill>
                  <a:srgbClr val="000066"/>
                </a:solidFill>
                <a:latin typeface="Arial" pitchFamily="34" charset="0"/>
                <a:cs typeface="Arial" pitchFamily="34" charset="0"/>
              </a:rPr>
              <a:t>programme</a:t>
            </a:r>
            <a:r>
              <a:rPr lang="en-US" sz="1400" dirty="0" smtClean="0">
                <a:solidFill>
                  <a:srgbClr val="000066"/>
                </a:solidFill>
                <a:latin typeface="Arial" pitchFamily="34" charset="0"/>
                <a:cs typeface="Arial" pitchFamily="34" charset="0"/>
              </a:rPr>
              <a:t> is a commitment to supporting both communities and individuals, focusing on projects relating to skills development and education, as well as providing community safety-nets to support the vulnerable and needy children of our society. </a:t>
            </a:r>
          </a:p>
          <a:p>
            <a:pPr>
              <a:tabLst>
                <a:tab pos="3314700" algn="l"/>
              </a:tabLst>
            </a:pPr>
            <a:r>
              <a:rPr lang="en-US" sz="1400" dirty="0" smtClean="0">
                <a:solidFill>
                  <a:srgbClr val="000066"/>
                </a:solidFill>
                <a:latin typeface="Arial" pitchFamily="34" charset="0"/>
                <a:cs typeface="Arial" pitchFamily="34" charset="0"/>
              </a:rPr>
              <a:t>Our socio-economic development spend for the last financial year was:                             </a:t>
            </a:r>
            <a:endParaRPr lang="en-ZA" sz="1400" dirty="0" smtClean="0">
              <a:solidFill>
                <a:srgbClr val="000066"/>
              </a:solidFill>
              <a:latin typeface="Arial" pitchFamily="34" charset="0"/>
              <a:cs typeface="Arial" pitchFamily="34" charset="0"/>
            </a:endParaRPr>
          </a:p>
        </p:txBody>
      </p:sp>
      <p:graphicFrame>
        <p:nvGraphicFramePr>
          <p:cNvPr id="32770" name="Object 1"/>
          <p:cNvGraphicFramePr>
            <a:graphicFrameLocks noChangeAspect="1"/>
          </p:cNvGraphicFramePr>
          <p:nvPr/>
        </p:nvGraphicFramePr>
        <p:xfrm>
          <a:off x="4876800" y="1981200"/>
          <a:ext cx="3972506" cy="2232202"/>
        </p:xfrm>
        <a:graphic>
          <a:graphicData uri="http://schemas.openxmlformats.org/presentationml/2006/ole">
            <p:oleObj spid="_x0000_s32770" name="Document" r:id="rId3" imgW="5727489" imgH="3111385" progId="Word.Documen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sponsorhsip 2.JPG"/>
          <p:cNvPicPr>
            <a:picLocks noChangeAspect="1"/>
          </p:cNvPicPr>
          <p:nvPr/>
        </p:nvPicPr>
        <p:blipFill>
          <a:blip r:embed="rId3" cstate="print"/>
          <a:srcRect/>
          <a:stretch>
            <a:fillRect/>
          </a:stretch>
        </p:blipFill>
        <p:spPr bwMode="auto">
          <a:xfrm>
            <a:off x="539552" y="5425933"/>
            <a:ext cx="4405311" cy="88338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9" descr="sponsorhsip 2.JPG"/>
          <p:cNvPicPr>
            <a:picLocks noChangeAspect="1"/>
          </p:cNvPicPr>
          <p:nvPr/>
        </p:nvPicPr>
        <p:blipFill>
          <a:blip r:embed="rId4" cstate="print"/>
          <a:srcRect l="10719" t="12625" r="13101" b="52182"/>
          <a:stretch>
            <a:fillRect/>
          </a:stretch>
        </p:blipFill>
        <p:spPr bwMode="auto">
          <a:xfrm>
            <a:off x="395536" y="2492896"/>
            <a:ext cx="3600400" cy="235390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Rectangle 10"/>
          <p:cNvSpPr/>
          <p:nvPr/>
        </p:nvSpPr>
        <p:spPr>
          <a:xfrm>
            <a:off x="476727" y="1844825"/>
            <a:ext cx="4185761" cy="646331"/>
          </a:xfrm>
          <a:prstGeom prst="rect">
            <a:avLst/>
          </a:prstGeom>
        </p:spPr>
        <p:txBody>
          <a:bodyPr wrap="square">
            <a:spAutoFit/>
          </a:bodyPr>
          <a:lstStyle/>
          <a:p>
            <a:r>
              <a:rPr lang="en-US" dirty="0" smtClean="0">
                <a:solidFill>
                  <a:srgbClr val="000066"/>
                </a:solidFill>
                <a:latin typeface="Arial" pitchFamily="34" charset="0"/>
                <a:cs typeface="Arial" pitchFamily="34" charset="0"/>
              </a:rPr>
              <a:t>Our police station sponsorship initiative</a:t>
            </a:r>
            <a:endParaRPr lang="en-US" b="1" dirty="0" smtClean="0">
              <a:solidFill>
                <a:srgbClr val="000066"/>
              </a:solidFill>
              <a:latin typeface="Arial" pitchFamily="34" charset="0"/>
              <a:cs typeface="Arial" pitchFamily="34" charset="0"/>
            </a:endParaRPr>
          </a:p>
          <a:p>
            <a:endParaRPr lang="en-US" b="1" dirty="0">
              <a:solidFill>
                <a:srgbClr val="000066"/>
              </a:solidFill>
              <a:latin typeface="Arial" pitchFamily="34" charset="0"/>
              <a:cs typeface="Arial" pitchFamily="34" charset="0"/>
            </a:endParaRPr>
          </a:p>
        </p:txBody>
      </p:sp>
      <p:sp>
        <p:nvSpPr>
          <p:cNvPr id="8" name="Title 1"/>
          <p:cNvSpPr txBox="1">
            <a:spLocks/>
          </p:cNvSpPr>
          <p:nvPr/>
        </p:nvSpPr>
        <p:spPr>
          <a:xfrm>
            <a:off x="518864" y="1340768"/>
            <a:ext cx="8229600" cy="56040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spc="0" normalizeH="0" baseline="0" noProof="0" dirty="0" smtClean="0">
                <a:ln>
                  <a:noFill/>
                </a:ln>
                <a:solidFill>
                  <a:srgbClr val="A09055"/>
                </a:solidFill>
                <a:effectLst/>
                <a:uLnTx/>
                <a:uFillTx/>
                <a:latin typeface="Arial" pitchFamily="34" charset="0"/>
                <a:ea typeface="+mj-ea"/>
                <a:cs typeface="Arial" pitchFamily="34" charset="0"/>
              </a:rPr>
              <a:t>Corporate Social Responsibility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all" spc="0" normalizeH="0" baseline="0" noProof="0" dirty="0" smtClean="0">
              <a:ln>
                <a:noFill/>
              </a:ln>
              <a:solidFill>
                <a:srgbClr val="000066"/>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all" spc="0" normalizeH="0" baseline="0" noProof="0" dirty="0">
              <a:ln>
                <a:noFill/>
              </a:ln>
              <a:solidFill>
                <a:srgbClr val="000066"/>
              </a:solidFill>
              <a:effectLst/>
              <a:uLnTx/>
              <a:uFillTx/>
              <a:latin typeface="Arial" pitchFamily="34" charset="0"/>
              <a:ea typeface="+mj-ea"/>
              <a:cs typeface="Arial" pitchFamily="34" charset="0"/>
            </a:endParaRPr>
          </a:p>
        </p:txBody>
      </p:sp>
      <p:sp>
        <p:nvSpPr>
          <p:cNvPr id="10" name="TextBox 9"/>
          <p:cNvSpPr txBox="1"/>
          <p:nvPr/>
        </p:nvSpPr>
        <p:spPr>
          <a:xfrm>
            <a:off x="4267200" y="2514600"/>
            <a:ext cx="4648200" cy="1769715"/>
          </a:xfrm>
          <a:prstGeom prst="rect">
            <a:avLst/>
          </a:prstGeom>
          <a:noFill/>
        </p:spPr>
        <p:txBody>
          <a:bodyPr wrap="square" rtlCol="0">
            <a:spAutoFit/>
          </a:bodyPr>
          <a:lstStyle/>
          <a:p>
            <a:pPr lvl="0">
              <a:spcAft>
                <a:spcPts val="600"/>
              </a:spcAft>
              <a:buFont typeface="Arial" pitchFamily="34" charset="0"/>
              <a:buChar char="•"/>
            </a:pPr>
            <a:r>
              <a:rPr lang="en-ZA" sz="1400" dirty="0" smtClean="0">
                <a:solidFill>
                  <a:srgbClr val="002060"/>
                </a:solidFill>
                <a:latin typeface="Arial" pitchFamily="34" charset="0"/>
                <a:cs typeface="Arial" pitchFamily="34" charset="0"/>
              </a:rPr>
              <a:t>   </a:t>
            </a:r>
            <a:r>
              <a:rPr lang="en-ZA" sz="1400" dirty="0" err="1" smtClean="0">
                <a:solidFill>
                  <a:srgbClr val="002060"/>
                </a:solidFill>
                <a:latin typeface="Arial" pitchFamily="34" charset="0"/>
                <a:cs typeface="Arial" pitchFamily="34" charset="0"/>
              </a:rPr>
              <a:t>Glenrand</a:t>
            </a:r>
            <a:r>
              <a:rPr lang="en-ZA" sz="1400" dirty="0" smtClean="0">
                <a:solidFill>
                  <a:srgbClr val="002060"/>
                </a:solidFill>
                <a:latin typeface="Arial" pitchFamily="34" charset="0"/>
                <a:cs typeface="Arial" pitchFamily="34" charset="0"/>
              </a:rPr>
              <a:t> </a:t>
            </a:r>
            <a:r>
              <a:rPr lang="en-US" sz="1400" dirty="0" smtClean="0">
                <a:solidFill>
                  <a:srgbClr val="000066"/>
                </a:solidFill>
                <a:latin typeface="Arial" pitchFamily="34" charset="0"/>
                <a:cs typeface="Arial" pitchFamily="34" charset="0"/>
              </a:rPr>
              <a:t>M·I·B</a:t>
            </a:r>
            <a:r>
              <a:rPr lang="en-ZA" sz="1400" dirty="0" smtClean="0">
                <a:solidFill>
                  <a:srgbClr val="002060"/>
                </a:solidFill>
                <a:latin typeface="Arial" pitchFamily="34" charset="0"/>
                <a:cs typeface="Arial" pitchFamily="34" charset="0"/>
              </a:rPr>
              <a:t> Police Station Renovation Campaign </a:t>
            </a:r>
          </a:p>
          <a:p>
            <a:pPr lvl="0">
              <a:spcAft>
                <a:spcPts val="600"/>
              </a:spcAft>
              <a:buFont typeface="Arial" pitchFamily="34" charset="0"/>
              <a:buChar char="•"/>
            </a:pPr>
            <a:r>
              <a:rPr lang="en-ZA" sz="1400" dirty="0" smtClean="0">
                <a:solidFill>
                  <a:srgbClr val="002060"/>
                </a:solidFill>
                <a:latin typeface="Arial" pitchFamily="34" charset="0"/>
                <a:cs typeface="Arial" pitchFamily="34" charset="0"/>
              </a:rPr>
              <a:t>   Interactive radio campaign </a:t>
            </a:r>
          </a:p>
          <a:p>
            <a:pPr lvl="0">
              <a:spcAft>
                <a:spcPts val="600"/>
              </a:spcAft>
              <a:buFont typeface="Arial" pitchFamily="34" charset="0"/>
              <a:buChar char="•"/>
            </a:pPr>
            <a:r>
              <a:rPr lang="en-ZA" sz="1400" dirty="0" smtClean="0">
                <a:solidFill>
                  <a:srgbClr val="002060"/>
                </a:solidFill>
                <a:latin typeface="Arial" pitchFamily="34" charset="0"/>
                <a:cs typeface="Arial" pitchFamily="34" charset="0"/>
              </a:rPr>
              <a:t>   Supporting the South African Police Service </a:t>
            </a:r>
          </a:p>
          <a:p>
            <a:pPr lvl="0">
              <a:spcAft>
                <a:spcPts val="600"/>
              </a:spcAft>
              <a:buFont typeface="Arial" pitchFamily="34" charset="0"/>
              <a:buChar char="•"/>
            </a:pPr>
            <a:r>
              <a:rPr lang="en-ZA" sz="1400" dirty="0" smtClean="0">
                <a:solidFill>
                  <a:srgbClr val="002060"/>
                </a:solidFill>
                <a:latin typeface="Arial" pitchFamily="34" charset="0"/>
                <a:cs typeface="Arial" pitchFamily="34" charset="0"/>
              </a:rPr>
              <a:t>   Launched August 2009 in Gauteng </a:t>
            </a:r>
          </a:p>
          <a:p>
            <a:pPr lvl="0">
              <a:spcAft>
                <a:spcPts val="600"/>
              </a:spcAft>
              <a:buFont typeface="Arial" pitchFamily="34" charset="0"/>
              <a:buChar char="•"/>
            </a:pPr>
            <a:r>
              <a:rPr lang="en-ZA" sz="1400" dirty="0" smtClean="0">
                <a:solidFill>
                  <a:srgbClr val="002060"/>
                </a:solidFill>
                <a:latin typeface="Arial" pitchFamily="34" charset="0"/>
                <a:cs typeface="Arial" pitchFamily="34" charset="0"/>
              </a:rPr>
              <a:t>   Extended to Western Cape in February 2010</a:t>
            </a:r>
          </a:p>
          <a:p>
            <a:pPr>
              <a:buFont typeface="Arial" pitchFamily="34" charset="0"/>
              <a:buChar char="•"/>
            </a:pPr>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71600"/>
            <a:ext cx="8229600" cy="560406"/>
          </a:xfrm>
        </p:spPr>
        <p:txBody>
          <a:bodyPr/>
          <a:lstStyle/>
          <a:p>
            <a:r>
              <a:rPr lang="en-US" cap="none" dirty="0" smtClean="0">
                <a:solidFill>
                  <a:srgbClr val="A09055"/>
                </a:solidFill>
                <a:latin typeface="Arial" pitchFamily="34" charset="0"/>
                <a:cs typeface="Arial" pitchFamily="34" charset="0"/>
              </a:rPr>
              <a:t>Service Offerings</a:t>
            </a:r>
            <a:endParaRPr lang="en-US" cap="none" dirty="0">
              <a:solidFill>
                <a:srgbClr val="A09055"/>
              </a:solidFill>
              <a:latin typeface="Arial" pitchFamily="34" charset="0"/>
              <a:cs typeface="Arial" pitchFamily="34" charset="0"/>
            </a:endParaRPr>
          </a:p>
        </p:txBody>
      </p:sp>
      <p:sp>
        <p:nvSpPr>
          <p:cNvPr id="8" name="Text Box 6"/>
          <p:cNvSpPr txBox="1">
            <a:spLocks noChangeArrowheads="1"/>
          </p:cNvSpPr>
          <p:nvPr/>
        </p:nvSpPr>
        <p:spPr bwMode="auto">
          <a:xfrm>
            <a:off x="506447" y="2089746"/>
            <a:ext cx="3852337" cy="4333495"/>
          </a:xfrm>
          <a:prstGeom prst="rect">
            <a:avLst/>
          </a:prstGeom>
          <a:noFill/>
          <a:ln w="9525">
            <a:noFill/>
            <a:miter lim="800000"/>
            <a:headEnd/>
            <a:tailEnd/>
          </a:ln>
        </p:spPr>
        <p:txBody>
          <a:bodyPr wrap="none">
            <a:spAutoFit/>
          </a:bodyPr>
          <a:lstStyle/>
          <a:p>
            <a:pPr marL="261938" indent="-261938">
              <a:lnSpc>
                <a:spcPct val="115000"/>
              </a:lnSpc>
              <a:buFontTx/>
              <a:buChar char="•"/>
            </a:pPr>
            <a:r>
              <a:rPr lang="en-US" sz="1600" dirty="0">
                <a:solidFill>
                  <a:srgbClr val="000066"/>
                </a:solidFill>
                <a:latin typeface="Arial" pitchFamily="34" charset="0"/>
                <a:cs typeface="Arial" pitchFamily="34" charset="0"/>
              </a:rPr>
              <a:t>Alternative Risk Transfer</a:t>
            </a:r>
          </a:p>
          <a:p>
            <a:pPr marL="261938" indent="-261938">
              <a:lnSpc>
                <a:spcPct val="115000"/>
              </a:lnSpc>
              <a:buFontTx/>
              <a:buChar char="•"/>
            </a:pPr>
            <a:r>
              <a:rPr lang="en-US" sz="1600" dirty="0">
                <a:solidFill>
                  <a:srgbClr val="000066"/>
                </a:solidFill>
                <a:latin typeface="Arial" pitchFamily="34" charset="0"/>
                <a:cs typeface="Arial" pitchFamily="34" charset="0"/>
              </a:rPr>
              <a:t>Aviation</a:t>
            </a:r>
          </a:p>
          <a:p>
            <a:pPr marL="261938" indent="-261938">
              <a:lnSpc>
                <a:spcPct val="115000"/>
              </a:lnSpc>
              <a:buFontTx/>
              <a:buChar char="•"/>
            </a:pPr>
            <a:r>
              <a:rPr lang="en-US" sz="1600" dirty="0">
                <a:solidFill>
                  <a:srgbClr val="000066"/>
                </a:solidFill>
                <a:latin typeface="Arial" pitchFamily="34" charset="0"/>
                <a:cs typeface="Arial" pitchFamily="34" charset="0"/>
              </a:rPr>
              <a:t>Banks &amp; Financial </a:t>
            </a:r>
            <a:r>
              <a:rPr lang="en-US" sz="1600" dirty="0" smtClean="0">
                <a:solidFill>
                  <a:srgbClr val="000066"/>
                </a:solidFill>
                <a:latin typeface="Arial" pitchFamily="34" charset="0"/>
                <a:cs typeface="Arial" pitchFamily="34" charset="0"/>
              </a:rPr>
              <a:t>Institutions</a:t>
            </a:r>
          </a:p>
          <a:p>
            <a:pPr marL="261938" indent="-261938">
              <a:lnSpc>
                <a:spcPct val="115000"/>
              </a:lnSpc>
              <a:buFontTx/>
              <a:buChar char="•"/>
            </a:pPr>
            <a:r>
              <a:rPr lang="en-ZA" sz="1600" dirty="0" smtClean="0">
                <a:solidFill>
                  <a:srgbClr val="000066"/>
                </a:solidFill>
                <a:latin typeface="Arial" pitchFamily="34" charset="0"/>
                <a:cs typeface="Arial" pitchFamily="34" charset="0"/>
              </a:rPr>
              <a:t>Business Continuity Management</a:t>
            </a:r>
          </a:p>
          <a:p>
            <a:pPr marL="261938" indent="-261938">
              <a:lnSpc>
                <a:spcPct val="115000"/>
              </a:lnSpc>
              <a:buFontTx/>
              <a:buChar char="•"/>
            </a:pPr>
            <a:r>
              <a:rPr lang="en-ZA" sz="1600" dirty="0" smtClean="0">
                <a:solidFill>
                  <a:srgbClr val="000066"/>
                </a:solidFill>
                <a:latin typeface="Arial" pitchFamily="34" charset="0"/>
                <a:cs typeface="Arial" pitchFamily="34" charset="0"/>
              </a:rPr>
              <a:t>Business Partners Solutions</a:t>
            </a:r>
            <a:endParaRPr lang="en-US" sz="1600" dirty="0">
              <a:solidFill>
                <a:srgbClr val="000066"/>
              </a:solidFill>
              <a:latin typeface="Arial" pitchFamily="34" charset="0"/>
              <a:cs typeface="Arial" pitchFamily="34" charset="0"/>
            </a:endParaRPr>
          </a:p>
          <a:p>
            <a:pPr marL="261938" indent="-261938">
              <a:lnSpc>
                <a:spcPct val="115000"/>
              </a:lnSpc>
              <a:buFontTx/>
              <a:buChar char="•"/>
            </a:pPr>
            <a:r>
              <a:rPr lang="en-US" sz="1600" dirty="0">
                <a:solidFill>
                  <a:srgbClr val="000066"/>
                </a:solidFill>
                <a:latin typeface="Arial" pitchFamily="34" charset="0"/>
                <a:cs typeface="Arial" pitchFamily="34" charset="0"/>
              </a:rPr>
              <a:t>Casualty</a:t>
            </a:r>
          </a:p>
          <a:p>
            <a:pPr marL="261938" indent="-261938">
              <a:lnSpc>
                <a:spcPct val="115000"/>
              </a:lnSpc>
              <a:buFontTx/>
              <a:buChar char="•"/>
            </a:pPr>
            <a:r>
              <a:rPr lang="en-US" sz="1600" dirty="0">
                <a:solidFill>
                  <a:srgbClr val="000066"/>
                </a:solidFill>
                <a:latin typeface="Arial" pitchFamily="34" charset="0"/>
                <a:cs typeface="Arial" pitchFamily="34" charset="0"/>
              </a:rPr>
              <a:t>Construction &amp; </a:t>
            </a:r>
            <a:r>
              <a:rPr lang="en-US" sz="1600" dirty="0" smtClean="0">
                <a:solidFill>
                  <a:srgbClr val="000066"/>
                </a:solidFill>
                <a:latin typeface="Arial" pitchFamily="34" charset="0"/>
                <a:cs typeface="Arial" pitchFamily="34" charset="0"/>
              </a:rPr>
              <a:t>Engineering</a:t>
            </a:r>
          </a:p>
          <a:p>
            <a:pPr marL="261938" indent="-261938">
              <a:lnSpc>
                <a:spcPct val="115000"/>
              </a:lnSpc>
            </a:pPr>
            <a:r>
              <a:rPr lang="en-ZA" sz="1600" dirty="0" smtClean="0">
                <a:solidFill>
                  <a:srgbClr val="A09055"/>
                </a:solidFill>
                <a:latin typeface="Arial" pitchFamily="34" charset="0"/>
                <a:cs typeface="Arial" pitchFamily="34" charset="0"/>
              </a:rPr>
              <a:t>Commercial Lines</a:t>
            </a:r>
            <a:endParaRPr lang="en-US" sz="1600" dirty="0" smtClean="0">
              <a:solidFill>
                <a:srgbClr val="A09055"/>
              </a:solidFill>
              <a:latin typeface="Arial" pitchFamily="34" charset="0"/>
              <a:cs typeface="Arial" pitchFamily="34" charset="0"/>
            </a:endParaRPr>
          </a:p>
          <a:p>
            <a:pPr marL="261938" indent="-261938">
              <a:lnSpc>
                <a:spcPct val="115000"/>
              </a:lnSpc>
              <a:buFontTx/>
              <a:buChar char="•"/>
            </a:pPr>
            <a:r>
              <a:rPr lang="en-US" sz="1600" dirty="0">
                <a:solidFill>
                  <a:srgbClr val="000066"/>
                </a:solidFill>
                <a:latin typeface="Arial" pitchFamily="34" charset="0"/>
                <a:cs typeface="Arial" pitchFamily="34" charset="0"/>
              </a:rPr>
              <a:t>Contingency Risks</a:t>
            </a:r>
          </a:p>
          <a:p>
            <a:pPr marL="261938" indent="-261938">
              <a:lnSpc>
                <a:spcPct val="115000"/>
              </a:lnSpc>
              <a:buFontTx/>
              <a:buChar char="•"/>
            </a:pPr>
            <a:r>
              <a:rPr lang="en-US" sz="1600" dirty="0">
                <a:solidFill>
                  <a:srgbClr val="000066"/>
                </a:solidFill>
                <a:latin typeface="Arial" pitchFamily="34" charset="0"/>
                <a:cs typeface="Arial" pitchFamily="34" charset="0"/>
              </a:rPr>
              <a:t>Credit (Export &amp; Domestic)</a:t>
            </a:r>
          </a:p>
          <a:p>
            <a:pPr marL="261938" indent="-261938">
              <a:lnSpc>
                <a:spcPct val="115000"/>
              </a:lnSpc>
              <a:buFontTx/>
              <a:buChar char="•"/>
            </a:pPr>
            <a:r>
              <a:rPr lang="en-US" sz="1600" dirty="0">
                <a:solidFill>
                  <a:srgbClr val="000066"/>
                </a:solidFill>
                <a:latin typeface="Arial" pitchFamily="34" charset="0"/>
                <a:cs typeface="Arial" pitchFamily="34" charset="0"/>
              </a:rPr>
              <a:t>Crime / </a:t>
            </a:r>
            <a:r>
              <a:rPr lang="en-US" sz="1600" dirty="0" smtClean="0">
                <a:solidFill>
                  <a:srgbClr val="000066"/>
                </a:solidFill>
                <a:latin typeface="Arial" pitchFamily="34" charset="0"/>
                <a:cs typeface="Arial" pitchFamily="34" charset="0"/>
              </a:rPr>
              <a:t>Fidelity</a:t>
            </a:r>
          </a:p>
          <a:p>
            <a:pPr marL="261938" indent="-261938">
              <a:lnSpc>
                <a:spcPct val="115000"/>
              </a:lnSpc>
              <a:buFontTx/>
              <a:buChar char="•"/>
            </a:pPr>
            <a:r>
              <a:rPr lang="en-ZA" sz="1600" dirty="0" smtClean="0">
                <a:solidFill>
                  <a:srgbClr val="000066"/>
                </a:solidFill>
                <a:latin typeface="Arial" pitchFamily="34" charset="0"/>
                <a:cs typeface="Arial" pitchFamily="34" charset="0"/>
              </a:rPr>
              <a:t>Disaster Recovery Planning</a:t>
            </a:r>
            <a:endParaRPr lang="en-US" sz="1600" dirty="0">
              <a:solidFill>
                <a:srgbClr val="000066"/>
              </a:solidFill>
              <a:latin typeface="Arial" pitchFamily="34" charset="0"/>
              <a:cs typeface="Arial" pitchFamily="34" charset="0"/>
            </a:endParaRPr>
          </a:p>
          <a:p>
            <a:pPr marL="261938" indent="-261938">
              <a:lnSpc>
                <a:spcPct val="115000"/>
              </a:lnSpc>
              <a:buFontTx/>
              <a:buChar char="•"/>
            </a:pPr>
            <a:r>
              <a:rPr lang="en-ZA" sz="1600" dirty="0">
                <a:solidFill>
                  <a:srgbClr val="000066"/>
                </a:solidFill>
                <a:latin typeface="Arial" pitchFamily="34" charset="0"/>
                <a:cs typeface="Arial" pitchFamily="34" charset="0"/>
              </a:rPr>
              <a:t>Legal Risk Consultancy</a:t>
            </a:r>
          </a:p>
          <a:p>
            <a:pPr marL="261938" indent="-261938">
              <a:lnSpc>
                <a:spcPct val="115000"/>
              </a:lnSpc>
              <a:buFontTx/>
              <a:buChar char="•"/>
            </a:pPr>
            <a:r>
              <a:rPr lang="en-ZA" sz="1600" dirty="0">
                <a:solidFill>
                  <a:srgbClr val="000066"/>
                </a:solidFill>
                <a:latin typeface="Arial" pitchFamily="34" charset="0"/>
                <a:cs typeface="Arial" pitchFamily="34" charset="0"/>
              </a:rPr>
              <a:t>Group Schemes (Personal Insurance</a:t>
            </a:r>
            <a:r>
              <a:rPr lang="en-ZA" sz="1600" dirty="0" smtClean="0">
                <a:solidFill>
                  <a:srgbClr val="000066"/>
                </a:solidFill>
                <a:latin typeface="Arial" pitchFamily="34" charset="0"/>
                <a:cs typeface="Arial" pitchFamily="34" charset="0"/>
              </a:rPr>
              <a:t>)</a:t>
            </a:r>
            <a:endParaRPr lang="en-ZA" sz="1600" dirty="0">
              <a:solidFill>
                <a:srgbClr val="000066"/>
              </a:solidFill>
              <a:latin typeface="Arial" pitchFamily="34" charset="0"/>
              <a:cs typeface="Arial" pitchFamily="34" charset="0"/>
            </a:endParaRPr>
          </a:p>
          <a:p>
            <a:pPr marL="261938" indent="-261938">
              <a:lnSpc>
                <a:spcPct val="115000"/>
              </a:lnSpc>
              <a:buFontTx/>
              <a:buChar char="•"/>
            </a:pPr>
            <a:r>
              <a:rPr lang="en-ZA" sz="1600" dirty="0" smtClean="0">
                <a:solidFill>
                  <a:srgbClr val="000066"/>
                </a:solidFill>
                <a:latin typeface="Arial" pitchFamily="34" charset="0"/>
                <a:cs typeface="Arial" pitchFamily="34" charset="0"/>
              </a:rPr>
              <a:t>Outsourced Claims Administration</a:t>
            </a:r>
          </a:p>
        </p:txBody>
      </p:sp>
      <p:sp>
        <p:nvSpPr>
          <p:cNvPr id="9" name="Text Box 7"/>
          <p:cNvSpPr txBox="1">
            <a:spLocks noChangeArrowheads="1"/>
          </p:cNvSpPr>
          <p:nvPr/>
        </p:nvSpPr>
        <p:spPr bwMode="auto">
          <a:xfrm>
            <a:off x="5000628" y="2092921"/>
            <a:ext cx="4044950" cy="4333495"/>
          </a:xfrm>
          <a:prstGeom prst="rect">
            <a:avLst/>
          </a:prstGeom>
          <a:noFill/>
          <a:ln w="9525">
            <a:noFill/>
            <a:miter lim="800000"/>
            <a:headEnd/>
            <a:tailEnd/>
          </a:ln>
        </p:spPr>
        <p:txBody>
          <a:bodyPr>
            <a:spAutoFit/>
          </a:bodyPr>
          <a:lstStyle/>
          <a:p>
            <a:pPr marL="261938" indent="-261938">
              <a:lnSpc>
                <a:spcPct val="115000"/>
              </a:lnSpc>
              <a:buFontTx/>
              <a:buChar char="•"/>
            </a:pPr>
            <a:r>
              <a:rPr lang="en-ZA" sz="1600" dirty="0" smtClean="0">
                <a:solidFill>
                  <a:srgbClr val="000066"/>
                </a:solidFill>
                <a:latin typeface="Arial" pitchFamily="34" charset="0"/>
                <a:cs typeface="Arial" pitchFamily="34" charset="0"/>
              </a:rPr>
              <a:t>Outsourced Policy Administration</a:t>
            </a:r>
          </a:p>
          <a:p>
            <a:pPr marL="261938" indent="-261938">
              <a:lnSpc>
                <a:spcPct val="115000"/>
              </a:lnSpc>
              <a:buFontTx/>
              <a:buChar char="•"/>
            </a:pPr>
            <a:r>
              <a:rPr lang="en-ZA" sz="1600" dirty="0" smtClean="0">
                <a:solidFill>
                  <a:srgbClr val="000066"/>
                </a:solidFill>
                <a:latin typeface="Arial" pitchFamily="34" charset="0"/>
                <a:cs typeface="Arial" pitchFamily="34" charset="0"/>
              </a:rPr>
              <a:t>High volume low value – </a:t>
            </a:r>
          </a:p>
          <a:p>
            <a:pPr marL="261938" indent="-261938">
              <a:lnSpc>
                <a:spcPct val="115000"/>
              </a:lnSpc>
            </a:pPr>
            <a:r>
              <a:rPr lang="en-ZA" sz="1600" dirty="0" smtClean="0">
                <a:solidFill>
                  <a:srgbClr val="000066"/>
                </a:solidFill>
                <a:latin typeface="Arial" pitchFamily="34" charset="0"/>
                <a:cs typeface="Arial" pitchFamily="34" charset="0"/>
              </a:rPr>
              <a:t>	Claims &amp; Policy Administration</a:t>
            </a:r>
            <a:endParaRPr lang="en-US" sz="1600" dirty="0" smtClean="0">
              <a:solidFill>
                <a:srgbClr val="000066"/>
              </a:solidFill>
              <a:latin typeface="Arial" pitchFamily="34" charset="0"/>
              <a:cs typeface="Arial" pitchFamily="34" charset="0"/>
            </a:endParaRPr>
          </a:p>
          <a:p>
            <a:pPr marL="261938" indent="-261938">
              <a:lnSpc>
                <a:spcPct val="115000"/>
              </a:lnSpc>
              <a:buFontTx/>
              <a:buChar char="•"/>
            </a:pPr>
            <a:r>
              <a:rPr lang="en-US" sz="1600" dirty="0" smtClean="0">
                <a:solidFill>
                  <a:srgbClr val="000066"/>
                </a:solidFill>
                <a:latin typeface="Arial" pitchFamily="34" charset="0"/>
                <a:cs typeface="Arial" pitchFamily="34" charset="0"/>
              </a:rPr>
              <a:t>Marine</a:t>
            </a:r>
            <a:endParaRPr lang="en-US" sz="1600" dirty="0">
              <a:solidFill>
                <a:srgbClr val="000066"/>
              </a:solidFill>
              <a:latin typeface="Arial" pitchFamily="34" charset="0"/>
              <a:cs typeface="Arial" pitchFamily="34" charset="0"/>
            </a:endParaRPr>
          </a:p>
          <a:p>
            <a:pPr marL="261938" indent="-261938">
              <a:lnSpc>
                <a:spcPct val="115000"/>
              </a:lnSpc>
              <a:buFontTx/>
              <a:buChar char="•"/>
            </a:pPr>
            <a:r>
              <a:rPr lang="en-US" sz="1600" dirty="0">
                <a:solidFill>
                  <a:srgbClr val="000066"/>
                </a:solidFill>
                <a:latin typeface="Arial" pitchFamily="34" charset="0"/>
                <a:cs typeface="Arial" pitchFamily="34" charset="0"/>
              </a:rPr>
              <a:t>Motor</a:t>
            </a:r>
          </a:p>
          <a:p>
            <a:pPr marL="261938" indent="-261938">
              <a:lnSpc>
                <a:spcPct val="115000"/>
              </a:lnSpc>
            </a:pPr>
            <a:r>
              <a:rPr lang="en-US" sz="1600" dirty="0">
                <a:solidFill>
                  <a:srgbClr val="A09055"/>
                </a:solidFill>
                <a:latin typeface="Arial" pitchFamily="34" charset="0"/>
                <a:cs typeface="Arial" pitchFamily="34" charset="0"/>
              </a:rPr>
              <a:t>Personal </a:t>
            </a:r>
            <a:r>
              <a:rPr lang="en-US" sz="1600" dirty="0" smtClean="0">
                <a:solidFill>
                  <a:srgbClr val="A09055"/>
                </a:solidFill>
                <a:latin typeface="Arial" pitchFamily="34" charset="0"/>
                <a:cs typeface="Arial" pitchFamily="34" charset="0"/>
              </a:rPr>
              <a:t>Insurance</a:t>
            </a:r>
          </a:p>
          <a:p>
            <a:pPr marL="261938" indent="-261938">
              <a:lnSpc>
                <a:spcPct val="115000"/>
              </a:lnSpc>
            </a:pPr>
            <a:r>
              <a:rPr lang="en-ZA" sz="1600" dirty="0" smtClean="0">
                <a:solidFill>
                  <a:srgbClr val="000066"/>
                </a:solidFill>
                <a:latin typeface="Arial" pitchFamily="34" charset="0"/>
                <a:cs typeface="Arial" pitchFamily="34" charset="0"/>
              </a:rPr>
              <a:t>	-  Householders</a:t>
            </a:r>
          </a:p>
          <a:p>
            <a:pPr marL="261938" indent="-261938">
              <a:lnSpc>
                <a:spcPct val="115000"/>
              </a:lnSpc>
            </a:pPr>
            <a:r>
              <a:rPr lang="en-ZA" sz="1600" dirty="0" smtClean="0">
                <a:solidFill>
                  <a:srgbClr val="000066"/>
                </a:solidFill>
                <a:latin typeface="Arial" pitchFamily="34" charset="0"/>
                <a:cs typeface="Arial" pitchFamily="34" charset="0"/>
              </a:rPr>
              <a:t>	-  House owner</a:t>
            </a:r>
          </a:p>
          <a:p>
            <a:pPr marL="261938" indent="-261938">
              <a:lnSpc>
                <a:spcPct val="115000"/>
              </a:lnSpc>
            </a:pPr>
            <a:r>
              <a:rPr lang="en-ZA" sz="1600" dirty="0" smtClean="0">
                <a:solidFill>
                  <a:srgbClr val="000066"/>
                </a:solidFill>
                <a:latin typeface="Arial" pitchFamily="34" charset="0"/>
                <a:cs typeface="Arial" pitchFamily="34" charset="0"/>
              </a:rPr>
              <a:t>	-  Liability</a:t>
            </a:r>
            <a:endParaRPr lang="en-US" sz="1600" dirty="0">
              <a:solidFill>
                <a:srgbClr val="000066"/>
              </a:solidFill>
              <a:latin typeface="Arial" pitchFamily="34" charset="0"/>
              <a:cs typeface="Arial" pitchFamily="34" charset="0"/>
            </a:endParaRPr>
          </a:p>
          <a:p>
            <a:pPr marL="261938" indent="-261938">
              <a:lnSpc>
                <a:spcPct val="115000"/>
              </a:lnSpc>
              <a:buFontTx/>
              <a:buChar char="•"/>
            </a:pPr>
            <a:r>
              <a:rPr lang="en-US" sz="1600" dirty="0">
                <a:solidFill>
                  <a:srgbClr val="000066"/>
                </a:solidFill>
                <a:latin typeface="Arial" pitchFamily="34" charset="0"/>
                <a:cs typeface="Arial" pitchFamily="34" charset="0"/>
              </a:rPr>
              <a:t>Performance Guarantees</a:t>
            </a:r>
          </a:p>
          <a:p>
            <a:pPr marL="261938" indent="-261938">
              <a:lnSpc>
                <a:spcPct val="115000"/>
              </a:lnSpc>
              <a:buFontTx/>
              <a:buChar char="•"/>
            </a:pPr>
            <a:r>
              <a:rPr lang="en-US" sz="1600" dirty="0">
                <a:solidFill>
                  <a:srgbClr val="000066"/>
                </a:solidFill>
                <a:latin typeface="Arial" pitchFamily="34" charset="0"/>
                <a:cs typeface="Arial" pitchFamily="34" charset="0"/>
              </a:rPr>
              <a:t>Political Risks</a:t>
            </a:r>
          </a:p>
          <a:p>
            <a:pPr marL="261938" indent="-261938">
              <a:lnSpc>
                <a:spcPct val="115000"/>
              </a:lnSpc>
              <a:buFontTx/>
              <a:buChar char="•"/>
            </a:pPr>
            <a:r>
              <a:rPr lang="en-US" sz="1600" dirty="0">
                <a:solidFill>
                  <a:srgbClr val="000066"/>
                </a:solidFill>
                <a:latin typeface="Arial" pitchFamily="34" charset="0"/>
                <a:cs typeface="Arial" pitchFamily="34" charset="0"/>
              </a:rPr>
              <a:t>Professional Indemnity</a:t>
            </a:r>
          </a:p>
          <a:p>
            <a:pPr marL="261938" indent="-261938">
              <a:lnSpc>
                <a:spcPct val="115000"/>
              </a:lnSpc>
              <a:buFontTx/>
              <a:buChar char="•"/>
            </a:pPr>
            <a:r>
              <a:rPr lang="en-US" sz="1600" dirty="0">
                <a:solidFill>
                  <a:srgbClr val="000066"/>
                </a:solidFill>
                <a:latin typeface="Arial" pitchFamily="34" charset="0"/>
                <a:cs typeface="Arial" pitchFamily="34" charset="0"/>
              </a:rPr>
              <a:t>Property  </a:t>
            </a:r>
          </a:p>
          <a:p>
            <a:pPr marL="261938" indent="-261938">
              <a:lnSpc>
                <a:spcPct val="115000"/>
              </a:lnSpc>
              <a:buFontTx/>
              <a:buChar char="•"/>
            </a:pPr>
            <a:r>
              <a:rPr lang="en-US" sz="1600" dirty="0">
                <a:solidFill>
                  <a:srgbClr val="000066"/>
                </a:solidFill>
                <a:latin typeface="Arial" pitchFamily="34" charset="0"/>
                <a:cs typeface="Arial" pitchFamily="34" charset="0"/>
              </a:rPr>
              <a:t>Risk Management</a:t>
            </a:r>
          </a:p>
          <a:p>
            <a:pPr marL="261938" indent="-261938">
              <a:lnSpc>
                <a:spcPct val="115000"/>
              </a:lnSpc>
              <a:buFontTx/>
              <a:buChar char="•"/>
            </a:pPr>
            <a:r>
              <a:rPr lang="en-ZA" sz="1600" dirty="0">
                <a:solidFill>
                  <a:srgbClr val="000066"/>
                </a:solidFill>
                <a:latin typeface="Arial" pitchFamily="34" charset="0"/>
                <a:cs typeface="Arial" pitchFamily="34" charset="0"/>
              </a:rPr>
              <a:t>Risk </a:t>
            </a:r>
            <a:r>
              <a:rPr lang="en-ZA" sz="1600" dirty="0" smtClean="0">
                <a:solidFill>
                  <a:srgbClr val="000066"/>
                </a:solidFill>
                <a:latin typeface="Arial" pitchFamily="34" charset="0"/>
                <a:cs typeface="Arial" pitchFamily="34" charset="0"/>
              </a:rPr>
              <a:t>Control</a:t>
            </a:r>
            <a:endParaRPr lang="en-ZA" sz="1600" dirty="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44594"/>
            <a:ext cx="8229600" cy="560406"/>
          </a:xfrm>
        </p:spPr>
        <p:txBody>
          <a:bodyPr/>
          <a:lstStyle/>
          <a:p>
            <a:r>
              <a:rPr lang="en-US" cap="none" dirty="0" smtClean="0">
                <a:solidFill>
                  <a:srgbClr val="A09055"/>
                </a:solidFill>
                <a:latin typeface="Arial" pitchFamily="34" charset="0"/>
                <a:cs typeface="Arial" pitchFamily="34" charset="0"/>
              </a:rPr>
              <a:t>Major Clients</a:t>
            </a:r>
            <a:endParaRPr lang="en-GB" cap="none" dirty="0">
              <a:solidFill>
                <a:srgbClr val="A09055"/>
              </a:solidFill>
              <a:latin typeface="Arial" pitchFamily="34" charset="0"/>
              <a:cs typeface="Arial" pitchFamily="34" charset="0"/>
            </a:endParaRPr>
          </a:p>
        </p:txBody>
      </p:sp>
      <p:pic>
        <p:nvPicPr>
          <p:cNvPr id="35" name="Picture 34"/>
          <p:cNvPicPr>
            <a:picLocks noChangeAspect="1"/>
          </p:cNvPicPr>
          <p:nvPr/>
        </p:nvPicPr>
        <p:blipFill>
          <a:blip r:embed="rId2" cstate="print"/>
          <a:stretch>
            <a:fillRect/>
          </a:stretch>
        </p:blipFill>
        <p:spPr>
          <a:xfrm>
            <a:off x="304800" y="1981200"/>
            <a:ext cx="8338494" cy="4495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44594"/>
            <a:ext cx="8229600" cy="560406"/>
          </a:xfrm>
        </p:spPr>
        <p:txBody>
          <a:bodyPr/>
          <a:lstStyle/>
          <a:p>
            <a:r>
              <a:rPr lang="en-US" cap="none" dirty="0" smtClean="0">
                <a:solidFill>
                  <a:srgbClr val="A09055"/>
                </a:solidFill>
                <a:latin typeface="Arial" pitchFamily="34" charset="0"/>
                <a:cs typeface="Arial" pitchFamily="34" charset="0"/>
              </a:rPr>
              <a:t>Major Clients</a:t>
            </a:r>
            <a:endParaRPr lang="en-GB" dirty="0">
              <a:solidFill>
                <a:srgbClr val="000066"/>
              </a:solidFill>
              <a:latin typeface="Arial" pitchFamily="34" charset="0"/>
              <a:cs typeface="Arial" pitchFamily="34" charset="0"/>
            </a:endParaRPr>
          </a:p>
        </p:txBody>
      </p:sp>
      <p:pic>
        <p:nvPicPr>
          <p:cNvPr id="28" name="Picture 27"/>
          <p:cNvPicPr>
            <a:picLocks noChangeAspect="1"/>
          </p:cNvPicPr>
          <p:nvPr/>
        </p:nvPicPr>
        <p:blipFill>
          <a:blip r:embed="rId2" cstate="print"/>
          <a:stretch>
            <a:fillRect/>
          </a:stretch>
        </p:blipFill>
        <p:spPr>
          <a:xfrm>
            <a:off x="381000" y="2057400"/>
            <a:ext cx="8305800" cy="4491284"/>
          </a:xfrm>
          <a:prstGeom prst="rect">
            <a:avLst/>
          </a:prstGeom>
        </p:spPr>
      </p:pic>
      <p:pic>
        <p:nvPicPr>
          <p:cNvPr id="29" name="Picture 28"/>
          <p:cNvPicPr>
            <a:picLocks noChangeAspect="1"/>
          </p:cNvPicPr>
          <p:nvPr/>
        </p:nvPicPr>
        <p:blipFill>
          <a:blip r:embed="rId3" cstate="print"/>
          <a:stretch>
            <a:fillRect/>
          </a:stretch>
        </p:blipFill>
        <p:spPr>
          <a:xfrm>
            <a:off x="6477000" y="2286000"/>
            <a:ext cx="901700" cy="1143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485764"/>
          </a:xfrm>
        </p:spPr>
        <p:txBody>
          <a:bodyPr/>
          <a:lstStyle/>
          <a:p>
            <a:r>
              <a:rPr lang="en-US" cap="none" dirty="0" smtClean="0">
                <a:solidFill>
                  <a:srgbClr val="A09055"/>
                </a:solidFill>
                <a:latin typeface="Arial" pitchFamily="34" charset="0"/>
                <a:cs typeface="Arial" pitchFamily="34" charset="0"/>
              </a:rPr>
              <a:t>Index</a:t>
            </a:r>
            <a:endParaRPr lang="en-ZA" cap="none" dirty="0">
              <a:solidFill>
                <a:srgbClr val="A09055"/>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marL="361950" indent="-361950">
              <a:buFontTx/>
              <a:buChar char="•"/>
            </a:pPr>
            <a:r>
              <a:rPr lang="en-US" dirty="0" smtClean="0">
                <a:solidFill>
                  <a:srgbClr val="000066"/>
                </a:solidFill>
                <a:latin typeface="Arial" pitchFamily="34" charset="0"/>
                <a:cs typeface="Arial" pitchFamily="34" charset="0"/>
              </a:rPr>
              <a:t>Introduction to </a:t>
            </a:r>
            <a:r>
              <a:rPr lang="en-US" dirty="0" err="1" smtClean="0">
                <a:solidFill>
                  <a:srgbClr val="000066"/>
                </a:solidFill>
                <a:latin typeface="Arial" pitchFamily="34" charset="0"/>
                <a:cs typeface="Arial" pitchFamily="34" charset="0"/>
              </a:rPr>
              <a:t>Glenrand</a:t>
            </a:r>
            <a:r>
              <a:rPr lang="en-US" dirty="0" smtClean="0">
                <a:solidFill>
                  <a:srgbClr val="000066"/>
                </a:solidFill>
                <a:latin typeface="Arial" pitchFamily="34" charset="0"/>
                <a:cs typeface="Arial" pitchFamily="34" charset="0"/>
              </a:rPr>
              <a:t> M·I·B</a:t>
            </a:r>
          </a:p>
          <a:p>
            <a:pPr marL="361950" indent="-361950">
              <a:buFontTx/>
              <a:buChar char="•"/>
            </a:pPr>
            <a:r>
              <a:rPr lang="en-US" dirty="0" smtClean="0">
                <a:solidFill>
                  <a:srgbClr val="000066"/>
                </a:solidFill>
                <a:latin typeface="Arial" pitchFamily="34" charset="0"/>
                <a:cs typeface="Arial" pitchFamily="34" charset="0"/>
              </a:rPr>
              <a:t>Vision and Mission</a:t>
            </a:r>
          </a:p>
          <a:p>
            <a:pPr marL="361950" indent="-361950">
              <a:buFontTx/>
              <a:buChar char="•"/>
            </a:pPr>
            <a:r>
              <a:rPr lang="en-US" dirty="0" smtClean="0">
                <a:solidFill>
                  <a:srgbClr val="000066"/>
                </a:solidFill>
                <a:latin typeface="Arial" pitchFamily="34" charset="0"/>
                <a:cs typeface="Arial" pitchFamily="34" charset="0"/>
              </a:rPr>
              <a:t>History of </a:t>
            </a:r>
            <a:r>
              <a:rPr lang="en-US" dirty="0" err="1" smtClean="0">
                <a:solidFill>
                  <a:srgbClr val="000066"/>
                </a:solidFill>
                <a:latin typeface="Arial" pitchFamily="34" charset="0"/>
                <a:cs typeface="Arial" pitchFamily="34" charset="0"/>
              </a:rPr>
              <a:t>Glenrand</a:t>
            </a:r>
            <a:r>
              <a:rPr lang="en-US" dirty="0" smtClean="0">
                <a:solidFill>
                  <a:srgbClr val="000066"/>
                </a:solidFill>
                <a:latin typeface="Arial" pitchFamily="34" charset="0"/>
                <a:cs typeface="Arial" pitchFamily="34" charset="0"/>
              </a:rPr>
              <a:t> M·I·B</a:t>
            </a:r>
          </a:p>
          <a:p>
            <a:pPr marL="361950" indent="-361950">
              <a:buFontTx/>
              <a:buChar char="•"/>
            </a:pPr>
            <a:r>
              <a:rPr lang="en-US" dirty="0" smtClean="0">
                <a:solidFill>
                  <a:srgbClr val="000066"/>
                </a:solidFill>
                <a:latin typeface="Arial" pitchFamily="34" charset="0"/>
                <a:cs typeface="Arial" pitchFamily="34" charset="0"/>
              </a:rPr>
              <a:t>Company </a:t>
            </a:r>
            <a:r>
              <a:rPr lang="en-US" dirty="0" err="1" smtClean="0">
                <a:solidFill>
                  <a:srgbClr val="000066"/>
                </a:solidFill>
                <a:latin typeface="Arial" pitchFamily="34" charset="0"/>
                <a:cs typeface="Arial" pitchFamily="34" charset="0"/>
              </a:rPr>
              <a:t>Organogram</a:t>
            </a:r>
            <a:r>
              <a:rPr lang="en-US" dirty="0" smtClean="0">
                <a:solidFill>
                  <a:srgbClr val="000066"/>
                </a:solidFill>
                <a:latin typeface="Arial" pitchFamily="34" charset="0"/>
                <a:cs typeface="Arial" pitchFamily="34" charset="0"/>
              </a:rPr>
              <a:t> &amp; Board</a:t>
            </a:r>
          </a:p>
          <a:p>
            <a:pPr marL="361950" indent="-361950">
              <a:buFontTx/>
              <a:buChar char="•"/>
            </a:pPr>
            <a:r>
              <a:rPr lang="en-US" dirty="0" smtClean="0">
                <a:solidFill>
                  <a:srgbClr val="000066"/>
                </a:solidFill>
                <a:latin typeface="Arial" pitchFamily="34" charset="0"/>
                <a:cs typeface="Arial" pitchFamily="34" charset="0"/>
              </a:rPr>
              <a:t>Black Economic Empowerment</a:t>
            </a:r>
          </a:p>
          <a:p>
            <a:pPr marL="361950" indent="-361950">
              <a:buFontTx/>
              <a:buChar char="•"/>
            </a:pPr>
            <a:r>
              <a:rPr lang="en-ZA" dirty="0" smtClean="0">
                <a:solidFill>
                  <a:srgbClr val="000066"/>
                </a:solidFill>
                <a:latin typeface="Arial" pitchFamily="34" charset="0"/>
                <a:cs typeface="Arial" pitchFamily="34" charset="0"/>
              </a:rPr>
              <a:t>Service Offerings</a:t>
            </a:r>
          </a:p>
          <a:p>
            <a:pPr marL="361950" indent="-361950">
              <a:buFontTx/>
              <a:buChar char="•"/>
            </a:pPr>
            <a:r>
              <a:rPr lang="en-ZA" dirty="0" smtClean="0">
                <a:solidFill>
                  <a:srgbClr val="000066"/>
                </a:solidFill>
                <a:latin typeface="Arial" pitchFamily="34" charset="0"/>
                <a:cs typeface="Arial" pitchFamily="34" charset="0"/>
              </a:rPr>
              <a:t>Our Product Offerings</a:t>
            </a:r>
            <a:endParaRPr lang="en-US" dirty="0" smtClean="0">
              <a:solidFill>
                <a:srgbClr val="000066"/>
              </a:solidFill>
              <a:latin typeface="Arial" pitchFamily="34" charset="0"/>
              <a:cs typeface="Arial" pitchFamily="34" charset="0"/>
            </a:endParaRPr>
          </a:p>
          <a:p>
            <a:pPr marL="361950" indent="-361950">
              <a:buFontTx/>
              <a:buChar char="•"/>
            </a:pPr>
            <a:r>
              <a:rPr lang="en-US" dirty="0" smtClean="0">
                <a:solidFill>
                  <a:srgbClr val="000066"/>
                </a:solidFill>
                <a:latin typeface="Arial" pitchFamily="34" charset="0"/>
                <a:cs typeface="Arial" pitchFamily="34" charset="0"/>
              </a:rPr>
              <a:t>Major Clients</a:t>
            </a:r>
          </a:p>
          <a:p>
            <a:pPr marL="361950" indent="-361950">
              <a:buFontTx/>
              <a:buChar char="•"/>
            </a:pPr>
            <a:r>
              <a:rPr lang="en-US" dirty="0" smtClean="0">
                <a:solidFill>
                  <a:srgbClr val="000066"/>
                </a:solidFill>
                <a:latin typeface="Arial" pitchFamily="34" charset="0"/>
                <a:cs typeface="Arial" pitchFamily="34" charset="0"/>
              </a:rPr>
              <a:t>Branch Network</a:t>
            </a:r>
          </a:p>
          <a:p>
            <a:pPr marL="361950" indent="-361950">
              <a:buFontTx/>
              <a:buChar char="•"/>
            </a:pPr>
            <a:r>
              <a:rPr lang="en-US" dirty="0" smtClean="0">
                <a:solidFill>
                  <a:srgbClr val="000066"/>
                </a:solidFill>
                <a:latin typeface="Arial" pitchFamily="34" charset="0"/>
                <a:cs typeface="Arial" pitchFamily="34" charset="0"/>
              </a:rPr>
              <a:t>International Representation</a:t>
            </a:r>
          </a:p>
          <a:p>
            <a:pPr marL="361950" indent="-361950">
              <a:buFontTx/>
              <a:buChar char="•"/>
            </a:pPr>
            <a:r>
              <a:rPr lang="en-ZA" dirty="0" smtClean="0">
                <a:solidFill>
                  <a:srgbClr val="000066"/>
                </a:solidFill>
                <a:latin typeface="Arial" pitchFamily="34" charset="0"/>
                <a:cs typeface="Arial" pitchFamily="34" charset="0"/>
              </a:rPr>
              <a:t>Key Differentiators</a:t>
            </a:r>
          </a:p>
          <a:p>
            <a:pPr marL="361950" indent="-361950">
              <a:buFontTx/>
              <a:buChar char="•"/>
            </a:pPr>
            <a:r>
              <a:rPr lang="en-US" dirty="0" smtClean="0">
                <a:latin typeface="Arial" pitchFamily="34" charset="0"/>
                <a:cs typeface="Arial" pitchFamily="34" charset="0"/>
              </a:rPr>
              <a:t>State of the Insurance Market</a:t>
            </a:r>
          </a:p>
          <a:p>
            <a:pPr marL="361950" indent="-361950">
              <a:buFontTx/>
              <a:buChar char="•"/>
            </a:pPr>
            <a:r>
              <a:rPr lang="en-US" dirty="0" smtClean="0">
                <a:latin typeface="Arial" pitchFamily="34" charset="0"/>
                <a:cs typeface="Arial" pitchFamily="34" charset="0"/>
              </a:rPr>
              <a:t>PI Markets</a:t>
            </a:r>
          </a:p>
          <a:p>
            <a:pPr marL="361950" indent="-361950">
              <a:buFontTx/>
              <a:buChar char="•"/>
            </a:pPr>
            <a:r>
              <a:rPr lang="en-US" dirty="0" smtClean="0">
                <a:latin typeface="Arial" pitchFamily="34" charset="0"/>
                <a:cs typeface="Arial" pitchFamily="34" charset="0"/>
              </a:rPr>
              <a:t>Review of the CESA Scheme</a:t>
            </a:r>
          </a:p>
          <a:p>
            <a:pPr marL="361950" indent="-361950">
              <a:buFontTx/>
              <a:buChar char="•"/>
            </a:pPr>
            <a:r>
              <a:rPr lang="en-US" dirty="0" smtClean="0">
                <a:latin typeface="Arial" pitchFamily="34" charset="0"/>
                <a:cs typeface="Arial" pitchFamily="34" charset="0"/>
              </a:rPr>
              <a:t>Claims Triangulation &amp; Graphs</a:t>
            </a:r>
          </a:p>
          <a:p>
            <a:pPr marL="361950" indent="-361950">
              <a:buFontTx/>
              <a:buChar char="•"/>
            </a:pPr>
            <a:r>
              <a:rPr lang="en-US" dirty="0" smtClean="0">
                <a:latin typeface="Arial" pitchFamily="34" charset="0"/>
                <a:cs typeface="Arial" pitchFamily="34" charset="0"/>
              </a:rPr>
              <a:t>CESA Scheme 2011</a:t>
            </a:r>
          </a:p>
          <a:p>
            <a:pPr marL="361950" indent="-361950">
              <a:buFontTx/>
              <a:buChar char="•"/>
            </a:pPr>
            <a:r>
              <a:rPr lang="en-US" dirty="0" smtClean="0">
                <a:latin typeface="Arial" pitchFamily="34" charset="0"/>
                <a:cs typeface="Arial" pitchFamily="34" charset="0"/>
              </a:rPr>
              <a:t>Legal Risk Management Services</a:t>
            </a:r>
            <a:endParaRPr lang="en-GB" dirty="0" smtClean="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71600"/>
            <a:ext cx="8229600" cy="560406"/>
          </a:xfrm>
        </p:spPr>
        <p:txBody>
          <a:bodyPr/>
          <a:lstStyle/>
          <a:p>
            <a:pPr>
              <a:lnSpc>
                <a:spcPct val="85000"/>
              </a:lnSpc>
              <a:spcBef>
                <a:spcPct val="50000"/>
              </a:spcBef>
            </a:pPr>
            <a:r>
              <a:rPr lang="en-GB" cap="none" dirty="0" smtClean="0">
                <a:solidFill>
                  <a:srgbClr val="A09055"/>
                </a:solidFill>
                <a:latin typeface="Arial" pitchFamily="34" charset="0"/>
                <a:cs typeface="Arial" pitchFamily="34" charset="0"/>
              </a:rPr>
              <a:t>Branch Network</a:t>
            </a:r>
            <a:endParaRPr lang="en-GB" cap="none" dirty="0">
              <a:solidFill>
                <a:srgbClr val="A09055"/>
              </a:solidFill>
              <a:latin typeface="Arial" pitchFamily="34" charset="0"/>
              <a:cs typeface="Arial" pitchFamily="34" charset="0"/>
            </a:endParaRPr>
          </a:p>
        </p:txBody>
      </p:sp>
      <p:pic>
        <p:nvPicPr>
          <p:cNvPr id="5" name="Picture 4" descr="map.jpg"/>
          <p:cNvPicPr>
            <a:picLocks noChangeAspect="1"/>
          </p:cNvPicPr>
          <p:nvPr/>
        </p:nvPicPr>
        <p:blipFill>
          <a:blip r:embed="rId2" cstate="print"/>
          <a:stretch>
            <a:fillRect/>
          </a:stretch>
        </p:blipFill>
        <p:spPr>
          <a:xfrm>
            <a:off x="1259632" y="1916832"/>
            <a:ext cx="5850220" cy="478995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71600"/>
            <a:ext cx="8229600" cy="560406"/>
          </a:xfrm>
        </p:spPr>
        <p:txBody>
          <a:bodyPr/>
          <a:lstStyle/>
          <a:p>
            <a:pPr>
              <a:lnSpc>
                <a:spcPct val="90000"/>
              </a:lnSpc>
            </a:pPr>
            <a:r>
              <a:rPr lang="en-ZA" cap="none" dirty="0" smtClean="0">
                <a:solidFill>
                  <a:srgbClr val="A09055"/>
                </a:solidFill>
                <a:latin typeface="Arial" pitchFamily="34" charset="0"/>
                <a:cs typeface="Arial" pitchFamily="34" charset="0"/>
              </a:rPr>
              <a:t>International Capabilities</a:t>
            </a:r>
            <a:endParaRPr lang="en-ZA" cap="none" dirty="0">
              <a:solidFill>
                <a:srgbClr val="A09055"/>
              </a:solidFill>
              <a:latin typeface="Arial" pitchFamily="34" charset="0"/>
              <a:cs typeface="Arial" pitchFamily="34" charset="0"/>
            </a:endParaRPr>
          </a:p>
        </p:txBody>
      </p:sp>
      <p:sp>
        <p:nvSpPr>
          <p:cNvPr id="10" name="Content Placeholder 2"/>
          <p:cNvSpPr>
            <a:spLocks noGrp="1"/>
          </p:cNvSpPr>
          <p:nvPr>
            <p:ph idx="1"/>
          </p:nvPr>
        </p:nvSpPr>
        <p:spPr>
          <a:xfrm>
            <a:off x="457200" y="2198677"/>
            <a:ext cx="8229600" cy="4125923"/>
          </a:xfrm>
        </p:spPr>
        <p:txBody>
          <a:bodyPr>
            <a:normAutofit/>
          </a:bodyPr>
          <a:lstStyle/>
          <a:p>
            <a:pPr marL="261938" indent="-261938" eaLnBrk="0" hangingPunct="0">
              <a:lnSpc>
                <a:spcPct val="90000"/>
              </a:lnSpc>
              <a:buFontTx/>
              <a:buChar char="•"/>
            </a:pPr>
            <a:r>
              <a:rPr lang="en-ZA" dirty="0" smtClean="0">
                <a:solidFill>
                  <a:srgbClr val="000066"/>
                </a:solidFill>
                <a:latin typeface="Arial" pitchFamily="34" charset="0"/>
                <a:cs typeface="Arial" pitchFamily="34" charset="0"/>
              </a:rPr>
              <a:t> We have an exclusive trading agreement with Jardine Lloyd Thompson (JLT), one of   </a:t>
            </a:r>
            <a:br>
              <a:rPr lang="en-ZA" dirty="0" smtClean="0">
                <a:solidFill>
                  <a:srgbClr val="000066"/>
                </a:solidFill>
                <a:latin typeface="Arial" pitchFamily="34" charset="0"/>
                <a:cs typeface="Arial" pitchFamily="34" charset="0"/>
              </a:rPr>
            </a:br>
            <a:r>
              <a:rPr lang="en-ZA" dirty="0" smtClean="0">
                <a:solidFill>
                  <a:srgbClr val="000066"/>
                </a:solidFill>
                <a:latin typeface="Arial" pitchFamily="34" charset="0"/>
                <a:cs typeface="Arial" pitchFamily="34" charset="0"/>
              </a:rPr>
              <a:t> the largest insurance brokers worldwide.</a:t>
            </a:r>
          </a:p>
          <a:p>
            <a:pPr marL="261938" indent="-261938" eaLnBrk="0" hangingPunct="0">
              <a:lnSpc>
                <a:spcPct val="90000"/>
              </a:lnSpc>
              <a:buFontTx/>
              <a:buChar char="•"/>
            </a:pPr>
            <a:endParaRPr lang="en-ZA" dirty="0" smtClean="0">
              <a:solidFill>
                <a:srgbClr val="000066"/>
              </a:solidFill>
              <a:latin typeface="Arial" pitchFamily="34" charset="0"/>
              <a:cs typeface="Arial" pitchFamily="34" charset="0"/>
            </a:endParaRPr>
          </a:p>
          <a:p>
            <a:pPr marL="261938" indent="-261938" eaLnBrk="0" hangingPunct="0">
              <a:lnSpc>
                <a:spcPct val="90000"/>
              </a:lnSpc>
              <a:buFontTx/>
              <a:buChar char="•"/>
            </a:pPr>
            <a:r>
              <a:rPr lang="en-ZA" dirty="0" smtClean="0">
                <a:solidFill>
                  <a:srgbClr val="000066"/>
                </a:solidFill>
                <a:latin typeface="Arial" pitchFamily="34" charset="0"/>
                <a:cs typeface="Arial" pitchFamily="34" charset="0"/>
              </a:rPr>
              <a:t> JLT has offices in 6 continents offers its services in more than 120 countries.</a:t>
            </a:r>
          </a:p>
          <a:p>
            <a:pPr marL="261938" indent="-261938" eaLnBrk="0" hangingPunct="0">
              <a:lnSpc>
                <a:spcPct val="90000"/>
              </a:lnSpc>
              <a:buFontTx/>
              <a:buChar char="•"/>
            </a:pPr>
            <a:endParaRPr lang="en-ZA" dirty="0" smtClean="0">
              <a:solidFill>
                <a:srgbClr val="000066"/>
              </a:solidFill>
              <a:latin typeface="Arial" pitchFamily="34" charset="0"/>
              <a:cs typeface="Arial" pitchFamily="34" charset="0"/>
            </a:endParaRPr>
          </a:p>
          <a:p>
            <a:pPr marL="261938" indent="-261938" eaLnBrk="0" hangingPunct="0">
              <a:lnSpc>
                <a:spcPct val="90000"/>
              </a:lnSpc>
              <a:buFontTx/>
              <a:buChar char="•"/>
            </a:pPr>
            <a:r>
              <a:rPr lang="en-ZA" dirty="0" smtClean="0">
                <a:solidFill>
                  <a:srgbClr val="000066"/>
                </a:solidFill>
                <a:latin typeface="Arial" pitchFamily="34" charset="0"/>
                <a:cs typeface="Arial" pitchFamily="34" charset="0"/>
              </a:rPr>
              <a:t> Glenrand M·I·B is the sole South African broker to have access to JLT’s global </a:t>
            </a:r>
            <a:br>
              <a:rPr lang="en-ZA" dirty="0" smtClean="0">
                <a:solidFill>
                  <a:srgbClr val="000066"/>
                </a:solidFill>
                <a:latin typeface="Arial" pitchFamily="34" charset="0"/>
                <a:cs typeface="Arial" pitchFamily="34" charset="0"/>
              </a:rPr>
            </a:br>
            <a:r>
              <a:rPr lang="en-ZA" dirty="0" smtClean="0">
                <a:solidFill>
                  <a:srgbClr val="000066"/>
                </a:solidFill>
                <a:latin typeface="Arial" pitchFamily="34" charset="0"/>
                <a:cs typeface="Arial" pitchFamily="34" charset="0"/>
              </a:rPr>
              <a:t> network and international expertise. </a:t>
            </a:r>
          </a:p>
          <a:p>
            <a:pPr marL="261938" indent="-261938" eaLnBrk="0" hangingPunct="0">
              <a:lnSpc>
                <a:spcPct val="90000"/>
              </a:lnSpc>
              <a:buFontTx/>
              <a:buChar char="•"/>
            </a:pPr>
            <a:endParaRPr lang="en-ZA" dirty="0" smtClean="0">
              <a:solidFill>
                <a:srgbClr val="000066"/>
              </a:solidFill>
              <a:latin typeface="Arial" pitchFamily="34" charset="0"/>
              <a:cs typeface="Arial" pitchFamily="34" charset="0"/>
            </a:endParaRPr>
          </a:p>
          <a:p>
            <a:pPr marL="261938" indent="-261938" eaLnBrk="0" hangingPunct="0">
              <a:lnSpc>
                <a:spcPct val="90000"/>
              </a:lnSpc>
              <a:buFontTx/>
              <a:buChar char="•"/>
            </a:pPr>
            <a:r>
              <a:rPr lang="en-ZA" dirty="0" smtClean="0">
                <a:solidFill>
                  <a:srgbClr val="000066"/>
                </a:solidFill>
                <a:latin typeface="Arial" pitchFamily="34" charset="0"/>
                <a:cs typeface="Arial" pitchFamily="34" charset="0"/>
              </a:rPr>
              <a:t> Glenrand M·I·B has structured many global insurance programmes for our </a:t>
            </a:r>
            <a:br>
              <a:rPr lang="en-ZA" dirty="0" smtClean="0">
                <a:solidFill>
                  <a:srgbClr val="000066"/>
                </a:solidFill>
                <a:latin typeface="Arial" pitchFamily="34" charset="0"/>
                <a:cs typeface="Arial" pitchFamily="34" charset="0"/>
              </a:rPr>
            </a:br>
            <a:r>
              <a:rPr lang="en-ZA" dirty="0" smtClean="0">
                <a:solidFill>
                  <a:srgbClr val="000066"/>
                </a:solidFill>
                <a:latin typeface="Arial" pitchFamily="34" charset="0"/>
                <a:cs typeface="Arial" pitchFamily="34" charset="0"/>
              </a:rPr>
              <a:t> multinational clients.</a:t>
            </a:r>
          </a:p>
          <a:p>
            <a:pPr marL="261938" indent="-261938" eaLnBrk="0" hangingPunct="0">
              <a:lnSpc>
                <a:spcPct val="90000"/>
              </a:lnSpc>
              <a:buFontTx/>
              <a:buChar char="•"/>
            </a:pPr>
            <a:endParaRPr lang="en-ZA" dirty="0" smtClean="0">
              <a:solidFill>
                <a:srgbClr val="000066"/>
              </a:solidFill>
              <a:latin typeface="Arial" pitchFamily="34" charset="0"/>
              <a:cs typeface="Arial" pitchFamily="34" charset="0"/>
            </a:endParaRPr>
          </a:p>
          <a:p>
            <a:pPr marL="261938" indent="-261938" eaLnBrk="0" hangingPunct="0">
              <a:lnSpc>
                <a:spcPct val="90000"/>
              </a:lnSpc>
              <a:buFontTx/>
              <a:buChar char="•"/>
            </a:pPr>
            <a:r>
              <a:rPr lang="en-ZA" dirty="0" smtClean="0">
                <a:solidFill>
                  <a:srgbClr val="000066"/>
                </a:solidFill>
                <a:latin typeface="Arial" pitchFamily="34" charset="0"/>
                <a:cs typeface="Arial" pitchFamily="34" charset="0"/>
              </a:rPr>
              <a:t> We co-ordinate, monitor and audit service providers to ensure consistent service </a:t>
            </a:r>
            <a:br>
              <a:rPr lang="en-ZA" dirty="0" smtClean="0">
                <a:solidFill>
                  <a:srgbClr val="000066"/>
                </a:solidFill>
                <a:latin typeface="Arial" pitchFamily="34" charset="0"/>
                <a:cs typeface="Arial" pitchFamily="34" charset="0"/>
              </a:rPr>
            </a:br>
            <a:r>
              <a:rPr lang="en-ZA" dirty="0" smtClean="0">
                <a:solidFill>
                  <a:srgbClr val="000066"/>
                </a:solidFill>
                <a:latin typeface="Arial" pitchFamily="34" charset="0"/>
                <a:cs typeface="Arial" pitchFamily="34" charset="0"/>
              </a:rPr>
              <a:t> levels and standards are met.</a:t>
            </a:r>
          </a:p>
          <a:p>
            <a:pPr marL="261938" indent="-261938" eaLnBrk="0" hangingPunct="0">
              <a:lnSpc>
                <a:spcPct val="90000"/>
              </a:lnSpc>
              <a:buNone/>
            </a:pPr>
            <a:endParaRPr lang="en-ZA" dirty="0" smtClean="0">
              <a:solidFill>
                <a:srgbClr val="000066"/>
              </a:solidFill>
              <a:latin typeface="Arial" pitchFamily="34" charset="0"/>
              <a:cs typeface="Arial" pitchFamily="34" charset="0"/>
            </a:endParaRPr>
          </a:p>
          <a:p>
            <a:pPr marL="261938" indent="-261938" eaLnBrk="0" hangingPunct="0">
              <a:lnSpc>
                <a:spcPct val="90000"/>
              </a:lnSpc>
              <a:buFontTx/>
              <a:buChar char="•"/>
            </a:pPr>
            <a:r>
              <a:rPr lang="en-ZA" dirty="0" smtClean="0">
                <a:solidFill>
                  <a:srgbClr val="000066"/>
                </a:solidFill>
                <a:latin typeface="Arial" pitchFamily="34" charset="0"/>
                <a:cs typeface="Arial" pitchFamily="34" charset="0"/>
              </a:rPr>
              <a:t> </a:t>
            </a:r>
            <a:r>
              <a:rPr lang="en-ZA" dirty="0" err="1" smtClean="0">
                <a:solidFill>
                  <a:srgbClr val="000066"/>
                </a:solidFill>
                <a:latin typeface="Arial" pitchFamily="34" charset="0"/>
                <a:cs typeface="Arial" pitchFamily="34" charset="0"/>
              </a:rPr>
              <a:t>Glenrand</a:t>
            </a:r>
            <a:r>
              <a:rPr lang="en-ZA" dirty="0" smtClean="0">
                <a:solidFill>
                  <a:srgbClr val="000066"/>
                </a:solidFill>
                <a:latin typeface="Arial" pitchFamily="34" charset="0"/>
                <a:cs typeface="Arial" pitchFamily="34" charset="0"/>
              </a:rPr>
              <a:t> MIB is the only local broker to offer services to global clients.</a:t>
            </a:r>
          </a:p>
          <a:p>
            <a:pPr marL="261938" indent="-261938" eaLnBrk="0" hangingPunct="0">
              <a:lnSpc>
                <a:spcPct val="90000"/>
              </a:lnSpc>
              <a:buFontTx/>
              <a:buChar char="•"/>
            </a:pPr>
            <a:endParaRPr lang="en-GB" dirty="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p 1.jpg"/>
          <p:cNvPicPr>
            <a:picLocks noGrp="1" noChangeAspect="1"/>
          </p:cNvPicPr>
          <p:nvPr>
            <p:ph idx="1"/>
          </p:nvPr>
        </p:nvPicPr>
        <p:blipFill>
          <a:blip r:embed="rId2" cstate="print"/>
          <a:stretch>
            <a:fillRect/>
          </a:stretch>
        </p:blipFill>
        <p:spPr>
          <a:xfrm>
            <a:off x="493266" y="1268760"/>
            <a:ext cx="7823150" cy="5359843"/>
          </a:xfrm>
        </p:spPr>
      </p:pic>
      <p:sp>
        <p:nvSpPr>
          <p:cNvPr id="4" name="Title 1"/>
          <p:cNvSpPr txBox="1">
            <a:spLocks/>
          </p:cNvSpPr>
          <p:nvPr/>
        </p:nvSpPr>
        <p:spPr>
          <a:xfrm>
            <a:off x="457200" y="4648200"/>
            <a:ext cx="3335338" cy="177641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0" i="0" u="none" strike="noStrike" kern="1200" spc="0" normalizeH="0" baseline="0" noProof="0" dirty="0" err="1" smtClean="0">
                <a:ln>
                  <a:noFill/>
                </a:ln>
                <a:solidFill>
                  <a:srgbClr val="A09055"/>
                </a:solidFill>
                <a:effectLst/>
                <a:uLnTx/>
                <a:uFillTx/>
                <a:latin typeface="Arial" pitchFamily="34" charset="0"/>
                <a:ea typeface="+mj-ea"/>
                <a:cs typeface="Arial" pitchFamily="34" charset="0"/>
              </a:rPr>
              <a:t>Glenrand</a:t>
            </a:r>
            <a:r>
              <a:rPr kumimoji="0" lang="en-ZA" sz="2400" b="0" i="0" u="none" strike="noStrike" kern="1200" spc="0" normalizeH="0" baseline="0" noProof="0" dirty="0" smtClean="0">
                <a:ln>
                  <a:noFill/>
                </a:ln>
                <a:solidFill>
                  <a:srgbClr val="A09055"/>
                </a:solidFill>
                <a:effectLst/>
                <a:uLnTx/>
                <a:uFillTx/>
                <a:latin typeface="Arial" pitchFamily="34" charset="0"/>
                <a:ea typeface="+mj-ea"/>
                <a:cs typeface="Arial" pitchFamily="34" charset="0"/>
              </a:rPr>
              <a:t> MIB &amp; JLT’s</a:t>
            </a:r>
            <a:br>
              <a:rPr kumimoji="0" lang="en-ZA" sz="2400" b="0" i="0" u="none" strike="noStrike" kern="1200" spc="0" normalizeH="0" baseline="0" noProof="0" dirty="0" smtClean="0">
                <a:ln>
                  <a:noFill/>
                </a:ln>
                <a:solidFill>
                  <a:srgbClr val="A09055"/>
                </a:solidFill>
                <a:effectLst/>
                <a:uLnTx/>
                <a:uFillTx/>
                <a:latin typeface="Arial" pitchFamily="34" charset="0"/>
                <a:ea typeface="+mj-ea"/>
                <a:cs typeface="Arial" pitchFamily="34" charset="0"/>
              </a:rPr>
            </a:br>
            <a:r>
              <a:rPr kumimoji="0" lang="en-ZA" sz="2400" b="0" i="0" u="none" strike="noStrike" kern="1200" spc="0" normalizeH="0" baseline="0" noProof="0" dirty="0" smtClean="0">
                <a:ln>
                  <a:noFill/>
                </a:ln>
                <a:solidFill>
                  <a:srgbClr val="A09055"/>
                </a:solidFill>
                <a:effectLst/>
                <a:uLnTx/>
                <a:uFillTx/>
                <a:latin typeface="Arial" pitchFamily="34" charset="0"/>
                <a:ea typeface="+mj-ea"/>
                <a:cs typeface="Arial" pitchFamily="34" charset="0"/>
              </a:rPr>
              <a:t>Global Footprint</a:t>
            </a:r>
            <a:endParaRPr kumimoji="0" lang="en-US" sz="2400" b="0" i="0" u="none" strike="noStrike" kern="1200" spc="0" normalizeH="0" baseline="0" noProof="0" dirty="0" smtClean="0">
              <a:ln>
                <a:noFill/>
              </a:ln>
              <a:solidFill>
                <a:srgbClr val="A09055"/>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71600"/>
            <a:ext cx="8229600" cy="560406"/>
          </a:xfrm>
        </p:spPr>
        <p:txBody>
          <a:bodyPr/>
          <a:lstStyle/>
          <a:p>
            <a:pPr>
              <a:lnSpc>
                <a:spcPct val="85000"/>
              </a:lnSpc>
              <a:spcBef>
                <a:spcPct val="50000"/>
              </a:spcBef>
            </a:pPr>
            <a:r>
              <a:rPr lang="en-GB" cap="none" dirty="0" smtClean="0">
                <a:solidFill>
                  <a:srgbClr val="A09055"/>
                </a:solidFill>
                <a:latin typeface="Arial" pitchFamily="34" charset="0"/>
                <a:cs typeface="Arial" pitchFamily="34" charset="0"/>
              </a:rPr>
              <a:t>Key Differentiators</a:t>
            </a:r>
            <a:endParaRPr lang="en-GB" cap="none" dirty="0">
              <a:solidFill>
                <a:srgbClr val="A09055"/>
              </a:solidFill>
              <a:latin typeface="Arial" pitchFamily="34" charset="0"/>
              <a:cs typeface="Arial" pitchFamily="34" charset="0"/>
            </a:endParaRPr>
          </a:p>
        </p:txBody>
      </p:sp>
      <p:sp>
        <p:nvSpPr>
          <p:cNvPr id="10" name="Content Placeholder 2"/>
          <p:cNvSpPr>
            <a:spLocks noGrp="1"/>
          </p:cNvSpPr>
          <p:nvPr>
            <p:ph idx="1"/>
          </p:nvPr>
        </p:nvSpPr>
        <p:spPr>
          <a:xfrm>
            <a:off x="457200" y="2122477"/>
            <a:ext cx="8229600" cy="4125923"/>
          </a:xfrm>
        </p:spPr>
        <p:txBody>
          <a:bodyPr>
            <a:noAutofit/>
          </a:bodyPr>
          <a:lstStyle/>
          <a:p>
            <a:pPr marL="271463" indent="-271463">
              <a:spcAft>
                <a:spcPts val="1200"/>
              </a:spcAft>
              <a:buFontTx/>
              <a:buChar char="•"/>
            </a:pPr>
            <a:r>
              <a:rPr lang="en-ZA" dirty="0" smtClean="0">
                <a:solidFill>
                  <a:srgbClr val="000066"/>
                </a:solidFill>
                <a:latin typeface="Arial" pitchFamily="34" charset="0"/>
                <a:cs typeface="Arial" pitchFamily="34" charset="0"/>
              </a:rPr>
              <a:t>Only JSE listed Insurance broker – uphold high disclosure and compliance standards.</a:t>
            </a:r>
          </a:p>
          <a:p>
            <a:pPr marL="271463" indent="-271463">
              <a:spcAft>
                <a:spcPts val="1200"/>
              </a:spcAft>
              <a:buFontTx/>
              <a:buChar char="•"/>
            </a:pPr>
            <a:r>
              <a:rPr lang="en-ZA" dirty="0" smtClean="0">
                <a:solidFill>
                  <a:srgbClr val="000066"/>
                </a:solidFill>
                <a:latin typeface="Arial" pitchFamily="34" charset="0"/>
                <a:cs typeface="Arial" pitchFamily="34" charset="0"/>
              </a:rPr>
              <a:t>Rated SA’s 7</a:t>
            </a:r>
            <a:r>
              <a:rPr lang="en-ZA" baseline="30000" dirty="0" smtClean="0">
                <a:solidFill>
                  <a:srgbClr val="000066"/>
                </a:solidFill>
                <a:latin typeface="Arial" pitchFamily="34" charset="0"/>
                <a:cs typeface="Arial" pitchFamily="34" charset="0"/>
              </a:rPr>
              <a:t>th</a:t>
            </a:r>
            <a:r>
              <a:rPr lang="en-ZA" dirty="0" smtClean="0">
                <a:solidFill>
                  <a:srgbClr val="000066"/>
                </a:solidFill>
                <a:latin typeface="Arial" pitchFamily="34" charset="0"/>
                <a:cs typeface="Arial" pitchFamily="34" charset="0"/>
              </a:rPr>
              <a:t> most empowered company and 5</a:t>
            </a:r>
            <a:r>
              <a:rPr lang="en-ZA" baseline="30000" dirty="0" smtClean="0">
                <a:solidFill>
                  <a:srgbClr val="000066"/>
                </a:solidFill>
                <a:latin typeface="Arial" pitchFamily="34" charset="0"/>
                <a:cs typeface="Arial" pitchFamily="34" charset="0"/>
              </a:rPr>
              <a:t>th</a:t>
            </a:r>
            <a:r>
              <a:rPr lang="en-ZA" dirty="0" smtClean="0">
                <a:solidFill>
                  <a:srgbClr val="000066"/>
                </a:solidFill>
                <a:latin typeface="Arial" pitchFamily="34" charset="0"/>
                <a:cs typeface="Arial" pitchFamily="34" charset="0"/>
              </a:rPr>
              <a:t> in the SA Financial Services Sector by Financial Mail 2010 survey.</a:t>
            </a:r>
          </a:p>
          <a:p>
            <a:pPr marL="271463" indent="-271463">
              <a:spcAft>
                <a:spcPts val="1200"/>
              </a:spcAft>
              <a:buFontTx/>
              <a:buChar char="•"/>
            </a:pPr>
            <a:r>
              <a:rPr lang="en-US" dirty="0" smtClean="0">
                <a:latin typeface="Arial"/>
                <a:cs typeface="Arial"/>
              </a:rPr>
              <a:t>Ranked amongst the top 41 performing companies in the South African Women in Leadership Census conducted by Businesswomen’s Association</a:t>
            </a:r>
            <a:endParaRPr lang="en-ZA" dirty="0" smtClean="0">
              <a:solidFill>
                <a:srgbClr val="000066"/>
              </a:solidFill>
              <a:latin typeface="Arial" pitchFamily="34" charset="0"/>
              <a:cs typeface="Arial" pitchFamily="34" charset="0"/>
            </a:endParaRPr>
          </a:p>
          <a:p>
            <a:pPr marL="271463" indent="-271463">
              <a:spcAft>
                <a:spcPts val="1200"/>
              </a:spcAft>
              <a:buFontTx/>
              <a:buChar char="•"/>
            </a:pPr>
            <a:r>
              <a:rPr lang="en-ZA" dirty="0" smtClean="0">
                <a:solidFill>
                  <a:srgbClr val="000066"/>
                </a:solidFill>
                <a:latin typeface="Arial" pitchFamily="34" charset="0"/>
                <a:cs typeface="Arial" pitchFamily="34" charset="0"/>
              </a:rPr>
              <a:t>Our “AA” Level 3 rating and Value Adding enterprise status enhance your empowerment spend – Automatic 137.5% since 2008</a:t>
            </a:r>
          </a:p>
          <a:p>
            <a:pPr marL="271463" indent="-271463">
              <a:spcAft>
                <a:spcPts val="1200"/>
              </a:spcAft>
              <a:buFontTx/>
              <a:buChar char="•"/>
            </a:pPr>
            <a:r>
              <a:rPr lang="en-ZA" dirty="0" smtClean="0">
                <a:solidFill>
                  <a:srgbClr val="000066"/>
                </a:solidFill>
                <a:latin typeface="Arial" pitchFamily="34" charset="0"/>
                <a:cs typeface="Arial" pitchFamily="34" charset="0"/>
              </a:rPr>
              <a:t>Through our association with JLT, we offer global technical best practice and services in six continents and over 120 countries.</a:t>
            </a:r>
          </a:p>
          <a:p>
            <a:pPr marL="271463" indent="-271463">
              <a:spcAft>
                <a:spcPts val="1200"/>
              </a:spcAft>
              <a:buFontTx/>
              <a:buChar char="•"/>
            </a:pPr>
            <a:r>
              <a:rPr lang="en-ZA" dirty="0" smtClean="0">
                <a:solidFill>
                  <a:srgbClr val="000066"/>
                </a:solidFill>
                <a:latin typeface="Arial" pitchFamily="34" charset="0"/>
                <a:cs typeface="Arial" pitchFamily="34" charset="0"/>
              </a:rPr>
              <a:t>We offer dedicated specialists risk solutions teams in:  Property and Casualty, Aviation, ART, LRC, Construction, Marine and Aviation, Financial Institutions, Credit and Political Risks, etc.</a:t>
            </a:r>
          </a:p>
          <a:p>
            <a:pPr marL="271463" indent="-271463">
              <a:buFontTx/>
              <a:buChar char="•"/>
            </a:pPr>
            <a:endParaRPr lang="en-ZA" dirty="0" smtClean="0">
              <a:solidFill>
                <a:srgbClr val="000066"/>
              </a:solidFill>
              <a:latin typeface="Arial" pitchFamily="34" charset="0"/>
              <a:cs typeface="Arial" pitchFamily="34" charset="0"/>
            </a:endParaRPr>
          </a:p>
          <a:p>
            <a:pPr marL="271463" indent="-271463">
              <a:buFontTx/>
              <a:buChar char="•"/>
            </a:pPr>
            <a:endParaRPr lang="en-ZA" dirty="0" smtClean="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44594"/>
            <a:ext cx="8229600" cy="560406"/>
          </a:xfrm>
        </p:spPr>
        <p:txBody>
          <a:bodyPr/>
          <a:lstStyle/>
          <a:p>
            <a:r>
              <a:rPr lang="en-GB" cap="none" dirty="0" smtClean="0">
                <a:solidFill>
                  <a:srgbClr val="A09055"/>
                </a:solidFill>
                <a:latin typeface="Arial" pitchFamily="34" charset="0"/>
                <a:cs typeface="Arial" pitchFamily="34" charset="0"/>
              </a:rPr>
              <a:t>Key Differentiators</a:t>
            </a:r>
            <a:endParaRPr lang="en-GB" dirty="0">
              <a:solidFill>
                <a:srgbClr val="000066"/>
              </a:solidFill>
              <a:latin typeface="Arial" pitchFamily="34" charset="0"/>
              <a:cs typeface="Arial" pitchFamily="34" charset="0"/>
            </a:endParaRPr>
          </a:p>
        </p:txBody>
      </p:sp>
      <p:sp>
        <p:nvSpPr>
          <p:cNvPr id="10" name="Content Placeholder 2"/>
          <p:cNvSpPr>
            <a:spLocks noGrp="1"/>
          </p:cNvSpPr>
          <p:nvPr>
            <p:ph idx="1"/>
          </p:nvPr>
        </p:nvSpPr>
        <p:spPr>
          <a:xfrm>
            <a:off x="457200" y="2122477"/>
            <a:ext cx="8229600" cy="4125923"/>
          </a:xfrm>
        </p:spPr>
        <p:txBody>
          <a:bodyPr>
            <a:noAutofit/>
          </a:bodyPr>
          <a:lstStyle/>
          <a:p>
            <a:pPr marL="271463" indent="-271463">
              <a:buFontTx/>
              <a:buChar char="•"/>
            </a:pPr>
            <a:r>
              <a:rPr lang="en-ZA" dirty="0" smtClean="0">
                <a:solidFill>
                  <a:srgbClr val="000066"/>
                </a:solidFill>
                <a:latin typeface="Arial" pitchFamily="34" charset="0"/>
                <a:cs typeface="Arial" pitchFamily="34" charset="0"/>
              </a:rPr>
              <a:t>Our service promise is measured by formal Service Level Agreements with our corporate clients.</a:t>
            </a:r>
          </a:p>
          <a:p>
            <a:pPr marL="271463" indent="-271463">
              <a:buFontTx/>
              <a:buChar char="•"/>
            </a:pPr>
            <a:endParaRPr lang="en-ZA" dirty="0" smtClean="0">
              <a:solidFill>
                <a:srgbClr val="000066"/>
              </a:solidFill>
              <a:latin typeface="Arial" pitchFamily="34" charset="0"/>
              <a:cs typeface="Arial" pitchFamily="34" charset="0"/>
            </a:endParaRPr>
          </a:p>
          <a:p>
            <a:pPr marL="271463" indent="-271463">
              <a:buFontTx/>
              <a:buChar char="•"/>
            </a:pPr>
            <a:r>
              <a:rPr lang="en-ZA" dirty="0" smtClean="0">
                <a:solidFill>
                  <a:srgbClr val="000066"/>
                </a:solidFill>
                <a:latin typeface="Arial" pitchFamily="34" charset="0"/>
                <a:cs typeface="Arial" pitchFamily="34" charset="0"/>
              </a:rPr>
              <a:t>We offer high volume claims and insurance policy administration capability.  Handling over 3.5 million Insured clients and policies.</a:t>
            </a:r>
          </a:p>
          <a:p>
            <a:pPr marL="271463" indent="-271463">
              <a:buFontTx/>
              <a:buChar char="•"/>
            </a:pPr>
            <a:endParaRPr lang="en-ZA" dirty="0" smtClean="0">
              <a:solidFill>
                <a:srgbClr val="000066"/>
              </a:solidFill>
              <a:latin typeface="Arial" pitchFamily="34" charset="0"/>
              <a:cs typeface="Arial" pitchFamily="34" charset="0"/>
            </a:endParaRPr>
          </a:p>
          <a:p>
            <a:pPr marL="271463" indent="-271463">
              <a:buFontTx/>
              <a:buChar char="•"/>
            </a:pPr>
            <a:r>
              <a:rPr lang="en-ZA" dirty="0" smtClean="0">
                <a:solidFill>
                  <a:srgbClr val="000066"/>
                </a:solidFill>
                <a:latin typeface="Arial" pitchFamily="34" charset="0"/>
                <a:cs typeface="Arial" pitchFamily="34" charset="0"/>
              </a:rPr>
              <a:t>We provide a combination of local and international solutions and benchmarking to local risks.</a:t>
            </a:r>
          </a:p>
          <a:p>
            <a:pPr marL="271463" indent="-271463">
              <a:buFontTx/>
              <a:buChar char="•"/>
            </a:pPr>
            <a:endParaRPr lang="en-ZA" dirty="0" smtClean="0">
              <a:solidFill>
                <a:srgbClr val="000066"/>
              </a:solidFill>
              <a:latin typeface="Arial" pitchFamily="34" charset="0"/>
              <a:cs typeface="Arial" pitchFamily="34" charset="0"/>
            </a:endParaRPr>
          </a:p>
          <a:p>
            <a:pPr marL="271463" indent="-271463">
              <a:buFontTx/>
              <a:buChar char="•"/>
            </a:pPr>
            <a:r>
              <a:rPr lang="en-ZA" dirty="0" smtClean="0">
                <a:solidFill>
                  <a:srgbClr val="000066"/>
                </a:solidFill>
                <a:latin typeface="Arial" pitchFamily="34" charset="0"/>
                <a:cs typeface="Arial" pitchFamily="34" charset="0"/>
              </a:rPr>
              <a:t>Over 15 000 corporate and commercial clients, including over 20 of the Top 100 clients listed on the JSE, many of which have been clients for over 20 years.</a:t>
            </a:r>
          </a:p>
          <a:p>
            <a:pPr marL="271463" indent="-271463">
              <a:buFontTx/>
              <a:buChar char="•"/>
            </a:pPr>
            <a:endParaRPr lang="en-ZA" dirty="0" smtClean="0">
              <a:solidFill>
                <a:srgbClr val="000066"/>
              </a:solidFill>
              <a:latin typeface="Arial" pitchFamily="34" charset="0"/>
              <a:cs typeface="Arial" pitchFamily="34" charset="0"/>
            </a:endParaRPr>
          </a:p>
          <a:p>
            <a:pPr marL="271463" indent="-271463">
              <a:buFontTx/>
              <a:buChar char="•"/>
            </a:pPr>
            <a:r>
              <a:rPr lang="en-ZA" dirty="0" smtClean="0">
                <a:solidFill>
                  <a:srgbClr val="000066"/>
                </a:solidFill>
                <a:latin typeface="Arial" pitchFamily="34" charset="0"/>
                <a:cs typeface="Arial" pitchFamily="34" charset="0"/>
              </a:rPr>
              <a:t>Over 60 000 personal lines clients. </a:t>
            </a:r>
          </a:p>
          <a:p>
            <a:pPr marL="271463" indent="-271463">
              <a:buFontTx/>
              <a:buChar char="•"/>
            </a:pPr>
            <a:endParaRPr lang="en-ZA" dirty="0" smtClean="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0" y="2564904"/>
            <a:ext cx="9144000" cy="830997"/>
          </a:xfrm>
          <a:prstGeom prst="rect">
            <a:avLst/>
          </a:prstGeom>
          <a:noFill/>
          <a:ln w="9525">
            <a:noFill/>
            <a:miter lim="800000"/>
            <a:headEnd/>
            <a:tailEnd/>
          </a:ln>
        </p:spPr>
        <p:txBody>
          <a:bodyPr wrap="square">
            <a:spAutoFit/>
          </a:bodyPr>
          <a:lstStyle/>
          <a:p>
            <a:pPr algn="ctr"/>
            <a:r>
              <a:rPr lang="en-US" sz="2400" b="1" dirty="0">
                <a:solidFill>
                  <a:srgbClr val="002060"/>
                </a:solidFill>
                <a:latin typeface="Arial" pitchFamily="34" charset="0"/>
                <a:cs typeface="Arial" pitchFamily="34" charset="0"/>
              </a:rPr>
              <a:t>STATE OF THE</a:t>
            </a:r>
          </a:p>
          <a:p>
            <a:pPr algn="ctr"/>
            <a:r>
              <a:rPr lang="en-US" sz="2400" b="1" dirty="0">
                <a:solidFill>
                  <a:srgbClr val="002060"/>
                </a:solidFill>
                <a:latin typeface="Arial" pitchFamily="34" charset="0"/>
                <a:cs typeface="Arial" pitchFamily="34" charset="0"/>
              </a:rPr>
              <a:t>INSURANCE MARKET</a:t>
            </a:r>
          </a:p>
        </p:txBody>
      </p:sp>
      <p:pic>
        <p:nvPicPr>
          <p:cNvPr id="30723" name="Picture 4" descr="CESA Consulting Engineers South Africa"/>
          <p:cNvPicPr>
            <a:picLocks noChangeAspect="1" noChangeArrowheads="1"/>
          </p:cNvPicPr>
          <p:nvPr/>
        </p:nvPicPr>
        <p:blipFill>
          <a:blip r:embed="rId2" cstate="print"/>
          <a:srcRect/>
          <a:stretch>
            <a:fillRect/>
          </a:stretch>
        </p:blipFill>
        <p:spPr bwMode="auto">
          <a:xfrm>
            <a:off x="7812360" y="6165304"/>
            <a:ext cx="1181100" cy="55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08000" y="2022475"/>
            <a:ext cx="8229600" cy="3773488"/>
          </a:xfrm>
        </p:spPr>
        <p:txBody>
          <a:bodyPr>
            <a:normAutofit/>
          </a:bodyPr>
          <a:lstStyle/>
          <a:p>
            <a:pPr>
              <a:lnSpc>
                <a:spcPct val="90000"/>
              </a:lnSpc>
              <a:spcBef>
                <a:spcPct val="0"/>
              </a:spcBef>
              <a:buNone/>
            </a:pPr>
            <a:endParaRPr lang="en-US" dirty="0" smtClean="0">
              <a:solidFill>
                <a:schemeClr val="tx2">
                  <a:lumMod val="75000"/>
                </a:schemeClr>
              </a:solidFill>
            </a:endParaRPr>
          </a:p>
          <a:p>
            <a:pPr>
              <a:lnSpc>
                <a:spcPct val="90000"/>
              </a:lnSpc>
              <a:spcBef>
                <a:spcPct val="0"/>
              </a:spcBef>
            </a:pPr>
            <a:r>
              <a:rPr lang="en-US" b="1" dirty="0" err="1" smtClean="0">
                <a:solidFill>
                  <a:schemeClr val="tx2">
                    <a:lumMod val="75000"/>
                  </a:schemeClr>
                </a:solidFill>
                <a:latin typeface="Arial" pitchFamily="34" charset="0"/>
                <a:cs typeface="Arial" pitchFamily="34" charset="0"/>
              </a:rPr>
              <a:t>Santam</a:t>
            </a:r>
            <a:r>
              <a:rPr lang="en-US" b="1" dirty="0" smtClean="0">
                <a:solidFill>
                  <a:schemeClr val="tx2">
                    <a:lumMod val="75000"/>
                  </a:schemeClr>
                </a:solidFill>
                <a:latin typeface="Arial" pitchFamily="34" charset="0"/>
                <a:cs typeface="Arial" pitchFamily="34" charset="0"/>
              </a:rPr>
              <a:t> </a:t>
            </a:r>
            <a:r>
              <a:rPr lang="en-US" dirty="0" smtClean="0">
                <a:solidFill>
                  <a:schemeClr val="tx2">
                    <a:lumMod val="75000"/>
                  </a:schemeClr>
                </a:solidFill>
                <a:latin typeface="Arial" pitchFamily="34" charset="0"/>
                <a:cs typeface="Arial" pitchFamily="34" charset="0"/>
              </a:rPr>
              <a:t>experienced a challenging first half in 2009 which improved over the second half. It experienced a pleasing overall performance for the year ending 2009 against the backdrop of the difficult economic climate and underwriting conditions. The overall net underwriting margins were adversely affected by negative margins in the property and motor classes. The corporate property book badly affected by unprecedented fire claims in the first half of the year.</a:t>
            </a:r>
          </a:p>
          <a:p>
            <a:pPr>
              <a:lnSpc>
                <a:spcPct val="90000"/>
              </a:lnSpc>
              <a:spcBef>
                <a:spcPct val="0"/>
              </a:spcBef>
              <a:buNone/>
            </a:pPr>
            <a:endParaRPr lang="en-US" dirty="0" smtClean="0">
              <a:solidFill>
                <a:schemeClr val="tx2">
                  <a:lumMod val="75000"/>
                </a:schemeClr>
              </a:solidFill>
              <a:latin typeface="Arial" pitchFamily="34" charset="0"/>
              <a:cs typeface="Arial" pitchFamily="34" charset="0"/>
            </a:endParaRPr>
          </a:p>
          <a:p>
            <a:pPr>
              <a:lnSpc>
                <a:spcPct val="90000"/>
              </a:lnSpc>
              <a:spcBef>
                <a:spcPct val="0"/>
              </a:spcBef>
              <a:buNone/>
            </a:pPr>
            <a:endParaRPr lang="en-US" dirty="0" smtClean="0">
              <a:solidFill>
                <a:schemeClr val="tx2">
                  <a:lumMod val="75000"/>
                </a:schemeClr>
              </a:solidFill>
              <a:latin typeface="Arial" pitchFamily="34" charset="0"/>
              <a:cs typeface="Arial" pitchFamily="34" charset="0"/>
            </a:endParaRPr>
          </a:p>
          <a:p>
            <a:pPr>
              <a:lnSpc>
                <a:spcPct val="90000"/>
              </a:lnSpc>
              <a:spcBef>
                <a:spcPct val="0"/>
              </a:spcBef>
            </a:pPr>
            <a:r>
              <a:rPr lang="en-US" b="1" dirty="0" err="1" smtClean="0">
                <a:solidFill>
                  <a:schemeClr val="tx2">
                    <a:lumMod val="75000"/>
                  </a:schemeClr>
                </a:solidFill>
                <a:latin typeface="Arial" pitchFamily="34" charset="0"/>
                <a:cs typeface="Arial" pitchFamily="34" charset="0"/>
              </a:rPr>
              <a:t>Santam’s</a:t>
            </a:r>
            <a:r>
              <a:rPr lang="en-US" dirty="0" smtClean="0">
                <a:solidFill>
                  <a:schemeClr val="tx2">
                    <a:lumMod val="75000"/>
                  </a:schemeClr>
                </a:solidFill>
                <a:latin typeface="Arial" pitchFamily="34" charset="0"/>
                <a:cs typeface="Arial" pitchFamily="34" charset="0"/>
              </a:rPr>
              <a:t> 2010 interim results were significantly higher that for the same period in 2009.This was due to improved margins in the property and motor classes and the absence of large industrial accident and fire claims.</a:t>
            </a:r>
          </a:p>
          <a:p>
            <a:pPr eaLnBrk="1" hangingPunct="1">
              <a:lnSpc>
                <a:spcPct val="80000"/>
              </a:lnSpc>
              <a:spcBef>
                <a:spcPct val="0"/>
              </a:spcBef>
            </a:pPr>
            <a:endParaRPr lang="en-US" sz="2400" dirty="0" smtClean="0">
              <a:solidFill>
                <a:srgbClr val="002060"/>
              </a:solidFill>
              <a:latin typeface="Arial" pitchFamily="34" charset="0"/>
              <a:cs typeface="Arial" pitchFamily="34" charset="0"/>
            </a:endParaRPr>
          </a:p>
        </p:txBody>
      </p:sp>
      <p:sp>
        <p:nvSpPr>
          <p:cNvPr id="31747" name="Rectangle 3"/>
          <p:cNvSpPr>
            <a:spLocks noChangeArrowheads="1"/>
          </p:cNvSpPr>
          <p:nvPr/>
        </p:nvSpPr>
        <p:spPr bwMode="auto">
          <a:xfrm>
            <a:off x="536575" y="1247775"/>
            <a:ext cx="8607425" cy="436563"/>
          </a:xfrm>
          <a:prstGeom prst="rect">
            <a:avLst/>
          </a:prstGeom>
          <a:noFill/>
          <a:ln w="9525">
            <a:noFill/>
            <a:miter lim="800000"/>
            <a:headEnd/>
            <a:tailEnd/>
          </a:ln>
        </p:spPr>
        <p:txBody>
          <a:bodyPr anchor="ctr"/>
          <a:lstStyle/>
          <a:p>
            <a:r>
              <a:rPr lang="en-US" sz="2400" b="1" dirty="0">
                <a:solidFill>
                  <a:srgbClr val="002060"/>
                </a:solidFill>
                <a:latin typeface="Arial" pitchFamily="34" charset="0"/>
                <a:cs typeface="Arial" pitchFamily="34" charset="0"/>
              </a:rPr>
              <a:t>Market Overview</a:t>
            </a:r>
          </a:p>
        </p:txBody>
      </p:sp>
      <p:pic>
        <p:nvPicPr>
          <p:cNvPr id="31748" name="Picture 4" descr="CESA Consulting Engineers South Africa"/>
          <p:cNvPicPr>
            <a:picLocks noChangeAspect="1" noChangeArrowheads="1"/>
          </p:cNvPicPr>
          <p:nvPr/>
        </p:nvPicPr>
        <p:blipFill>
          <a:blip r:embed="rId2" cstate="print"/>
          <a:srcRect/>
          <a:stretch>
            <a:fillRect/>
          </a:stretch>
        </p:blipFill>
        <p:spPr bwMode="auto">
          <a:xfrm>
            <a:off x="7812360" y="6237313"/>
            <a:ext cx="1181100"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08000" y="2132856"/>
            <a:ext cx="8229600" cy="4039344"/>
          </a:xfrm>
        </p:spPr>
        <p:txBody>
          <a:bodyPr/>
          <a:lstStyle/>
          <a:p>
            <a:pPr>
              <a:lnSpc>
                <a:spcPct val="90000"/>
              </a:lnSpc>
              <a:spcBef>
                <a:spcPct val="0"/>
              </a:spcBef>
            </a:pPr>
            <a:r>
              <a:rPr lang="en-US" b="1" dirty="0" smtClean="0">
                <a:solidFill>
                  <a:schemeClr val="tx2">
                    <a:lumMod val="75000"/>
                  </a:schemeClr>
                </a:solidFill>
                <a:latin typeface="Arial" pitchFamily="34" charset="0"/>
                <a:cs typeface="Arial" pitchFamily="34" charset="0"/>
              </a:rPr>
              <a:t>Lloyd’s</a:t>
            </a:r>
            <a:r>
              <a:rPr lang="en-US" dirty="0" smtClean="0">
                <a:solidFill>
                  <a:schemeClr val="tx2">
                    <a:lumMod val="75000"/>
                  </a:schemeClr>
                </a:solidFill>
                <a:latin typeface="Arial" pitchFamily="34" charset="0"/>
                <a:cs typeface="Arial" pitchFamily="34" charset="0"/>
              </a:rPr>
              <a:t> the world’s leading specialist Insurer reported profitable results for 2009 which was up 103% from 2008 due to the lower level of catastrophe related losses and despite the economic turbulence. The good result for 2009 were built on a resolute focus on underwriting discipline coupled with a strong balance sheet and a conservative investment strategy.</a:t>
            </a:r>
          </a:p>
          <a:p>
            <a:pPr>
              <a:lnSpc>
                <a:spcPct val="90000"/>
              </a:lnSpc>
              <a:spcBef>
                <a:spcPct val="0"/>
              </a:spcBef>
            </a:pPr>
            <a:endParaRPr lang="en-US" dirty="0" smtClean="0">
              <a:solidFill>
                <a:schemeClr val="tx2">
                  <a:lumMod val="75000"/>
                </a:schemeClr>
              </a:solidFill>
              <a:latin typeface="Arial" pitchFamily="34" charset="0"/>
              <a:cs typeface="Arial" pitchFamily="34" charset="0"/>
            </a:endParaRPr>
          </a:p>
          <a:p>
            <a:pPr>
              <a:lnSpc>
                <a:spcPct val="90000"/>
              </a:lnSpc>
              <a:spcBef>
                <a:spcPct val="0"/>
              </a:spcBef>
              <a:buNone/>
            </a:pPr>
            <a:endParaRPr lang="en-US" dirty="0" smtClean="0">
              <a:solidFill>
                <a:schemeClr val="tx2">
                  <a:lumMod val="75000"/>
                </a:schemeClr>
              </a:solidFill>
              <a:latin typeface="Arial" pitchFamily="34" charset="0"/>
              <a:cs typeface="Arial" pitchFamily="34" charset="0"/>
            </a:endParaRPr>
          </a:p>
          <a:p>
            <a:pPr>
              <a:lnSpc>
                <a:spcPct val="90000"/>
              </a:lnSpc>
              <a:spcBef>
                <a:spcPct val="0"/>
              </a:spcBef>
            </a:pPr>
            <a:r>
              <a:rPr lang="en-US" b="1" dirty="0" smtClean="0">
                <a:solidFill>
                  <a:schemeClr val="tx2">
                    <a:lumMod val="75000"/>
                  </a:schemeClr>
                </a:solidFill>
                <a:latin typeface="Arial" pitchFamily="34" charset="0"/>
                <a:cs typeface="Arial" pitchFamily="34" charset="0"/>
              </a:rPr>
              <a:t>Lloyd’s</a:t>
            </a:r>
            <a:r>
              <a:rPr lang="en-US" dirty="0" smtClean="0">
                <a:solidFill>
                  <a:schemeClr val="tx2">
                    <a:lumMod val="75000"/>
                  </a:schemeClr>
                </a:solidFill>
                <a:latin typeface="Arial" pitchFamily="34" charset="0"/>
                <a:cs typeface="Arial" pitchFamily="34" charset="0"/>
              </a:rPr>
              <a:t> interim results for the half year to 30 June 2010 was however down 52% from the same period in 2009. This was due to significant claims </a:t>
            </a:r>
            <a:r>
              <a:rPr lang="en-US" dirty="0" smtClean="0">
                <a:solidFill>
                  <a:schemeClr val="tx2">
                    <a:lumMod val="75000"/>
                  </a:schemeClr>
                </a:solidFill>
                <a:latin typeface="Arial" pitchFamily="34" charset="0"/>
                <a:cs typeface="Arial" pitchFamily="34" charset="0"/>
              </a:rPr>
              <a:t>from </a:t>
            </a:r>
            <a:r>
              <a:rPr lang="en-US" dirty="0" smtClean="0">
                <a:solidFill>
                  <a:schemeClr val="tx2">
                    <a:lumMod val="75000"/>
                  </a:schemeClr>
                </a:solidFill>
                <a:latin typeface="Arial" pitchFamily="34" charset="0"/>
                <a:cs typeface="Arial" pitchFamily="34" charset="0"/>
              </a:rPr>
              <a:t>natural disasters and extremely challenging investment conditions.</a:t>
            </a:r>
          </a:p>
          <a:p>
            <a:pPr eaLnBrk="1" hangingPunct="1">
              <a:lnSpc>
                <a:spcPct val="80000"/>
              </a:lnSpc>
              <a:spcBef>
                <a:spcPct val="0"/>
              </a:spcBef>
            </a:pPr>
            <a:endParaRPr lang="en-US" sz="1600" dirty="0" smtClean="0">
              <a:solidFill>
                <a:srgbClr val="002060"/>
              </a:solidFill>
            </a:endParaRPr>
          </a:p>
        </p:txBody>
      </p:sp>
      <p:sp>
        <p:nvSpPr>
          <p:cNvPr id="32771" name="Rectangle 3"/>
          <p:cNvSpPr>
            <a:spLocks noChangeArrowheads="1"/>
          </p:cNvSpPr>
          <p:nvPr/>
        </p:nvSpPr>
        <p:spPr bwMode="auto">
          <a:xfrm>
            <a:off x="511175" y="1262063"/>
            <a:ext cx="7224713" cy="450850"/>
          </a:xfrm>
          <a:prstGeom prst="rect">
            <a:avLst/>
          </a:prstGeom>
          <a:noFill/>
          <a:ln w="9525">
            <a:noFill/>
            <a:miter lim="800000"/>
            <a:headEnd/>
            <a:tailEnd/>
          </a:ln>
        </p:spPr>
        <p:txBody>
          <a:bodyPr anchor="ctr"/>
          <a:lstStyle/>
          <a:p>
            <a:r>
              <a:rPr lang="en-US" sz="2400" b="1" dirty="0">
                <a:solidFill>
                  <a:srgbClr val="002060"/>
                </a:solidFill>
                <a:latin typeface="Arial" pitchFamily="34" charset="0"/>
                <a:cs typeface="Arial" pitchFamily="34" charset="0"/>
              </a:rPr>
              <a:t>Market Overview cont.</a:t>
            </a:r>
          </a:p>
        </p:txBody>
      </p:sp>
      <p:pic>
        <p:nvPicPr>
          <p:cNvPr id="32772" name="Picture 4" descr="CESA Consulting Engineers South Africa"/>
          <p:cNvPicPr>
            <a:picLocks noChangeAspect="1" noChangeArrowheads="1"/>
          </p:cNvPicPr>
          <p:nvPr/>
        </p:nvPicPr>
        <p:blipFill>
          <a:blip r:embed="rId2" cstate="print"/>
          <a:srcRect/>
          <a:stretch>
            <a:fillRect/>
          </a:stretch>
        </p:blipFill>
        <p:spPr bwMode="auto">
          <a:xfrm>
            <a:off x="7962900" y="6303963"/>
            <a:ext cx="1181100" cy="55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0" y="3140968"/>
            <a:ext cx="9144000" cy="830997"/>
          </a:xfrm>
          <a:prstGeom prst="rect">
            <a:avLst/>
          </a:prstGeom>
          <a:noFill/>
          <a:ln w="9525">
            <a:noFill/>
            <a:miter lim="800000"/>
            <a:headEnd/>
            <a:tailEnd/>
          </a:ln>
        </p:spPr>
        <p:txBody>
          <a:bodyPr wrap="square">
            <a:spAutoFit/>
          </a:bodyPr>
          <a:lstStyle/>
          <a:p>
            <a:pPr algn="ctr"/>
            <a:r>
              <a:rPr lang="en-US" sz="2400" b="1" dirty="0">
                <a:solidFill>
                  <a:srgbClr val="002060"/>
                </a:solidFill>
                <a:latin typeface="Arial" pitchFamily="34" charset="0"/>
                <a:cs typeface="Arial" pitchFamily="34" charset="0"/>
              </a:rPr>
              <a:t>STATE OF THE PI</a:t>
            </a:r>
          </a:p>
          <a:p>
            <a:pPr algn="ctr"/>
            <a:r>
              <a:rPr lang="en-US" sz="2400" b="1" dirty="0">
                <a:solidFill>
                  <a:srgbClr val="002060"/>
                </a:solidFill>
                <a:latin typeface="Arial" pitchFamily="34" charset="0"/>
                <a:cs typeface="Arial" pitchFamily="34" charset="0"/>
              </a:rPr>
              <a:t>INSURANCE MARKET</a:t>
            </a:r>
          </a:p>
        </p:txBody>
      </p:sp>
      <p:pic>
        <p:nvPicPr>
          <p:cNvPr id="33795" name="Picture 4" descr="CESA Consulting Engineers South Africa"/>
          <p:cNvPicPr>
            <a:picLocks noChangeAspect="1" noChangeArrowheads="1"/>
          </p:cNvPicPr>
          <p:nvPr/>
        </p:nvPicPr>
        <p:blipFill>
          <a:blip r:embed="rId2" cstate="print"/>
          <a:srcRect/>
          <a:stretch>
            <a:fillRect/>
          </a:stretch>
        </p:blipFill>
        <p:spPr bwMode="auto">
          <a:xfrm>
            <a:off x="7812360" y="6165304"/>
            <a:ext cx="1181100" cy="55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508000" y="1992312"/>
            <a:ext cx="8085138" cy="4317007"/>
          </a:xfrm>
        </p:spPr>
        <p:txBody>
          <a:bodyPr>
            <a:normAutofit lnSpcReduction="10000"/>
          </a:bodyPr>
          <a:lstStyle/>
          <a:p>
            <a:pPr eaLnBrk="1" hangingPunct="1">
              <a:lnSpc>
                <a:spcPct val="90000"/>
              </a:lnSpc>
              <a:spcBef>
                <a:spcPct val="0"/>
              </a:spcBef>
              <a:buNone/>
            </a:pPr>
            <a:r>
              <a:rPr lang="en-ZA" sz="1600" b="1" dirty="0" smtClean="0">
                <a:solidFill>
                  <a:srgbClr val="002060"/>
                </a:solidFill>
              </a:rPr>
              <a:t>The Past Year</a:t>
            </a:r>
          </a:p>
          <a:p>
            <a:pPr eaLnBrk="1" hangingPunct="1">
              <a:lnSpc>
                <a:spcPct val="90000"/>
              </a:lnSpc>
              <a:spcBef>
                <a:spcPct val="0"/>
              </a:spcBef>
              <a:buNone/>
            </a:pPr>
            <a:endParaRPr lang="en-US" sz="1600" dirty="0" smtClean="0">
              <a:solidFill>
                <a:srgbClr val="002060"/>
              </a:solidFill>
            </a:endParaRPr>
          </a:p>
          <a:p>
            <a:pPr eaLnBrk="1" hangingPunct="1">
              <a:lnSpc>
                <a:spcPct val="90000"/>
              </a:lnSpc>
              <a:spcBef>
                <a:spcPct val="0"/>
              </a:spcBef>
            </a:pPr>
            <a:r>
              <a:rPr lang="en-US" sz="1600" dirty="0" smtClean="0">
                <a:solidFill>
                  <a:srgbClr val="002060"/>
                </a:solidFill>
              </a:rPr>
              <a:t>Local PI market continues to remains competitive and continued to soften to all-time lows.</a:t>
            </a:r>
          </a:p>
          <a:p>
            <a:pPr eaLnBrk="1" hangingPunct="1">
              <a:lnSpc>
                <a:spcPct val="90000"/>
              </a:lnSpc>
              <a:spcBef>
                <a:spcPct val="0"/>
              </a:spcBef>
              <a:buNone/>
            </a:pPr>
            <a:endParaRPr lang="en-US" sz="1600" dirty="0" smtClean="0">
              <a:solidFill>
                <a:srgbClr val="002060"/>
              </a:solidFill>
            </a:endParaRPr>
          </a:p>
          <a:p>
            <a:pPr>
              <a:lnSpc>
                <a:spcPct val="90000"/>
              </a:lnSpc>
              <a:spcBef>
                <a:spcPct val="0"/>
              </a:spcBef>
            </a:pPr>
            <a:r>
              <a:rPr lang="en-US" dirty="0" smtClean="0"/>
              <a:t>Economic down turn translated in Firms fees decreased by 20% on average - translate to lower premiums.</a:t>
            </a:r>
          </a:p>
          <a:p>
            <a:pPr eaLnBrk="1" hangingPunct="1">
              <a:lnSpc>
                <a:spcPct val="90000"/>
              </a:lnSpc>
              <a:spcBef>
                <a:spcPct val="0"/>
              </a:spcBef>
              <a:buFontTx/>
              <a:buNone/>
            </a:pPr>
            <a:endParaRPr lang="en-US" sz="1600" dirty="0" smtClean="0">
              <a:solidFill>
                <a:srgbClr val="002060"/>
              </a:solidFill>
            </a:endParaRPr>
          </a:p>
          <a:p>
            <a:pPr eaLnBrk="1" hangingPunct="1">
              <a:lnSpc>
                <a:spcPct val="90000"/>
              </a:lnSpc>
              <a:spcBef>
                <a:spcPct val="0"/>
              </a:spcBef>
            </a:pPr>
            <a:r>
              <a:rPr lang="en-US" sz="1600" dirty="0" smtClean="0">
                <a:solidFill>
                  <a:srgbClr val="002060"/>
                </a:solidFill>
              </a:rPr>
              <a:t>Rates have decreased on profitable risks between 5% – 10% however premiums increased on certain risks due to increased turnovers and higher limits.</a:t>
            </a:r>
          </a:p>
          <a:p>
            <a:pPr eaLnBrk="1" hangingPunct="1">
              <a:lnSpc>
                <a:spcPct val="90000"/>
              </a:lnSpc>
              <a:spcBef>
                <a:spcPct val="0"/>
              </a:spcBef>
              <a:buFontTx/>
              <a:buNone/>
            </a:pPr>
            <a:endParaRPr lang="en-US" sz="1600" dirty="0" smtClean="0">
              <a:solidFill>
                <a:srgbClr val="002060"/>
              </a:solidFill>
            </a:endParaRPr>
          </a:p>
          <a:p>
            <a:pPr eaLnBrk="1" hangingPunct="1">
              <a:lnSpc>
                <a:spcPct val="90000"/>
              </a:lnSpc>
              <a:spcBef>
                <a:spcPct val="0"/>
              </a:spcBef>
            </a:pPr>
            <a:r>
              <a:rPr lang="en-US" sz="1600" dirty="0" smtClean="0">
                <a:solidFill>
                  <a:srgbClr val="002060"/>
                </a:solidFill>
              </a:rPr>
              <a:t>Rates remain flat for firms with adverse loss ratios and higher minimum deductibles imposed.</a:t>
            </a:r>
          </a:p>
          <a:p>
            <a:pPr eaLnBrk="1" hangingPunct="1">
              <a:lnSpc>
                <a:spcPct val="90000"/>
              </a:lnSpc>
              <a:spcBef>
                <a:spcPct val="0"/>
              </a:spcBef>
              <a:buFontTx/>
              <a:buNone/>
            </a:pPr>
            <a:endParaRPr lang="en-US" sz="1600" dirty="0" smtClean="0">
              <a:solidFill>
                <a:srgbClr val="002060"/>
              </a:solidFill>
            </a:endParaRPr>
          </a:p>
          <a:p>
            <a:pPr eaLnBrk="1" hangingPunct="1">
              <a:lnSpc>
                <a:spcPct val="90000"/>
              </a:lnSpc>
              <a:spcBef>
                <a:spcPct val="0"/>
              </a:spcBef>
            </a:pPr>
            <a:r>
              <a:rPr lang="en-US" dirty="0" smtClean="0"/>
              <a:t>2010 saw member firms being </a:t>
            </a:r>
            <a:r>
              <a:rPr lang="en-US" dirty="0" err="1" smtClean="0"/>
              <a:t>incentivised</a:t>
            </a:r>
            <a:r>
              <a:rPr lang="en-US" dirty="0" smtClean="0"/>
              <a:t> for QMS and contractual limitations.</a:t>
            </a:r>
          </a:p>
          <a:p>
            <a:pPr eaLnBrk="1" hangingPunct="1">
              <a:lnSpc>
                <a:spcPct val="90000"/>
              </a:lnSpc>
              <a:spcBef>
                <a:spcPct val="0"/>
              </a:spcBef>
            </a:pPr>
            <a:endParaRPr lang="en-US" dirty="0" smtClean="0"/>
          </a:p>
          <a:p>
            <a:pPr eaLnBrk="1" hangingPunct="1">
              <a:lnSpc>
                <a:spcPct val="90000"/>
              </a:lnSpc>
              <a:spcBef>
                <a:spcPct val="0"/>
              </a:spcBef>
            </a:pPr>
            <a:r>
              <a:rPr lang="en-ZA" sz="1600" dirty="0" smtClean="0">
                <a:solidFill>
                  <a:srgbClr val="002060"/>
                </a:solidFill>
              </a:rPr>
              <a:t>2002 to 2005 years of insurance have matured – average loss ratio of 75%.</a:t>
            </a:r>
          </a:p>
          <a:p>
            <a:pPr eaLnBrk="1" hangingPunct="1">
              <a:lnSpc>
                <a:spcPct val="90000"/>
              </a:lnSpc>
              <a:spcBef>
                <a:spcPct val="0"/>
              </a:spcBef>
              <a:buNone/>
            </a:pPr>
            <a:endParaRPr lang="en-ZA" sz="1600" dirty="0" smtClean="0">
              <a:solidFill>
                <a:srgbClr val="002060"/>
              </a:solidFill>
            </a:endParaRPr>
          </a:p>
          <a:p>
            <a:pPr eaLnBrk="1" hangingPunct="1">
              <a:lnSpc>
                <a:spcPct val="90000"/>
              </a:lnSpc>
              <a:spcBef>
                <a:spcPct val="0"/>
              </a:spcBef>
            </a:pPr>
            <a:r>
              <a:rPr lang="en-ZA" dirty="0" smtClean="0"/>
              <a:t>Increase in claims post construction boom – 2007 &amp; 2008 years increased exponentially.</a:t>
            </a:r>
          </a:p>
          <a:p>
            <a:pPr eaLnBrk="1" hangingPunct="1">
              <a:lnSpc>
                <a:spcPct val="90000"/>
              </a:lnSpc>
              <a:spcBef>
                <a:spcPct val="0"/>
              </a:spcBef>
              <a:buNone/>
            </a:pPr>
            <a:endParaRPr lang="en-ZA" dirty="0" smtClean="0"/>
          </a:p>
          <a:p>
            <a:pPr eaLnBrk="1" hangingPunct="1">
              <a:lnSpc>
                <a:spcPct val="90000"/>
              </a:lnSpc>
              <a:spcBef>
                <a:spcPct val="0"/>
              </a:spcBef>
            </a:pPr>
            <a:r>
              <a:rPr lang="en-ZA" sz="1600" dirty="0" smtClean="0">
                <a:solidFill>
                  <a:srgbClr val="002060"/>
                </a:solidFill>
              </a:rPr>
              <a:t>Claims trends filtering through.</a:t>
            </a:r>
            <a:endParaRPr lang="en-US" sz="1600" dirty="0" smtClean="0">
              <a:solidFill>
                <a:srgbClr val="002060"/>
              </a:solidFill>
            </a:endParaRPr>
          </a:p>
          <a:p>
            <a:pPr eaLnBrk="1" hangingPunct="1">
              <a:lnSpc>
                <a:spcPct val="90000"/>
              </a:lnSpc>
              <a:spcBef>
                <a:spcPct val="0"/>
              </a:spcBef>
              <a:buFontTx/>
              <a:buNone/>
            </a:pPr>
            <a:endParaRPr lang="en-US" sz="1600" dirty="0" smtClean="0">
              <a:solidFill>
                <a:srgbClr val="002060"/>
              </a:solidFill>
            </a:endParaRPr>
          </a:p>
        </p:txBody>
      </p:sp>
      <p:sp>
        <p:nvSpPr>
          <p:cNvPr id="35843" name="Rectangle 3"/>
          <p:cNvSpPr>
            <a:spLocks noChangeArrowheads="1"/>
          </p:cNvSpPr>
          <p:nvPr/>
        </p:nvSpPr>
        <p:spPr bwMode="auto">
          <a:xfrm>
            <a:off x="525463" y="1247775"/>
            <a:ext cx="7762875" cy="566738"/>
          </a:xfrm>
          <a:prstGeom prst="rect">
            <a:avLst/>
          </a:prstGeom>
          <a:noFill/>
          <a:ln w="9525">
            <a:noFill/>
            <a:miter lim="800000"/>
            <a:headEnd/>
            <a:tailEnd/>
          </a:ln>
        </p:spPr>
        <p:txBody>
          <a:bodyPr anchor="ctr"/>
          <a:lstStyle/>
          <a:p>
            <a:r>
              <a:rPr lang="en-US" sz="2400" b="1" dirty="0">
                <a:solidFill>
                  <a:srgbClr val="002060"/>
                </a:solidFill>
              </a:rPr>
              <a:t>PI Market Overview</a:t>
            </a:r>
            <a:r>
              <a:rPr lang="en-US" sz="2400" b="1" dirty="0">
                <a:solidFill>
                  <a:srgbClr val="002060"/>
                </a:solidFill>
                <a:latin typeface="Garamond" pitchFamily="18" charset="0"/>
              </a:rPr>
              <a:t> </a:t>
            </a:r>
          </a:p>
        </p:txBody>
      </p:sp>
      <p:pic>
        <p:nvPicPr>
          <p:cNvPr id="35844" name="Picture 5" descr="CESA Consulting Engineers South Africa"/>
          <p:cNvPicPr>
            <a:picLocks noChangeAspect="1" noChangeArrowheads="1"/>
          </p:cNvPicPr>
          <p:nvPr/>
        </p:nvPicPr>
        <p:blipFill>
          <a:blip r:embed="rId2" cstate="print"/>
          <a:srcRect/>
          <a:stretch>
            <a:fillRect/>
          </a:stretch>
        </p:blipFill>
        <p:spPr bwMode="auto">
          <a:xfrm>
            <a:off x="7747000" y="6230938"/>
            <a:ext cx="1397000" cy="627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560406"/>
          </a:xfrm>
        </p:spPr>
        <p:txBody>
          <a:bodyPr/>
          <a:lstStyle/>
          <a:p>
            <a:r>
              <a:rPr lang="en-ZA" cap="none" dirty="0" smtClean="0">
                <a:solidFill>
                  <a:srgbClr val="A09055"/>
                </a:solidFill>
                <a:latin typeface="Arial" pitchFamily="34" charset="0"/>
                <a:cs typeface="Arial" pitchFamily="34" charset="0"/>
              </a:rPr>
              <a:t>Introduction</a:t>
            </a:r>
            <a:endParaRPr lang="en-ZA" cap="none" dirty="0">
              <a:solidFill>
                <a:srgbClr val="A09055"/>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361950" indent="-361950">
              <a:lnSpc>
                <a:spcPct val="90000"/>
              </a:lnSpc>
              <a:buFontTx/>
              <a:buChar char="•"/>
            </a:pPr>
            <a:r>
              <a:rPr lang="en-US" dirty="0" err="1" smtClean="0">
                <a:solidFill>
                  <a:srgbClr val="000066"/>
                </a:solidFill>
                <a:latin typeface="Arial" pitchFamily="34" charset="0"/>
                <a:cs typeface="Arial" pitchFamily="34" charset="0"/>
              </a:rPr>
              <a:t>Glenrand</a:t>
            </a:r>
            <a:r>
              <a:rPr lang="en-US" dirty="0" smtClean="0">
                <a:solidFill>
                  <a:srgbClr val="000066"/>
                </a:solidFill>
                <a:latin typeface="Arial" pitchFamily="34" charset="0"/>
                <a:cs typeface="Arial" pitchFamily="34" charset="0"/>
              </a:rPr>
              <a:t> M·I·B provides expert insurance broking and risk advisory services to a wide range of local and international clients.</a:t>
            </a:r>
          </a:p>
          <a:p>
            <a:pPr marL="361950" indent="-361950">
              <a:lnSpc>
                <a:spcPct val="90000"/>
              </a:lnSpc>
              <a:buFontTx/>
              <a:buChar char="•"/>
            </a:pPr>
            <a:endParaRPr lang="en-US" dirty="0" smtClean="0">
              <a:solidFill>
                <a:srgbClr val="000066"/>
              </a:solidFill>
              <a:latin typeface="Arial" pitchFamily="34" charset="0"/>
              <a:cs typeface="Arial" pitchFamily="34" charset="0"/>
            </a:endParaRPr>
          </a:p>
          <a:p>
            <a:pPr marL="361950" indent="-361950">
              <a:lnSpc>
                <a:spcPct val="90000"/>
              </a:lnSpc>
              <a:buFontTx/>
              <a:buChar char="•"/>
            </a:pPr>
            <a:r>
              <a:rPr lang="en-US" dirty="0" smtClean="0">
                <a:solidFill>
                  <a:srgbClr val="000066"/>
                </a:solidFill>
                <a:latin typeface="Arial" pitchFamily="34" charset="0"/>
                <a:cs typeface="Arial" pitchFamily="34" charset="0"/>
              </a:rPr>
              <a:t>We are market leaders in corporate and commercial broking, and a major participant in personal lines and </a:t>
            </a:r>
            <a:r>
              <a:rPr lang="en-US" dirty="0" err="1" smtClean="0">
                <a:solidFill>
                  <a:srgbClr val="000066"/>
                </a:solidFill>
                <a:latin typeface="Arial" pitchFamily="34" charset="0"/>
                <a:cs typeface="Arial" pitchFamily="34" charset="0"/>
              </a:rPr>
              <a:t>specialised</a:t>
            </a:r>
            <a:r>
              <a:rPr lang="en-US" dirty="0" smtClean="0">
                <a:solidFill>
                  <a:srgbClr val="000066"/>
                </a:solidFill>
                <a:latin typeface="Arial" pitchFamily="34" charset="0"/>
                <a:cs typeface="Arial" pitchFamily="34" charset="0"/>
              </a:rPr>
              <a:t> risk management and we </a:t>
            </a:r>
            <a:r>
              <a:rPr lang="en-ZA" dirty="0" smtClean="0">
                <a:solidFill>
                  <a:srgbClr val="000066"/>
                </a:solidFill>
                <a:latin typeface="Arial" pitchFamily="34" charset="0"/>
                <a:cs typeface="Arial" pitchFamily="34" charset="0"/>
              </a:rPr>
              <a:t>provide a full Business Process outsourcing (BPO) capability for high volume policy handling and claims administration.</a:t>
            </a:r>
            <a:endParaRPr lang="en-US" dirty="0" smtClean="0">
              <a:solidFill>
                <a:srgbClr val="000066"/>
              </a:solidFill>
              <a:latin typeface="Arial" pitchFamily="34" charset="0"/>
              <a:cs typeface="Arial" pitchFamily="34" charset="0"/>
            </a:endParaRPr>
          </a:p>
          <a:p>
            <a:pPr marL="361950" indent="-361950">
              <a:lnSpc>
                <a:spcPct val="90000"/>
              </a:lnSpc>
              <a:buNone/>
            </a:pPr>
            <a:endParaRPr lang="en-US" dirty="0" smtClean="0">
              <a:solidFill>
                <a:srgbClr val="000066"/>
              </a:solidFill>
              <a:latin typeface="Arial" pitchFamily="34" charset="0"/>
              <a:cs typeface="Arial" pitchFamily="34" charset="0"/>
            </a:endParaRPr>
          </a:p>
          <a:p>
            <a:pPr marL="361950" indent="-361950">
              <a:lnSpc>
                <a:spcPct val="90000"/>
              </a:lnSpc>
              <a:buFontTx/>
              <a:buChar char="•"/>
            </a:pPr>
            <a:r>
              <a:rPr lang="en-US" dirty="0" smtClean="0">
                <a:solidFill>
                  <a:srgbClr val="000066"/>
                </a:solidFill>
                <a:latin typeface="Arial" pitchFamily="34" charset="0"/>
                <a:cs typeface="Arial" pitchFamily="34" charset="0"/>
              </a:rPr>
              <a:t>Our extensive branch network in South Africa is complemented by offices in Botswana, Mozambique, </a:t>
            </a:r>
            <a:r>
              <a:rPr lang="en-US" dirty="0" err="1" smtClean="0">
                <a:solidFill>
                  <a:srgbClr val="000066"/>
                </a:solidFill>
                <a:latin typeface="Arial" pitchFamily="34" charset="0"/>
                <a:cs typeface="Arial" pitchFamily="34" charset="0"/>
              </a:rPr>
              <a:t>Nambia</a:t>
            </a:r>
            <a:r>
              <a:rPr lang="en-US" dirty="0" smtClean="0">
                <a:solidFill>
                  <a:srgbClr val="000066"/>
                </a:solidFill>
                <a:latin typeface="Arial" pitchFamily="34" charset="0"/>
                <a:cs typeface="Arial" pitchFamily="34" charset="0"/>
              </a:rPr>
              <a:t>, Swaziland and Zimbabwe.</a:t>
            </a:r>
          </a:p>
          <a:p>
            <a:pPr marL="361950" indent="-361950">
              <a:lnSpc>
                <a:spcPct val="90000"/>
              </a:lnSpc>
              <a:buFontTx/>
              <a:buChar char="•"/>
            </a:pPr>
            <a:endParaRPr lang="en-US" dirty="0" smtClean="0">
              <a:solidFill>
                <a:srgbClr val="000066"/>
              </a:solidFill>
              <a:latin typeface="Arial" pitchFamily="34" charset="0"/>
              <a:cs typeface="Arial" pitchFamily="34" charset="0"/>
            </a:endParaRPr>
          </a:p>
          <a:p>
            <a:pPr marL="361950" indent="-361950">
              <a:lnSpc>
                <a:spcPct val="90000"/>
              </a:lnSpc>
              <a:buFontTx/>
              <a:buChar char="•"/>
            </a:pPr>
            <a:r>
              <a:rPr lang="en-US" dirty="0" smtClean="0">
                <a:solidFill>
                  <a:srgbClr val="000066"/>
                </a:solidFill>
                <a:latin typeface="Arial" pitchFamily="34" charset="0"/>
                <a:cs typeface="Arial" pitchFamily="34" charset="0"/>
              </a:rPr>
              <a:t>We also support a number of global clients throughout Africa, Asia, Australia and Europe, as well as North and South America.</a:t>
            </a:r>
          </a:p>
          <a:p>
            <a:pPr marL="361950" indent="-361950">
              <a:lnSpc>
                <a:spcPct val="90000"/>
              </a:lnSpc>
              <a:buFontTx/>
              <a:buChar char="•"/>
            </a:pPr>
            <a:endParaRPr lang="en-US" dirty="0" smtClean="0">
              <a:solidFill>
                <a:srgbClr val="000066"/>
              </a:solidFill>
              <a:latin typeface="Arial" pitchFamily="34" charset="0"/>
              <a:cs typeface="Arial" pitchFamily="34" charset="0"/>
            </a:endParaRPr>
          </a:p>
          <a:p>
            <a:pPr marL="361950" indent="-361950">
              <a:lnSpc>
                <a:spcPct val="90000"/>
              </a:lnSpc>
              <a:buFontTx/>
              <a:buChar char="•"/>
            </a:pPr>
            <a:r>
              <a:rPr lang="en-US" dirty="0" smtClean="0">
                <a:solidFill>
                  <a:srgbClr val="000066"/>
                </a:solidFill>
                <a:latin typeface="Arial" pitchFamily="34" charset="0"/>
                <a:cs typeface="Arial" pitchFamily="34" charset="0"/>
              </a:rPr>
              <a:t>Through our partnership with JLT we are able to provide international best practice and global reach for our clients in over 120 countries.</a:t>
            </a:r>
            <a:endParaRPr lang="en-US" dirty="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508000" y="1963738"/>
            <a:ext cx="8069263" cy="4129558"/>
          </a:xfrm>
        </p:spPr>
        <p:txBody>
          <a:bodyPr>
            <a:normAutofit/>
          </a:bodyPr>
          <a:lstStyle/>
          <a:p>
            <a:pPr eaLnBrk="1" hangingPunct="1">
              <a:lnSpc>
                <a:spcPct val="80000"/>
              </a:lnSpc>
              <a:spcBef>
                <a:spcPct val="0"/>
              </a:spcBef>
              <a:buFontTx/>
              <a:buNone/>
            </a:pPr>
            <a:r>
              <a:rPr lang="en-US" sz="1600" dirty="0" smtClean="0">
                <a:solidFill>
                  <a:srgbClr val="002060"/>
                </a:solidFill>
              </a:rPr>
              <a:t> </a:t>
            </a:r>
            <a:r>
              <a:rPr lang="en-GB" sz="1600" b="1" dirty="0" smtClean="0">
                <a:solidFill>
                  <a:schemeClr val="accent1">
                    <a:lumMod val="50000"/>
                  </a:schemeClr>
                </a:solidFill>
                <a:cs typeface="Times New Roman" pitchFamily="18" charset="0"/>
              </a:rPr>
              <a:t>Year Ahead</a:t>
            </a:r>
            <a:endParaRPr lang="en-US" sz="1600" dirty="0" smtClean="0">
              <a:solidFill>
                <a:schemeClr val="accent1">
                  <a:lumMod val="50000"/>
                </a:schemeClr>
              </a:solidFill>
            </a:endParaRPr>
          </a:p>
          <a:p>
            <a:pPr eaLnBrk="1" hangingPunct="1">
              <a:lnSpc>
                <a:spcPct val="80000"/>
              </a:lnSpc>
              <a:spcBef>
                <a:spcPct val="0"/>
              </a:spcBef>
            </a:pPr>
            <a:endParaRPr lang="en-US" sz="1600" dirty="0" smtClean="0">
              <a:solidFill>
                <a:srgbClr val="002060"/>
              </a:solidFill>
            </a:endParaRPr>
          </a:p>
          <a:p>
            <a:pPr eaLnBrk="1" hangingPunct="1">
              <a:lnSpc>
                <a:spcPct val="80000"/>
              </a:lnSpc>
              <a:spcBef>
                <a:spcPct val="0"/>
              </a:spcBef>
            </a:pPr>
            <a:r>
              <a:rPr lang="en-US" dirty="0" smtClean="0"/>
              <a:t>Large claims have been reported under Project Specific Policies and a</a:t>
            </a:r>
            <a:r>
              <a:rPr lang="en-US" sz="1600" dirty="0" smtClean="0">
                <a:solidFill>
                  <a:srgbClr val="002060"/>
                </a:solidFill>
              </a:rPr>
              <a:t>re beginning to </a:t>
            </a:r>
            <a:r>
              <a:rPr lang="en-US" sz="1600" dirty="0" err="1" smtClean="0">
                <a:solidFill>
                  <a:srgbClr val="002060"/>
                </a:solidFill>
              </a:rPr>
              <a:t>stabilising</a:t>
            </a:r>
            <a:r>
              <a:rPr lang="en-US" sz="1600" dirty="0" smtClean="0">
                <a:solidFill>
                  <a:srgbClr val="002060"/>
                </a:solidFill>
              </a:rPr>
              <a:t> premiums currently.</a:t>
            </a:r>
          </a:p>
          <a:p>
            <a:pPr eaLnBrk="1" hangingPunct="1">
              <a:lnSpc>
                <a:spcPct val="80000"/>
              </a:lnSpc>
              <a:spcBef>
                <a:spcPct val="0"/>
              </a:spcBef>
              <a:buNone/>
            </a:pPr>
            <a:endParaRPr lang="en-US" sz="1600" dirty="0" smtClean="0">
              <a:solidFill>
                <a:srgbClr val="002060"/>
              </a:solidFill>
            </a:endParaRPr>
          </a:p>
          <a:p>
            <a:pPr eaLnBrk="1" hangingPunct="1">
              <a:lnSpc>
                <a:spcPct val="80000"/>
              </a:lnSpc>
              <a:spcBef>
                <a:spcPct val="0"/>
              </a:spcBef>
            </a:pPr>
            <a:r>
              <a:rPr lang="en-ZA" dirty="0" smtClean="0"/>
              <a:t>Rates are bottoming out.</a:t>
            </a:r>
            <a:endParaRPr lang="en-US" sz="1600" dirty="0" smtClean="0">
              <a:solidFill>
                <a:srgbClr val="002060"/>
              </a:solidFill>
            </a:endParaRPr>
          </a:p>
          <a:p>
            <a:pPr eaLnBrk="1" hangingPunct="1">
              <a:lnSpc>
                <a:spcPct val="80000"/>
              </a:lnSpc>
              <a:spcBef>
                <a:spcPct val="0"/>
              </a:spcBef>
            </a:pPr>
            <a:endParaRPr lang="en-US" sz="1600" dirty="0" smtClean="0">
              <a:solidFill>
                <a:srgbClr val="002060"/>
              </a:solidFill>
            </a:endParaRPr>
          </a:p>
          <a:p>
            <a:pPr eaLnBrk="1" hangingPunct="1">
              <a:lnSpc>
                <a:spcPct val="80000"/>
              </a:lnSpc>
              <a:spcBef>
                <a:spcPct val="0"/>
              </a:spcBef>
            </a:pPr>
            <a:r>
              <a:rPr lang="en-US" sz="1600" dirty="0" smtClean="0">
                <a:solidFill>
                  <a:srgbClr val="002060"/>
                </a:solidFill>
              </a:rPr>
              <a:t>Rates across all PI classes will remain flat.</a:t>
            </a:r>
          </a:p>
          <a:p>
            <a:pPr eaLnBrk="1" hangingPunct="1">
              <a:lnSpc>
                <a:spcPct val="80000"/>
              </a:lnSpc>
              <a:spcBef>
                <a:spcPct val="0"/>
              </a:spcBef>
            </a:pPr>
            <a:endParaRPr lang="en-US" sz="1600" dirty="0" smtClean="0">
              <a:solidFill>
                <a:srgbClr val="002060"/>
              </a:solidFill>
            </a:endParaRPr>
          </a:p>
          <a:p>
            <a:pPr eaLnBrk="1" hangingPunct="1">
              <a:lnSpc>
                <a:spcPct val="80000"/>
              </a:lnSpc>
              <a:spcBef>
                <a:spcPct val="0"/>
              </a:spcBef>
            </a:pPr>
            <a:r>
              <a:rPr lang="en-ZA" dirty="0" smtClean="0"/>
              <a:t>Nominal decrease in rates on profitable risks.</a:t>
            </a:r>
            <a:endParaRPr lang="en-US" sz="1600" dirty="0" smtClean="0">
              <a:solidFill>
                <a:srgbClr val="002060"/>
              </a:solidFill>
            </a:endParaRPr>
          </a:p>
          <a:p>
            <a:pPr eaLnBrk="1" hangingPunct="1">
              <a:lnSpc>
                <a:spcPct val="80000"/>
              </a:lnSpc>
              <a:spcBef>
                <a:spcPct val="0"/>
              </a:spcBef>
            </a:pPr>
            <a:endParaRPr lang="en-US" sz="1600" dirty="0" smtClean="0">
              <a:solidFill>
                <a:srgbClr val="002060"/>
              </a:solidFill>
            </a:endParaRPr>
          </a:p>
          <a:p>
            <a:pPr eaLnBrk="1" hangingPunct="1">
              <a:lnSpc>
                <a:spcPct val="80000"/>
              </a:lnSpc>
              <a:spcBef>
                <a:spcPct val="0"/>
              </a:spcBef>
            </a:pPr>
            <a:r>
              <a:rPr lang="en-US" sz="1600" dirty="0" smtClean="0">
                <a:solidFill>
                  <a:srgbClr val="002060"/>
                </a:solidFill>
              </a:rPr>
              <a:t>Economic pressures forcing clients to become more risk averse and the amount of claims tend to rise.</a:t>
            </a:r>
          </a:p>
          <a:p>
            <a:pPr eaLnBrk="1" hangingPunct="1">
              <a:lnSpc>
                <a:spcPct val="80000"/>
              </a:lnSpc>
              <a:spcBef>
                <a:spcPct val="0"/>
              </a:spcBef>
            </a:pPr>
            <a:endParaRPr lang="en-US" sz="1600" dirty="0" smtClean="0">
              <a:solidFill>
                <a:srgbClr val="002060"/>
              </a:solidFill>
            </a:endParaRPr>
          </a:p>
          <a:p>
            <a:pPr eaLnBrk="1" hangingPunct="1">
              <a:lnSpc>
                <a:spcPct val="80000"/>
              </a:lnSpc>
              <a:spcBef>
                <a:spcPct val="0"/>
              </a:spcBef>
            </a:pPr>
            <a:r>
              <a:rPr lang="en-US" sz="1600" dirty="0" smtClean="0">
                <a:solidFill>
                  <a:srgbClr val="002060"/>
                </a:solidFill>
              </a:rPr>
              <a:t>Clients demanding higher levels of cover, sometimes disproportionate to the work or risk involved.</a:t>
            </a:r>
          </a:p>
          <a:p>
            <a:pPr eaLnBrk="1" hangingPunct="1">
              <a:lnSpc>
                <a:spcPct val="80000"/>
              </a:lnSpc>
              <a:spcBef>
                <a:spcPct val="0"/>
              </a:spcBef>
            </a:pPr>
            <a:endParaRPr lang="en-US" sz="1600" dirty="0" smtClean="0">
              <a:solidFill>
                <a:srgbClr val="002060"/>
              </a:solidFill>
            </a:endParaRPr>
          </a:p>
          <a:p>
            <a:pPr eaLnBrk="1" hangingPunct="1">
              <a:lnSpc>
                <a:spcPct val="80000"/>
              </a:lnSpc>
              <a:spcBef>
                <a:spcPct val="0"/>
              </a:spcBef>
            </a:pPr>
            <a:r>
              <a:rPr lang="en-US" sz="1600" dirty="0" smtClean="0">
                <a:solidFill>
                  <a:srgbClr val="002060"/>
                </a:solidFill>
              </a:rPr>
              <a:t>Clients also demanding uncapped liability in contract conditions.</a:t>
            </a:r>
          </a:p>
          <a:p>
            <a:pPr eaLnBrk="1" hangingPunct="1">
              <a:lnSpc>
                <a:spcPct val="80000"/>
              </a:lnSpc>
              <a:spcBef>
                <a:spcPct val="0"/>
              </a:spcBef>
            </a:pPr>
            <a:endParaRPr lang="en-US" sz="1600" dirty="0" smtClean="0">
              <a:solidFill>
                <a:srgbClr val="002060"/>
              </a:solidFill>
            </a:endParaRPr>
          </a:p>
          <a:p>
            <a:pPr eaLnBrk="1" hangingPunct="1">
              <a:lnSpc>
                <a:spcPct val="80000"/>
              </a:lnSpc>
              <a:spcBef>
                <a:spcPct val="0"/>
              </a:spcBef>
            </a:pPr>
            <a:r>
              <a:rPr lang="en-ZA" dirty="0" smtClean="0"/>
              <a:t>Strict adherence to Risk Management policies within firms will find favour with insurers.</a:t>
            </a:r>
            <a:endParaRPr lang="en-US" sz="1600" dirty="0" smtClean="0">
              <a:solidFill>
                <a:srgbClr val="002060"/>
              </a:solidFill>
            </a:endParaRPr>
          </a:p>
          <a:p>
            <a:pPr eaLnBrk="1" hangingPunct="1">
              <a:lnSpc>
                <a:spcPct val="80000"/>
              </a:lnSpc>
              <a:spcBef>
                <a:spcPct val="0"/>
              </a:spcBef>
              <a:buNone/>
            </a:pPr>
            <a:endParaRPr lang="en-US" sz="1600" dirty="0" smtClean="0">
              <a:solidFill>
                <a:srgbClr val="002060"/>
              </a:solidFill>
            </a:endParaRPr>
          </a:p>
        </p:txBody>
      </p:sp>
      <p:sp>
        <p:nvSpPr>
          <p:cNvPr id="36867" name="Rectangle 3"/>
          <p:cNvSpPr>
            <a:spLocks noChangeArrowheads="1"/>
          </p:cNvSpPr>
          <p:nvPr/>
        </p:nvSpPr>
        <p:spPr bwMode="auto">
          <a:xfrm>
            <a:off x="525463" y="1262063"/>
            <a:ext cx="7762875" cy="377825"/>
          </a:xfrm>
          <a:prstGeom prst="rect">
            <a:avLst/>
          </a:prstGeom>
          <a:noFill/>
          <a:ln w="9525">
            <a:noFill/>
            <a:miter lim="800000"/>
            <a:headEnd/>
            <a:tailEnd/>
          </a:ln>
        </p:spPr>
        <p:txBody>
          <a:bodyPr anchor="ctr"/>
          <a:lstStyle/>
          <a:p>
            <a:r>
              <a:rPr lang="en-US" sz="2400" b="1" dirty="0">
                <a:solidFill>
                  <a:srgbClr val="002060"/>
                </a:solidFill>
              </a:rPr>
              <a:t>PI Market Overview</a:t>
            </a:r>
            <a:r>
              <a:rPr lang="en-US" sz="2400" b="1" dirty="0">
                <a:solidFill>
                  <a:srgbClr val="002060"/>
                </a:solidFill>
                <a:latin typeface="Garamond" pitchFamily="18" charset="0"/>
              </a:rPr>
              <a:t> cont.</a:t>
            </a:r>
          </a:p>
        </p:txBody>
      </p:sp>
      <p:pic>
        <p:nvPicPr>
          <p:cNvPr id="36868" name="Picture 4" descr="CESA Consulting Engineers South Africa"/>
          <p:cNvPicPr>
            <a:picLocks noChangeAspect="1" noChangeArrowheads="1"/>
          </p:cNvPicPr>
          <p:nvPr/>
        </p:nvPicPr>
        <p:blipFill>
          <a:blip r:embed="rId2" cstate="print"/>
          <a:srcRect/>
          <a:stretch>
            <a:fillRect/>
          </a:stretch>
        </p:blipFill>
        <p:spPr bwMode="auto">
          <a:xfrm>
            <a:off x="7747000" y="6230938"/>
            <a:ext cx="1397000" cy="627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023938" y="914400"/>
            <a:ext cx="6983412" cy="461963"/>
          </a:xfrm>
          <a:prstGeom prst="rect">
            <a:avLst/>
          </a:prstGeom>
          <a:noFill/>
          <a:ln w="9525">
            <a:noFill/>
            <a:miter lim="800000"/>
            <a:headEnd/>
            <a:tailEnd/>
          </a:ln>
        </p:spPr>
        <p:txBody>
          <a:bodyPr>
            <a:spAutoFit/>
          </a:bodyPr>
          <a:lstStyle/>
          <a:p>
            <a:pPr algn="ctr"/>
            <a:r>
              <a:rPr lang="en-ZA" sz="2400" b="1" dirty="0" smtClean="0">
                <a:solidFill>
                  <a:srgbClr val="002060"/>
                </a:solidFill>
              </a:rPr>
              <a:t>2010/2011 </a:t>
            </a:r>
            <a:r>
              <a:rPr lang="en-ZA" sz="2400" b="1" dirty="0">
                <a:solidFill>
                  <a:srgbClr val="002060"/>
                </a:solidFill>
              </a:rPr>
              <a:t>Professional Indemnity Markets</a:t>
            </a:r>
            <a:endParaRPr lang="en-US" sz="2400" b="1" dirty="0">
              <a:solidFill>
                <a:srgbClr val="002060"/>
              </a:solidFill>
            </a:endParaRPr>
          </a:p>
        </p:txBody>
      </p:sp>
      <p:sp>
        <p:nvSpPr>
          <p:cNvPr id="37891" name="Text Box 3"/>
          <p:cNvSpPr txBox="1">
            <a:spLocks noChangeArrowheads="1"/>
          </p:cNvSpPr>
          <p:nvPr/>
        </p:nvSpPr>
        <p:spPr bwMode="auto">
          <a:xfrm>
            <a:off x="1403350" y="1812925"/>
            <a:ext cx="6445250" cy="4813300"/>
          </a:xfrm>
          <a:prstGeom prst="rect">
            <a:avLst/>
          </a:prstGeom>
          <a:noFill/>
          <a:ln w="9525">
            <a:noFill/>
            <a:miter lim="800000"/>
            <a:headEnd/>
            <a:tailEnd/>
          </a:ln>
        </p:spPr>
        <p:txBody>
          <a:bodyPr>
            <a:spAutoFit/>
          </a:bodyPr>
          <a:lstStyle/>
          <a:p>
            <a:pPr marL="457200" indent="-457200">
              <a:lnSpc>
                <a:spcPct val="170000"/>
              </a:lnSpc>
              <a:spcBef>
                <a:spcPct val="50000"/>
              </a:spcBef>
              <a:buFontTx/>
              <a:buBlip>
                <a:blip r:embed="rId2"/>
              </a:buBlip>
              <a:tabLst>
                <a:tab pos="457200" algn="l"/>
              </a:tabLst>
            </a:pPr>
            <a:r>
              <a:rPr lang="en-US" sz="1600" dirty="0">
                <a:solidFill>
                  <a:srgbClr val="002060"/>
                </a:solidFill>
              </a:rPr>
              <a:t>Stalker Hutchison Admiral (SHA) -  </a:t>
            </a:r>
            <a:r>
              <a:rPr lang="en-US" sz="1600" dirty="0" err="1">
                <a:solidFill>
                  <a:srgbClr val="002060"/>
                </a:solidFill>
              </a:rPr>
              <a:t>Santam</a:t>
            </a:r>
            <a:endParaRPr lang="en-US" sz="1600" dirty="0">
              <a:solidFill>
                <a:srgbClr val="002060"/>
              </a:solidFill>
            </a:endParaRPr>
          </a:p>
          <a:p>
            <a:pPr marL="457200" indent="-457200">
              <a:lnSpc>
                <a:spcPct val="170000"/>
              </a:lnSpc>
              <a:spcBef>
                <a:spcPct val="50000"/>
              </a:spcBef>
              <a:buFontTx/>
              <a:buBlip>
                <a:blip r:embed="rId2"/>
              </a:buBlip>
              <a:tabLst>
                <a:tab pos="457200" algn="l"/>
              </a:tabLst>
            </a:pPr>
            <a:r>
              <a:rPr lang="en-ZA" sz="1600" dirty="0">
                <a:solidFill>
                  <a:srgbClr val="002060"/>
                </a:solidFill>
              </a:rPr>
              <a:t>Leppard &amp; Assoc –  Lloyds / Lombard Insurance</a:t>
            </a:r>
          </a:p>
          <a:p>
            <a:pPr marL="457200" indent="-457200">
              <a:lnSpc>
                <a:spcPct val="170000"/>
              </a:lnSpc>
              <a:spcBef>
                <a:spcPct val="50000"/>
              </a:spcBef>
              <a:buFontTx/>
              <a:buBlip>
                <a:blip r:embed="rId2"/>
              </a:buBlip>
              <a:tabLst>
                <a:tab pos="457200" algn="l"/>
              </a:tabLst>
            </a:pPr>
            <a:r>
              <a:rPr lang="en-US" sz="1600" dirty="0">
                <a:solidFill>
                  <a:srgbClr val="002060"/>
                </a:solidFill>
              </a:rPr>
              <a:t>GPLA – </a:t>
            </a:r>
            <a:r>
              <a:rPr lang="en-US" sz="1600" dirty="0" err="1">
                <a:solidFill>
                  <a:srgbClr val="002060"/>
                </a:solidFill>
              </a:rPr>
              <a:t>Marketform</a:t>
            </a:r>
            <a:r>
              <a:rPr lang="en-US" sz="1600" dirty="0">
                <a:solidFill>
                  <a:srgbClr val="002060"/>
                </a:solidFill>
              </a:rPr>
              <a:t> (Lloyd’s syndicate)</a:t>
            </a:r>
            <a:endParaRPr lang="en-ZA" sz="1600" dirty="0">
              <a:solidFill>
                <a:srgbClr val="002060"/>
              </a:solidFill>
            </a:endParaRPr>
          </a:p>
          <a:p>
            <a:pPr marL="457200" indent="-457200">
              <a:lnSpc>
                <a:spcPct val="170000"/>
              </a:lnSpc>
              <a:spcBef>
                <a:spcPct val="50000"/>
              </a:spcBef>
              <a:buFontTx/>
              <a:buBlip>
                <a:blip r:embed="rId2"/>
              </a:buBlip>
              <a:tabLst>
                <a:tab pos="457200" algn="l"/>
              </a:tabLst>
            </a:pPr>
            <a:r>
              <a:rPr lang="en-ZA" sz="1600" dirty="0" err="1">
                <a:solidFill>
                  <a:srgbClr val="002060"/>
                </a:solidFill>
              </a:rPr>
              <a:t>Manwood</a:t>
            </a:r>
            <a:r>
              <a:rPr lang="en-ZA" sz="1600" dirty="0">
                <a:solidFill>
                  <a:srgbClr val="002060"/>
                </a:solidFill>
              </a:rPr>
              <a:t> – </a:t>
            </a:r>
            <a:r>
              <a:rPr lang="en-ZA" sz="1600" dirty="0" err="1">
                <a:solidFill>
                  <a:srgbClr val="002060"/>
                </a:solidFill>
              </a:rPr>
              <a:t>Centriq</a:t>
            </a:r>
            <a:endParaRPr lang="en-ZA" sz="1600" dirty="0">
              <a:solidFill>
                <a:srgbClr val="002060"/>
              </a:solidFill>
            </a:endParaRPr>
          </a:p>
          <a:p>
            <a:pPr marL="457200" indent="-457200">
              <a:lnSpc>
                <a:spcPct val="170000"/>
              </a:lnSpc>
              <a:spcBef>
                <a:spcPct val="50000"/>
              </a:spcBef>
              <a:buFontTx/>
              <a:buBlip>
                <a:blip r:embed="rId2"/>
              </a:buBlip>
              <a:tabLst>
                <a:tab pos="457200" algn="l"/>
              </a:tabLst>
            </a:pPr>
            <a:r>
              <a:rPr lang="en-ZA" sz="1600" dirty="0" err="1">
                <a:solidFill>
                  <a:srgbClr val="002060"/>
                </a:solidFill>
              </a:rPr>
              <a:t>Etana</a:t>
            </a:r>
            <a:r>
              <a:rPr lang="en-ZA" sz="1600" dirty="0">
                <a:solidFill>
                  <a:srgbClr val="002060"/>
                </a:solidFill>
              </a:rPr>
              <a:t> – </a:t>
            </a:r>
            <a:r>
              <a:rPr lang="en-ZA" sz="1600" dirty="0" err="1">
                <a:solidFill>
                  <a:srgbClr val="002060"/>
                </a:solidFill>
              </a:rPr>
              <a:t>Etana</a:t>
            </a:r>
            <a:r>
              <a:rPr lang="en-ZA" sz="1600" dirty="0">
                <a:solidFill>
                  <a:srgbClr val="002060"/>
                </a:solidFill>
              </a:rPr>
              <a:t> Insurance Company (</a:t>
            </a:r>
            <a:r>
              <a:rPr lang="en-ZA" sz="1600" dirty="0" err="1">
                <a:solidFill>
                  <a:srgbClr val="002060"/>
                </a:solidFill>
              </a:rPr>
              <a:t>Hollard</a:t>
            </a:r>
            <a:r>
              <a:rPr lang="en-ZA" sz="1600" dirty="0">
                <a:solidFill>
                  <a:srgbClr val="002060"/>
                </a:solidFill>
              </a:rPr>
              <a:t>)</a:t>
            </a:r>
          </a:p>
          <a:p>
            <a:pPr marL="457200" indent="-457200">
              <a:lnSpc>
                <a:spcPct val="170000"/>
              </a:lnSpc>
              <a:spcBef>
                <a:spcPct val="50000"/>
              </a:spcBef>
              <a:buFontTx/>
              <a:buBlip>
                <a:blip r:embed="rId2"/>
              </a:buBlip>
              <a:tabLst>
                <a:tab pos="457200" algn="l"/>
              </a:tabLst>
            </a:pPr>
            <a:r>
              <a:rPr lang="en-ZA" sz="1600" dirty="0">
                <a:solidFill>
                  <a:srgbClr val="002060"/>
                </a:solidFill>
              </a:rPr>
              <a:t>Risk Technical Services – RMB</a:t>
            </a:r>
          </a:p>
          <a:p>
            <a:pPr marL="457200" indent="-457200">
              <a:lnSpc>
                <a:spcPct val="170000"/>
              </a:lnSpc>
              <a:spcBef>
                <a:spcPct val="50000"/>
              </a:spcBef>
              <a:buFontTx/>
              <a:buBlip>
                <a:blip r:embed="rId2"/>
              </a:buBlip>
              <a:tabLst>
                <a:tab pos="457200" algn="l"/>
              </a:tabLst>
            </a:pPr>
            <a:r>
              <a:rPr lang="en-ZA" sz="1600" dirty="0">
                <a:solidFill>
                  <a:srgbClr val="002060"/>
                </a:solidFill>
              </a:rPr>
              <a:t>AIG/</a:t>
            </a:r>
            <a:r>
              <a:rPr lang="en-ZA" sz="1600" dirty="0" err="1">
                <a:solidFill>
                  <a:srgbClr val="002060"/>
                </a:solidFill>
              </a:rPr>
              <a:t>Chartis</a:t>
            </a:r>
            <a:endParaRPr lang="en-US" sz="1600" dirty="0">
              <a:solidFill>
                <a:srgbClr val="002060"/>
              </a:solidFill>
            </a:endParaRPr>
          </a:p>
          <a:p>
            <a:pPr marL="457200" indent="-457200">
              <a:lnSpc>
                <a:spcPct val="170000"/>
              </a:lnSpc>
              <a:spcBef>
                <a:spcPct val="50000"/>
              </a:spcBef>
              <a:buFontTx/>
              <a:buBlip>
                <a:blip r:embed="rId2"/>
              </a:buBlip>
              <a:tabLst>
                <a:tab pos="457200" algn="l"/>
              </a:tabLst>
            </a:pPr>
            <a:r>
              <a:rPr lang="en-US" sz="1600" dirty="0">
                <a:solidFill>
                  <a:srgbClr val="002060"/>
                </a:solidFill>
              </a:rPr>
              <a:t>Phoenix Underwriters – Compass Insurance </a:t>
            </a:r>
          </a:p>
          <a:p>
            <a:pPr marL="457200" indent="-457200">
              <a:lnSpc>
                <a:spcPct val="170000"/>
              </a:lnSpc>
              <a:spcBef>
                <a:spcPct val="50000"/>
              </a:spcBef>
              <a:buFontTx/>
              <a:buBlip>
                <a:blip r:embed="rId2"/>
              </a:buBlip>
              <a:tabLst>
                <a:tab pos="457200" algn="l"/>
              </a:tabLst>
            </a:pPr>
            <a:r>
              <a:rPr lang="en-US" sz="1600" dirty="0">
                <a:solidFill>
                  <a:srgbClr val="002060"/>
                </a:solidFill>
              </a:rPr>
              <a:t>Abelard Underwriters – Heritage (Lloyd’s syndicate)</a:t>
            </a:r>
          </a:p>
        </p:txBody>
      </p:sp>
      <p:sp>
        <p:nvSpPr>
          <p:cNvPr id="37892" name="Text Box 4"/>
          <p:cNvSpPr txBox="1">
            <a:spLocks noChangeArrowheads="1"/>
          </p:cNvSpPr>
          <p:nvPr/>
        </p:nvSpPr>
        <p:spPr bwMode="auto">
          <a:xfrm>
            <a:off x="1047750" y="1497013"/>
            <a:ext cx="1581150" cy="366712"/>
          </a:xfrm>
          <a:prstGeom prst="rect">
            <a:avLst/>
          </a:prstGeom>
          <a:noFill/>
          <a:ln w="9525" algn="ctr">
            <a:noFill/>
            <a:miter lim="800000"/>
            <a:headEnd/>
            <a:tailEnd/>
          </a:ln>
        </p:spPr>
        <p:txBody>
          <a:bodyPr wrap="none">
            <a:spAutoFit/>
          </a:bodyPr>
          <a:lstStyle/>
          <a:p>
            <a:pPr algn="ctr"/>
            <a:r>
              <a:rPr lang="en-ZA" b="1">
                <a:solidFill>
                  <a:srgbClr val="002060"/>
                </a:solidFill>
              </a:rPr>
              <a:t>Local Market</a:t>
            </a:r>
          </a:p>
        </p:txBody>
      </p:sp>
      <p:pic>
        <p:nvPicPr>
          <p:cNvPr id="37893" name="Picture 6" descr="CESA Consulting Engineers South Africa"/>
          <p:cNvPicPr>
            <a:picLocks noChangeAspect="1" noChangeArrowheads="1"/>
          </p:cNvPicPr>
          <p:nvPr/>
        </p:nvPicPr>
        <p:blipFill>
          <a:blip r:embed="rId3" cstate="print"/>
          <a:srcRect/>
          <a:stretch>
            <a:fillRect/>
          </a:stretch>
        </p:blipFill>
        <p:spPr bwMode="auto">
          <a:xfrm>
            <a:off x="7804150" y="6245225"/>
            <a:ext cx="1339850"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8000" y="1233488"/>
            <a:ext cx="8229600" cy="420687"/>
          </a:xfrm>
          <a:noFill/>
        </p:spPr>
        <p:txBody>
          <a:bodyPr>
            <a:normAutofit fontScale="90000"/>
          </a:bodyPr>
          <a:lstStyle/>
          <a:p>
            <a:pPr algn="l" eaLnBrk="1" hangingPunct="1"/>
            <a:r>
              <a:rPr lang="en-ZA" sz="2400" b="1" dirty="0" smtClean="0">
                <a:solidFill>
                  <a:srgbClr val="002060"/>
                </a:solidFill>
              </a:rPr>
              <a:t>Capacity in the PI Market</a:t>
            </a:r>
            <a:endParaRPr lang="en-GB" sz="2400" b="1" dirty="0" smtClean="0">
              <a:solidFill>
                <a:srgbClr val="002060"/>
              </a:solidFill>
            </a:endParaRPr>
          </a:p>
        </p:txBody>
      </p:sp>
      <p:sp>
        <p:nvSpPr>
          <p:cNvPr id="38915" name="Text Box 3"/>
          <p:cNvSpPr txBox="1">
            <a:spLocks noChangeArrowheads="1"/>
          </p:cNvSpPr>
          <p:nvPr/>
        </p:nvSpPr>
        <p:spPr bwMode="auto">
          <a:xfrm>
            <a:off x="971550" y="1793875"/>
            <a:ext cx="3313113" cy="5064125"/>
          </a:xfrm>
          <a:prstGeom prst="rect">
            <a:avLst/>
          </a:prstGeom>
          <a:noFill/>
          <a:ln w="9525">
            <a:noFill/>
            <a:miter lim="800000"/>
            <a:headEnd/>
            <a:tailEnd/>
          </a:ln>
        </p:spPr>
        <p:txBody>
          <a:bodyPr>
            <a:spAutoFit/>
          </a:bodyPr>
          <a:lstStyle/>
          <a:p>
            <a:pPr marL="342900" indent="-342900"/>
            <a:r>
              <a:rPr lang="en-US" b="1" dirty="0">
                <a:solidFill>
                  <a:srgbClr val="002060"/>
                </a:solidFill>
              </a:rPr>
              <a:t>1.  SHA</a:t>
            </a:r>
          </a:p>
          <a:p>
            <a:pPr marL="342900" indent="-342900"/>
            <a:endParaRPr lang="en-US" sz="1000" b="1" dirty="0">
              <a:solidFill>
                <a:srgbClr val="002060"/>
              </a:solidFill>
            </a:endParaRPr>
          </a:p>
          <a:p>
            <a:pPr marL="342900" indent="-342900"/>
            <a:r>
              <a:rPr lang="en-US" b="1" dirty="0">
                <a:solidFill>
                  <a:srgbClr val="002060"/>
                </a:solidFill>
              </a:rPr>
              <a:t>2.  Leppard</a:t>
            </a:r>
          </a:p>
          <a:p>
            <a:pPr marL="342900" indent="-342900"/>
            <a:endParaRPr lang="en-US" sz="1000" b="1" dirty="0">
              <a:solidFill>
                <a:srgbClr val="002060"/>
              </a:solidFill>
            </a:endParaRPr>
          </a:p>
          <a:p>
            <a:pPr marL="342900" indent="-342900"/>
            <a:r>
              <a:rPr lang="en-US" b="1" dirty="0">
                <a:solidFill>
                  <a:srgbClr val="002060"/>
                </a:solidFill>
              </a:rPr>
              <a:t>3.  GPLA</a:t>
            </a:r>
          </a:p>
          <a:p>
            <a:pPr marL="342900" indent="-342900"/>
            <a:endParaRPr lang="en-US" sz="1000" b="1" dirty="0">
              <a:solidFill>
                <a:srgbClr val="002060"/>
              </a:solidFill>
            </a:endParaRPr>
          </a:p>
          <a:p>
            <a:pPr marL="342900" indent="-342900"/>
            <a:r>
              <a:rPr lang="en-US" b="1" dirty="0">
                <a:solidFill>
                  <a:srgbClr val="002060"/>
                </a:solidFill>
              </a:rPr>
              <a:t>4.  </a:t>
            </a:r>
            <a:r>
              <a:rPr lang="en-US" b="1" dirty="0" err="1">
                <a:solidFill>
                  <a:srgbClr val="002060"/>
                </a:solidFill>
              </a:rPr>
              <a:t>Manwood</a:t>
            </a:r>
            <a:endParaRPr lang="en-US" b="1" dirty="0">
              <a:solidFill>
                <a:srgbClr val="002060"/>
              </a:solidFill>
            </a:endParaRPr>
          </a:p>
          <a:p>
            <a:pPr marL="342900" indent="-342900"/>
            <a:endParaRPr lang="en-US" sz="1000" b="1" dirty="0">
              <a:solidFill>
                <a:srgbClr val="002060"/>
              </a:solidFill>
            </a:endParaRPr>
          </a:p>
          <a:p>
            <a:pPr marL="342900" indent="-342900"/>
            <a:r>
              <a:rPr lang="en-US" b="1" dirty="0">
                <a:solidFill>
                  <a:srgbClr val="002060"/>
                </a:solidFill>
              </a:rPr>
              <a:t>5.  </a:t>
            </a:r>
            <a:r>
              <a:rPr lang="en-US" b="1" dirty="0" err="1">
                <a:solidFill>
                  <a:srgbClr val="002060"/>
                </a:solidFill>
              </a:rPr>
              <a:t>Etana</a:t>
            </a:r>
            <a:endParaRPr lang="en-US" b="1" dirty="0">
              <a:solidFill>
                <a:srgbClr val="002060"/>
              </a:solidFill>
            </a:endParaRPr>
          </a:p>
          <a:p>
            <a:pPr marL="342900" indent="-342900"/>
            <a:endParaRPr lang="en-US" sz="1000" b="1" dirty="0">
              <a:solidFill>
                <a:srgbClr val="002060"/>
              </a:solidFill>
            </a:endParaRPr>
          </a:p>
          <a:p>
            <a:pPr marL="342900" indent="-342900">
              <a:buFontTx/>
              <a:buAutoNum type="arabicPeriod" startAt="6"/>
            </a:pPr>
            <a:r>
              <a:rPr lang="en-US" b="1" dirty="0">
                <a:solidFill>
                  <a:srgbClr val="002060"/>
                </a:solidFill>
              </a:rPr>
              <a:t>Risk Technical Services</a:t>
            </a:r>
            <a:r>
              <a:rPr lang="en-US" dirty="0">
                <a:solidFill>
                  <a:srgbClr val="002060"/>
                </a:solidFill>
              </a:rPr>
              <a:t> </a:t>
            </a:r>
            <a:endParaRPr lang="en-US" b="1" dirty="0">
              <a:solidFill>
                <a:srgbClr val="002060"/>
              </a:solidFill>
            </a:endParaRPr>
          </a:p>
          <a:p>
            <a:pPr marL="342900" indent="-342900">
              <a:buFontTx/>
              <a:buAutoNum type="arabicPeriod" startAt="6"/>
            </a:pPr>
            <a:endParaRPr lang="en-US" sz="1000" b="1" dirty="0">
              <a:solidFill>
                <a:srgbClr val="002060"/>
              </a:solidFill>
            </a:endParaRPr>
          </a:p>
          <a:p>
            <a:pPr marL="342900" indent="-342900">
              <a:buFontTx/>
              <a:buAutoNum type="arabicPeriod" startAt="6"/>
            </a:pPr>
            <a:r>
              <a:rPr lang="en-US" b="1" dirty="0">
                <a:solidFill>
                  <a:srgbClr val="002060"/>
                </a:solidFill>
              </a:rPr>
              <a:t>AIG/</a:t>
            </a:r>
            <a:r>
              <a:rPr lang="en-US" b="1" dirty="0" err="1">
                <a:solidFill>
                  <a:srgbClr val="002060"/>
                </a:solidFill>
              </a:rPr>
              <a:t>Chartis</a:t>
            </a:r>
            <a:endParaRPr lang="en-US" b="1" dirty="0">
              <a:solidFill>
                <a:srgbClr val="002060"/>
              </a:solidFill>
            </a:endParaRPr>
          </a:p>
          <a:p>
            <a:pPr marL="342900" indent="-342900">
              <a:buFontTx/>
              <a:buAutoNum type="arabicPeriod" startAt="6"/>
            </a:pPr>
            <a:endParaRPr lang="en-US" sz="1000" b="1" dirty="0">
              <a:solidFill>
                <a:srgbClr val="002060"/>
              </a:solidFill>
            </a:endParaRPr>
          </a:p>
          <a:p>
            <a:pPr marL="342900" indent="-342900">
              <a:buFontTx/>
              <a:buAutoNum type="arabicPeriod" startAt="6"/>
            </a:pPr>
            <a:r>
              <a:rPr lang="en-US" b="1" dirty="0">
                <a:solidFill>
                  <a:srgbClr val="002060"/>
                </a:solidFill>
              </a:rPr>
              <a:t>Phoenix</a:t>
            </a:r>
          </a:p>
          <a:p>
            <a:pPr marL="342900" indent="-342900">
              <a:buFontTx/>
              <a:buAutoNum type="arabicPeriod" startAt="6"/>
            </a:pPr>
            <a:endParaRPr lang="en-US" sz="1000" b="1" dirty="0">
              <a:solidFill>
                <a:srgbClr val="002060"/>
              </a:solidFill>
            </a:endParaRPr>
          </a:p>
          <a:p>
            <a:pPr marL="342900" indent="-342900">
              <a:buFontTx/>
              <a:buAutoNum type="arabicPeriod" startAt="6"/>
            </a:pPr>
            <a:r>
              <a:rPr lang="en-US" b="1" dirty="0">
                <a:solidFill>
                  <a:srgbClr val="002060"/>
                </a:solidFill>
              </a:rPr>
              <a:t>Abelard</a:t>
            </a:r>
          </a:p>
          <a:p>
            <a:pPr marL="342900" indent="-342900">
              <a:buFontTx/>
              <a:buAutoNum type="arabicPeriod" startAt="6"/>
            </a:pPr>
            <a:endParaRPr lang="en-US" sz="1000" b="1" dirty="0">
              <a:solidFill>
                <a:srgbClr val="002060"/>
              </a:solidFill>
            </a:endParaRPr>
          </a:p>
          <a:p>
            <a:pPr marL="342900" indent="-342900">
              <a:buFontTx/>
              <a:buAutoNum type="arabicPeriod" startAt="6"/>
            </a:pPr>
            <a:endParaRPr lang="en-US" sz="1000" b="1" dirty="0">
              <a:solidFill>
                <a:srgbClr val="002060"/>
              </a:solidFill>
            </a:endParaRPr>
          </a:p>
          <a:p>
            <a:pPr marL="342900" indent="-342900"/>
            <a:endParaRPr lang="en-US" sz="1000" b="1" dirty="0">
              <a:solidFill>
                <a:srgbClr val="002060"/>
              </a:solidFill>
            </a:endParaRPr>
          </a:p>
          <a:p>
            <a:pPr marL="342900" indent="-342900"/>
            <a:r>
              <a:rPr lang="en-US" b="1" dirty="0">
                <a:solidFill>
                  <a:srgbClr val="002060"/>
                </a:solidFill>
              </a:rPr>
              <a:t>	Total</a:t>
            </a:r>
          </a:p>
          <a:p>
            <a:pPr marL="342900" indent="-342900"/>
            <a:endParaRPr lang="en-US" b="1" dirty="0">
              <a:solidFill>
                <a:srgbClr val="002060"/>
              </a:solidFill>
            </a:endParaRPr>
          </a:p>
          <a:p>
            <a:pPr marL="342900" indent="-342900"/>
            <a:endParaRPr lang="en-US" b="1" dirty="0">
              <a:solidFill>
                <a:srgbClr val="002060"/>
              </a:solidFill>
            </a:endParaRPr>
          </a:p>
        </p:txBody>
      </p:sp>
      <p:sp>
        <p:nvSpPr>
          <p:cNvPr id="38916" name="Text Box 4"/>
          <p:cNvSpPr txBox="1">
            <a:spLocks noChangeArrowheads="1"/>
          </p:cNvSpPr>
          <p:nvPr/>
        </p:nvSpPr>
        <p:spPr bwMode="auto">
          <a:xfrm>
            <a:off x="4500563" y="1749425"/>
            <a:ext cx="3313112" cy="4759325"/>
          </a:xfrm>
          <a:prstGeom prst="rect">
            <a:avLst/>
          </a:prstGeom>
          <a:noFill/>
          <a:ln w="9525">
            <a:noFill/>
            <a:miter lim="800000"/>
            <a:headEnd/>
            <a:tailEnd/>
          </a:ln>
        </p:spPr>
        <p:txBody>
          <a:bodyPr>
            <a:spAutoFit/>
          </a:bodyPr>
          <a:lstStyle/>
          <a:p>
            <a:pPr marL="342900" indent="-342900"/>
            <a:r>
              <a:rPr lang="en-US" b="1">
                <a:solidFill>
                  <a:srgbClr val="002060"/>
                </a:solidFill>
              </a:rPr>
              <a:t>R500,000,000</a:t>
            </a:r>
          </a:p>
          <a:p>
            <a:pPr marL="342900" indent="-342900"/>
            <a:endParaRPr lang="en-US" sz="1000" b="1">
              <a:solidFill>
                <a:srgbClr val="002060"/>
              </a:solidFill>
            </a:endParaRPr>
          </a:p>
          <a:p>
            <a:pPr marL="342900" indent="-342900"/>
            <a:r>
              <a:rPr lang="en-US" b="1">
                <a:solidFill>
                  <a:srgbClr val="002060"/>
                </a:solidFill>
              </a:rPr>
              <a:t>R250,000,000</a:t>
            </a:r>
          </a:p>
          <a:p>
            <a:pPr marL="342900" indent="-342900"/>
            <a:endParaRPr lang="en-US" sz="1000" b="1">
              <a:solidFill>
                <a:srgbClr val="002060"/>
              </a:solidFill>
            </a:endParaRPr>
          </a:p>
          <a:p>
            <a:pPr marL="342900" indent="-342900"/>
            <a:r>
              <a:rPr lang="en-US" b="1">
                <a:solidFill>
                  <a:srgbClr val="002060"/>
                </a:solidFill>
              </a:rPr>
              <a:t>R100,000,000</a:t>
            </a:r>
          </a:p>
          <a:p>
            <a:pPr marL="342900" indent="-342900"/>
            <a:endParaRPr lang="en-US" sz="1000" b="1">
              <a:solidFill>
                <a:srgbClr val="002060"/>
              </a:solidFill>
            </a:endParaRPr>
          </a:p>
          <a:p>
            <a:pPr marL="342900" indent="-342900"/>
            <a:r>
              <a:rPr lang="en-US" b="1">
                <a:solidFill>
                  <a:srgbClr val="002060"/>
                </a:solidFill>
              </a:rPr>
              <a:t>R 35,000,000</a:t>
            </a:r>
          </a:p>
          <a:p>
            <a:pPr marL="342900" indent="-342900"/>
            <a:endParaRPr lang="en-US" sz="1000" b="1">
              <a:solidFill>
                <a:srgbClr val="002060"/>
              </a:solidFill>
            </a:endParaRPr>
          </a:p>
          <a:p>
            <a:pPr marL="342900" indent="-342900"/>
            <a:r>
              <a:rPr lang="en-US" b="1">
                <a:solidFill>
                  <a:srgbClr val="002060"/>
                </a:solidFill>
              </a:rPr>
              <a:t>R250,000,000</a:t>
            </a:r>
          </a:p>
          <a:p>
            <a:pPr marL="342900" indent="-342900"/>
            <a:endParaRPr lang="en-US" sz="1000" b="1">
              <a:solidFill>
                <a:srgbClr val="002060"/>
              </a:solidFill>
            </a:endParaRPr>
          </a:p>
          <a:p>
            <a:pPr marL="342900" indent="-342900"/>
            <a:r>
              <a:rPr lang="en-US" b="1">
                <a:solidFill>
                  <a:srgbClr val="002060"/>
                </a:solidFill>
              </a:rPr>
              <a:t>R  75,000,000</a:t>
            </a:r>
          </a:p>
          <a:p>
            <a:pPr marL="342900" indent="-342900">
              <a:buFontTx/>
              <a:buChar char="•"/>
            </a:pPr>
            <a:endParaRPr lang="en-US" sz="1000" b="1">
              <a:solidFill>
                <a:srgbClr val="002060"/>
              </a:solidFill>
            </a:endParaRPr>
          </a:p>
          <a:p>
            <a:pPr marL="342900" indent="-342900"/>
            <a:r>
              <a:rPr lang="en-US" b="1">
                <a:solidFill>
                  <a:srgbClr val="002060"/>
                </a:solidFill>
              </a:rPr>
              <a:t>R100,000,000</a:t>
            </a:r>
          </a:p>
          <a:p>
            <a:pPr marL="342900" indent="-342900"/>
            <a:endParaRPr lang="en-US" sz="1000" b="1">
              <a:solidFill>
                <a:srgbClr val="002060"/>
              </a:solidFill>
            </a:endParaRPr>
          </a:p>
          <a:p>
            <a:pPr marL="342900" indent="-342900"/>
            <a:r>
              <a:rPr lang="en-US" b="1">
                <a:solidFill>
                  <a:srgbClr val="002060"/>
                </a:solidFill>
              </a:rPr>
              <a:t>R100,000,000</a:t>
            </a:r>
          </a:p>
          <a:p>
            <a:pPr marL="342900" indent="-342900">
              <a:buFontTx/>
              <a:buChar char="•"/>
            </a:pPr>
            <a:endParaRPr lang="en-US" sz="1000" b="1">
              <a:solidFill>
                <a:srgbClr val="002060"/>
              </a:solidFill>
            </a:endParaRPr>
          </a:p>
          <a:p>
            <a:pPr marL="342900" indent="-342900"/>
            <a:r>
              <a:rPr lang="en-US" b="1">
                <a:solidFill>
                  <a:srgbClr val="002060"/>
                </a:solidFill>
              </a:rPr>
              <a:t>R200,000,000</a:t>
            </a:r>
          </a:p>
          <a:p>
            <a:pPr marL="342900" indent="-342900"/>
            <a:endParaRPr lang="en-US" b="1">
              <a:solidFill>
                <a:srgbClr val="002060"/>
              </a:solidFill>
            </a:endParaRPr>
          </a:p>
          <a:p>
            <a:pPr marL="342900" indent="-342900"/>
            <a:endParaRPr lang="en-US" sz="1000" b="1" u="sng">
              <a:solidFill>
                <a:srgbClr val="002060"/>
              </a:solidFill>
            </a:endParaRPr>
          </a:p>
          <a:p>
            <a:pPr marL="342900" indent="-342900"/>
            <a:r>
              <a:rPr lang="en-US" b="1">
                <a:solidFill>
                  <a:srgbClr val="002060"/>
                </a:solidFill>
              </a:rPr>
              <a:t>R1,610,000,000</a:t>
            </a:r>
          </a:p>
          <a:p>
            <a:pPr marL="342900" indent="-342900"/>
            <a:endParaRPr lang="en-US" b="1">
              <a:solidFill>
                <a:srgbClr val="002060"/>
              </a:solidFill>
            </a:endParaRPr>
          </a:p>
        </p:txBody>
      </p:sp>
      <p:pic>
        <p:nvPicPr>
          <p:cNvPr id="38917" name="Picture 6" descr="CESA Consulting Engineers South Africa"/>
          <p:cNvPicPr>
            <a:picLocks noChangeAspect="1" noChangeArrowheads="1"/>
          </p:cNvPicPr>
          <p:nvPr/>
        </p:nvPicPr>
        <p:blipFill>
          <a:blip r:embed="rId2" cstate="print"/>
          <a:srcRect/>
          <a:stretch>
            <a:fillRect/>
          </a:stretch>
        </p:blipFill>
        <p:spPr bwMode="auto">
          <a:xfrm>
            <a:off x="7673975" y="6261100"/>
            <a:ext cx="1470025" cy="59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7"/>
          <p:cNvSpPr>
            <a:spLocks noGrp="1" noChangeArrowheads="1"/>
          </p:cNvSpPr>
          <p:nvPr>
            <p:ph type="title"/>
          </p:nvPr>
        </p:nvSpPr>
        <p:spPr>
          <a:xfrm>
            <a:off x="522288" y="1247775"/>
            <a:ext cx="8229600" cy="490538"/>
          </a:xfrm>
          <a:noFill/>
        </p:spPr>
        <p:txBody>
          <a:bodyPr>
            <a:normAutofit/>
          </a:bodyPr>
          <a:lstStyle/>
          <a:p>
            <a:pPr algn="l" eaLnBrk="1" hangingPunct="1"/>
            <a:r>
              <a:rPr lang="en-ZA" sz="2400" b="1" dirty="0" smtClean="0">
                <a:solidFill>
                  <a:srgbClr val="002060"/>
                </a:solidFill>
              </a:rPr>
              <a:t>Market Share – CESA 2009	     MARKET SHARE – CESA 2010</a:t>
            </a:r>
            <a:endParaRPr lang="en-GB" sz="2400" b="1" dirty="0" smtClean="0">
              <a:solidFill>
                <a:srgbClr val="002060"/>
              </a:solidFill>
            </a:endParaRPr>
          </a:p>
        </p:txBody>
      </p:sp>
      <p:pic>
        <p:nvPicPr>
          <p:cNvPr id="5125" name="Picture 11" descr="CESA Consulting Engineers South Africa"/>
          <p:cNvPicPr>
            <a:picLocks noChangeAspect="1" noChangeArrowheads="1"/>
          </p:cNvPicPr>
          <p:nvPr/>
        </p:nvPicPr>
        <p:blipFill>
          <a:blip r:embed="rId2" cstate="print"/>
          <a:srcRect/>
          <a:stretch>
            <a:fillRect/>
          </a:stretch>
        </p:blipFill>
        <p:spPr bwMode="auto">
          <a:xfrm>
            <a:off x="7950200" y="6405563"/>
            <a:ext cx="1193800" cy="452437"/>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179512" y="1916832"/>
          <a:ext cx="3898776" cy="43810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3995936" y="1772816"/>
          <a:ext cx="4807074" cy="453650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9600" y="1600200"/>
            <a:ext cx="8153400" cy="366713"/>
          </a:xfrm>
          <a:prstGeom prst="rect">
            <a:avLst/>
          </a:prstGeom>
          <a:noFill/>
          <a:ln w="9525">
            <a:noFill/>
            <a:miter lim="800000"/>
            <a:headEnd/>
            <a:tailEnd/>
          </a:ln>
        </p:spPr>
        <p:txBody>
          <a:bodyPr>
            <a:spAutoFit/>
          </a:bodyPr>
          <a:lstStyle/>
          <a:p>
            <a:pPr>
              <a:spcBef>
                <a:spcPct val="50000"/>
              </a:spcBef>
            </a:pPr>
            <a:endParaRPr lang="en-GB">
              <a:solidFill>
                <a:srgbClr val="002060"/>
              </a:solidFill>
            </a:endParaRPr>
          </a:p>
        </p:txBody>
      </p:sp>
      <p:sp>
        <p:nvSpPr>
          <p:cNvPr id="39939" name="Text Box 3"/>
          <p:cNvSpPr txBox="1">
            <a:spLocks noChangeArrowheads="1"/>
          </p:cNvSpPr>
          <p:nvPr/>
        </p:nvSpPr>
        <p:spPr bwMode="auto">
          <a:xfrm>
            <a:off x="522288" y="1200150"/>
            <a:ext cx="6918325" cy="461963"/>
          </a:xfrm>
          <a:prstGeom prst="rect">
            <a:avLst/>
          </a:prstGeom>
          <a:noFill/>
          <a:ln w="9525">
            <a:noFill/>
            <a:miter lim="800000"/>
            <a:headEnd/>
            <a:tailEnd/>
          </a:ln>
        </p:spPr>
        <p:txBody>
          <a:bodyPr>
            <a:spAutoFit/>
          </a:bodyPr>
          <a:lstStyle/>
          <a:p>
            <a:pPr eaLnBrk="0" hangingPunct="0"/>
            <a:r>
              <a:rPr lang="en-US" sz="2400" b="1">
                <a:solidFill>
                  <a:srgbClr val="002060"/>
                </a:solidFill>
              </a:rPr>
              <a:t>Insurance Profitability Cycle </a:t>
            </a:r>
          </a:p>
        </p:txBody>
      </p:sp>
      <p:sp>
        <p:nvSpPr>
          <p:cNvPr id="39940" name="AutoShape 4"/>
          <p:cNvSpPr>
            <a:spLocks noChangeArrowheads="1"/>
          </p:cNvSpPr>
          <p:nvPr/>
        </p:nvSpPr>
        <p:spPr bwMode="auto">
          <a:xfrm>
            <a:off x="1298575" y="4040188"/>
            <a:ext cx="677863" cy="407987"/>
          </a:xfrm>
          <a:prstGeom prst="rightArrow">
            <a:avLst>
              <a:gd name="adj1" fmla="val 50000"/>
              <a:gd name="adj2" fmla="val 41537"/>
            </a:avLst>
          </a:prstGeom>
          <a:solidFill>
            <a:srgbClr val="333399"/>
          </a:solidFill>
          <a:ln w="28575">
            <a:solidFill>
              <a:srgbClr val="000000"/>
            </a:solidFill>
            <a:miter lim="800000"/>
            <a:headEnd/>
            <a:tailEnd/>
          </a:ln>
        </p:spPr>
        <p:txBody>
          <a:bodyPr wrap="none" anchor="ctr"/>
          <a:lstStyle/>
          <a:p>
            <a:endParaRPr lang="en-ZA">
              <a:solidFill>
                <a:srgbClr val="002060"/>
              </a:solidFill>
            </a:endParaRPr>
          </a:p>
        </p:txBody>
      </p:sp>
      <p:sp>
        <p:nvSpPr>
          <p:cNvPr id="39941" name="AutoShape 5"/>
          <p:cNvSpPr>
            <a:spLocks noChangeArrowheads="1"/>
          </p:cNvSpPr>
          <p:nvPr/>
        </p:nvSpPr>
        <p:spPr bwMode="auto">
          <a:xfrm flipH="1">
            <a:off x="5943600" y="1676400"/>
            <a:ext cx="833438" cy="457200"/>
          </a:xfrm>
          <a:prstGeom prst="rightArrow">
            <a:avLst>
              <a:gd name="adj1" fmla="val 50000"/>
              <a:gd name="adj2" fmla="val 45573"/>
            </a:avLst>
          </a:prstGeom>
          <a:solidFill>
            <a:srgbClr val="333399"/>
          </a:solidFill>
          <a:ln w="28575">
            <a:solidFill>
              <a:srgbClr val="000000"/>
            </a:solidFill>
            <a:miter lim="800000"/>
            <a:headEnd/>
            <a:tailEnd/>
          </a:ln>
        </p:spPr>
        <p:txBody>
          <a:bodyPr wrap="none" anchor="ctr"/>
          <a:lstStyle/>
          <a:p>
            <a:endParaRPr lang="en-ZA">
              <a:solidFill>
                <a:srgbClr val="002060"/>
              </a:solidFill>
            </a:endParaRPr>
          </a:p>
        </p:txBody>
      </p:sp>
      <p:sp>
        <p:nvSpPr>
          <p:cNvPr id="39942" name="Rectangle 6"/>
          <p:cNvSpPr>
            <a:spLocks noChangeArrowheads="1"/>
          </p:cNvSpPr>
          <p:nvPr/>
        </p:nvSpPr>
        <p:spPr bwMode="auto">
          <a:xfrm>
            <a:off x="2074863" y="2259013"/>
            <a:ext cx="1130300" cy="523875"/>
          </a:xfrm>
          <a:prstGeom prst="rect">
            <a:avLst/>
          </a:prstGeom>
          <a:noFill/>
          <a:ln w="9525">
            <a:noFill/>
            <a:miter lim="800000"/>
            <a:headEnd/>
            <a:tailEnd/>
          </a:ln>
        </p:spPr>
        <p:txBody>
          <a:bodyPr wrap="none" lIns="92075" tIns="46038" rIns="92075" bIns="46038">
            <a:spAutoFit/>
          </a:bodyPr>
          <a:lstStyle/>
          <a:p>
            <a:pPr eaLnBrk="0" hangingPunct="0"/>
            <a:r>
              <a:rPr lang="en-US" sz="1400" b="1">
                <a:solidFill>
                  <a:srgbClr val="002060"/>
                </a:solidFill>
              </a:rPr>
              <a:t>Investment</a:t>
            </a:r>
          </a:p>
          <a:p>
            <a:pPr eaLnBrk="0" hangingPunct="0"/>
            <a:r>
              <a:rPr lang="en-US" sz="1400" b="1">
                <a:solidFill>
                  <a:srgbClr val="002060"/>
                </a:solidFill>
              </a:rPr>
              <a:t>Increases</a:t>
            </a:r>
          </a:p>
        </p:txBody>
      </p:sp>
      <p:sp>
        <p:nvSpPr>
          <p:cNvPr id="39943" name="Rectangle 7"/>
          <p:cNvSpPr>
            <a:spLocks noChangeArrowheads="1"/>
          </p:cNvSpPr>
          <p:nvPr/>
        </p:nvSpPr>
        <p:spPr bwMode="auto">
          <a:xfrm>
            <a:off x="1714500" y="3371850"/>
            <a:ext cx="1012825" cy="523875"/>
          </a:xfrm>
          <a:prstGeom prst="rect">
            <a:avLst/>
          </a:prstGeom>
          <a:noFill/>
          <a:ln w="9525">
            <a:noFill/>
            <a:miter lim="800000"/>
            <a:headEnd/>
            <a:tailEnd/>
          </a:ln>
        </p:spPr>
        <p:txBody>
          <a:bodyPr lIns="92075" tIns="46038" rIns="92075" bIns="46038">
            <a:spAutoFit/>
          </a:bodyPr>
          <a:lstStyle/>
          <a:p>
            <a:pPr eaLnBrk="0" hangingPunct="0"/>
            <a:r>
              <a:rPr lang="en-US" sz="1400" b="1">
                <a:solidFill>
                  <a:srgbClr val="002060"/>
                </a:solidFill>
              </a:rPr>
              <a:t>Profits Rise</a:t>
            </a:r>
          </a:p>
        </p:txBody>
      </p:sp>
      <p:sp>
        <p:nvSpPr>
          <p:cNvPr id="39944" name="Rectangle 8"/>
          <p:cNvSpPr>
            <a:spLocks noChangeArrowheads="1"/>
          </p:cNvSpPr>
          <p:nvPr/>
        </p:nvSpPr>
        <p:spPr bwMode="auto">
          <a:xfrm>
            <a:off x="1889125" y="4506913"/>
            <a:ext cx="912813" cy="523875"/>
          </a:xfrm>
          <a:prstGeom prst="rect">
            <a:avLst/>
          </a:prstGeom>
          <a:noFill/>
          <a:ln w="9525">
            <a:noFill/>
            <a:miter lim="800000"/>
            <a:headEnd/>
            <a:tailEnd/>
          </a:ln>
        </p:spPr>
        <p:txBody>
          <a:bodyPr wrap="none" lIns="92075" tIns="46038" rIns="92075" bIns="46038">
            <a:spAutoFit/>
          </a:bodyPr>
          <a:lstStyle/>
          <a:p>
            <a:pPr eaLnBrk="0" hangingPunct="0"/>
            <a:r>
              <a:rPr lang="en-US" sz="1400" b="1">
                <a:solidFill>
                  <a:srgbClr val="002060"/>
                </a:solidFill>
              </a:rPr>
              <a:t>Rates</a:t>
            </a:r>
          </a:p>
          <a:p>
            <a:pPr eaLnBrk="0" hangingPunct="0"/>
            <a:r>
              <a:rPr lang="en-US" sz="1400" b="1">
                <a:solidFill>
                  <a:srgbClr val="002060"/>
                </a:solidFill>
              </a:rPr>
              <a:t>Increase</a:t>
            </a:r>
          </a:p>
        </p:txBody>
      </p:sp>
      <p:sp>
        <p:nvSpPr>
          <p:cNvPr id="39945" name="Rectangle 9"/>
          <p:cNvSpPr>
            <a:spLocks noChangeArrowheads="1"/>
          </p:cNvSpPr>
          <p:nvPr/>
        </p:nvSpPr>
        <p:spPr bwMode="auto">
          <a:xfrm>
            <a:off x="2344738" y="5484813"/>
            <a:ext cx="1228725" cy="523875"/>
          </a:xfrm>
          <a:prstGeom prst="rect">
            <a:avLst/>
          </a:prstGeom>
          <a:noFill/>
          <a:ln w="9525">
            <a:noFill/>
            <a:miter lim="800000"/>
            <a:headEnd/>
            <a:tailEnd/>
          </a:ln>
        </p:spPr>
        <p:txBody>
          <a:bodyPr wrap="none" lIns="92075" tIns="46038" rIns="92075" bIns="46038">
            <a:spAutoFit/>
          </a:bodyPr>
          <a:lstStyle/>
          <a:p>
            <a:pPr algn="ctr" eaLnBrk="0" hangingPunct="0"/>
            <a:r>
              <a:rPr lang="en-US" sz="1400" b="1">
                <a:solidFill>
                  <a:srgbClr val="002060"/>
                </a:solidFill>
              </a:rPr>
              <a:t>Decreased</a:t>
            </a:r>
          </a:p>
          <a:p>
            <a:pPr algn="ctr" eaLnBrk="0" hangingPunct="0"/>
            <a:r>
              <a:rPr lang="en-US" sz="1400" b="1">
                <a:solidFill>
                  <a:srgbClr val="002060"/>
                </a:solidFill>
              </a:rPr>
              <a:t>Competition</a:t>
            </a:r>
          </a:p>
        </p:txBody>
      </p:sp>
      <p:sp>
        <p:nvSpPr>
          <p:cNvPr id="39946" name="Rectangle 10"/>
          <p:cNvSpPr>
            <a:spLocks noChangeArrowheads="1"/>
          </p:cNvSpPr>
          <p:nvPr/>
        </p:nvSpPr>
        <p:spPr bwMode="auto">
          <a:xfrm>
            <a:off x="4181475" y="5883275"/>
            <a:ext cx="941388" cy="523875"/>
          </a:xfrm>
          <a:prstGeom prst="rect">
            <a:avLst/>
          </a:prstGeom>
          <a:noFill/>
          <a:ln w="9525">
            <a:noFill/>
            <a:miter lim="800000"/>
            <a:headEnd/>
            <a:tailEnd/>
          </a:ln>
        </p:spPr>
        <p:txBody>
          <a:bodyPr wrap="none" lIns="92075" tIns="46038" rIns="92075" bIns="46038">
            <a:spAutoFit/>
          </a:bodyPr>
          <a:lstStyle/>
          <a:p>
            <a:pPr algn="ctr" eaLnBrk="0" hangingPunct="0"/>
            <a:r>
              <a:rPr lang="en-US" sz="1400" b="1">
                <a:solidFill>
                  <a:srgbClr val="002060"/>
                </a:solidFill>
              </a:rPr>
              <a:t>Reduced</a:t>
            </a:r>
          </a:p>
          <a:p>
            <a:pPr algn="ctr" eaLnBrk="0" hangingPunct="0"/>
            <a:r>
              <a:rPr lang="en-US" sz="1400" b="1">
                <a:solidFill>
                  <a:srgbClr val="002060"/>
                </a:solidFill>
              </a:rPr>
              <a:t>Capacity</a:t>
            </a:r>
          </a:p>
        </p:txBody>
      </p:sp>
      <p:sp>
        <p:nvSpPr>
          <p:cNvPr id="39947" name="Rectangle 11"/>
          <p:cNvSpPr>
            <a:spLocks noChangeArrowheads="1"/>
          </p:cNvSpPr>
          <p:nvPr/>
        </p:nvSpPr>
        <p:spPr bwMode="auto">
          <a:xfrm>
            <a:off x="5689600" y="5519738"/>
            <a:ext cx="1130300" cy="523875"/>
          </a:xfrm>
          <a:prstGeom prst="rect">
            <a:avLst/>
          </a:prstGeom>
          <a:noFill/>
          <a:ln w="9525">
            <a:noFill/>
            <a:miter lim="800000"/>
            <a:headEnd/>
            <a:tailEnd/>
          </a:ln>
        </p:spPr>
        <p:txBody>
          <a:bodyPr wrap="none" lIns="92075" tIns="46038" rIns="92075" bIns="46038">
            <a:spAutoFit/>
          </a:bodyPr>
          <a:lstStyle/>
          <a:p>
            <a:pPr algn="ctr" eaLnBrk="0" hangingPunct="0"/>
            <a:r>
              <a:rPr lang="en-US" sz="1400" b="1">
                <a:solidFill>
                  <a:srgbClr val="002060"/>
                </a:solidFill>
              </a:rPr>
              <a:t>Investment</a:t>
            </a:r>
          </a:p>
          <a:p>
            <a:pPr algn="ctr" eaLnBrk="0" hangingPunct="0"/>
            <a:r>
              <a:rPr lang="en-US" sz="1400" b="1">
                <a:solidFill>
                  <a:srgbClr val="002060"/>
                </a:solidFill>
              </a:rPr>
              <a:t>Reduces</a:t>
            </a:r>
          </a:p>
        </p:txBody>
      </p:sp>
      <p:sp>
        <p:nvSpPr>
          <p:cNvPr id="39948" name="Rectangle 12"/>
          <p:cNvSpPr>
            <a:spLocks noChangeArrowheads="1"/>
          </p:cNvSpPr>
          <p:nvPr/>
        </p:nvSpPr>
        <p:spPr bwMode="auto">
          <a:xfrm>
            <a:off x="6699250" y="4535488"/>
            <a:ext cx="754063" cy="523875"/>
          </a:xfrm>
          <a:prstGeom prst="rect">
            <a:avLst/>
          </a:prstGeom>
          <a:noFill/>
          <a:ln w="9525">
            <a:noFill/>
            <a:miter lim="800000"/>
            <a:headEnd/>
            <a:tailEnd/>
          </a:ln>
        </p:spPr>
        <p:txBody>
          <a:bodyPr wrap="none" lIns="92075" tIns="46038" rIns="92075" bIns="46038">
            <a:spAutoFit/>
          </a:bodyPr>
          <a:lstStyle/>
          <a:p>
            <a:pPr eaLnBrk="0" hangingPunct="0"/>
            <a:r>
              <a:rPr lang="en-US" sz="1400" b="1">
                <a:solidFill>
                  <a:srgbClr val="002060"/>
                </a:solidFill>
              </a:rPr>
              <a:t>Profits</a:t>
            </a:r>
          </a:p>
          <a:p>
            <a:pPr eaLnBrk="0" hangingPunct="0"/>
            <a:r>
              <a:rPr lang="en-US" sz="1400" b="1">
                <a:solidFill>
                  <a:srgbClr val="002060"/>
                </a:solidFill>
              </a:rPr>
              <a:t>Fall</a:t>
            </a:r>
          </a:p>
        </p:txBody>
      </p:sp>
      <p:sp>
        <p:nvSpPr>
          <p:cNvPr id="39949" name="Rectangle 13"/>
          <p:cNvSpPr>
            <a:spLocks noChangeArrowheads="1"/>
          </p:cNvSpPr>
          <p:nvPr/>
        </p:nvSpPr>
        <p:spPr bwMode="auto">
          <a:xfrm>
            <a:off x="6743700" y="3379788"/>
            <a:ext cx="673100" cy="523875"/>
          </a:xfrm>
          <a:prstGeom prst="rect">
            <a:avLst/>
          </a:prstGeom>
          <a:noFill/>
          <a:ln w="9525">
            <a:noFill/>
            <a:miter lim="800000"/>
            <a:headEnd/>
            <a:tailEnd/>
          </a:ln>
        </p:spPr>
        <p:txBody>
          <a:bodyPr wrap="none" lIns="92075" tIns="46038" rIns="92075" bIns="46038">
            <a:spAutoFit/>
          </a:bodyPr>
          <a:lstStyle/>
          <a:p>
            <a:pPr eaLnBrk="0" hangingPunct="0"/>
            <a:r>
              <a:rPr lang="en-US" sz="1400" b="1">
                <a:solidFill>
                  <a:srgbClr val="002060"/>
                </a:solidFill>
              </a:rPr>
              <a:t>Rates</a:t>
            </a:r>
          </a:p>
          <a:p>
            <a:pPr eaLnBrk="0" hangingPunct="0"/>
            <a:r>
              <a:rPr lang="en-US" sz="1400" b="1">
                <a:solidFill>
                  <a:srgbClr val="002060"/>
                </a:solidFill>
              </a:rPr>
              <a:t>Fall</a:t>
            </a:r>
          </a:p>
        </p:txBody>
      </p:sp>
      <p:sp>
        <p:nvSpPr>
          <p:cNvPr id="39950" name="Rectangle 14"/>
          <p:cNvSpPr>
            <a:spLocks noChangeArrowheads="1"/>
          </p:cNvSpPr>
          <p:nvPr/>
        </p:nvSpPr>
        <p:spPr bwMode="auto">
          <a:xfrm>
            <a:off x="6394450" y="2225675"/>
            <a:ext cx="1228725" cy="523875"/>
          </a:xfrm>
          <a:prstGeom prst="rect">
            <a:avLst/>
          </a:prstGeom>
          <a:noFill/>
          <a:ln w="9525">
            <a:noFill/>
            <a:miter lim="800000"/>
            <a:headEnd/>
            <a:tailEnd/>
          </a:ln>
        </p:spPr>
        <p:txBody>
          <a:bodyPr wrap="none" lIns="92075" tIns="46038" rIns="92075" bIns="46038">
            <a:spAutoFit/>
          </a:bodyPr>
          <a:lstStyle/>
          <a:p>
            <a:pPr eaLnBrk="0" hangingPunct="0"/>
            <a:r>
              <a:rPr lang="en-US" sz="1400" b="1">
                <a:solidFill>
                  <a:srgbClr val="002060"/>
                </a:solidFill>
              </a:rPr>
              <a:t>Increased</a:t>
            </a:r>
          </a:p>
          <a:p>
            <a:pPr eaLnBrk="0" hangingPunct="0"/>
            <a:r>
              <a:rPr lang="en-US" sz="1400" b="1">
                <a:solidFill>
                  <a:srgbClr val="002060"/>
                </a:solidFill>
              </a:rPr>
              <a:t>Competition</a:t>
            </a:r>
          </a:p>
        </p:txBody>
      </p:sp>
      <p:sp>
        <p:nvSpPr>
          <p:cNvPr id="39951" name="Rectangle 15"/>
          <p:cNvSpPr>
            <a:spLocks noChangeArrowheads="1"/>
          </p:cNvSpPr>
          <p:nvPr/>
        </p:nvSpPr>
        <p:spPr bwMode="auto">
          <a:xfrm>
            <a:off x="3856038" y="1752600"/>
            <a:ext cx="1598612" cy="307975"/>
          </a:xfrm>
          <a:prstGeom prst="rect">
            <a:avLst/>
          </a:prstGeom>
          <a:noFill/>
          <a:ln w="9525">
            <a:noFill/>
            <a:miter lim="800000"/>
            <a:headEnd/>
            <a:tailEnd/>
          </a:ln>
        </p:spPr>
        <p:txBody>
          <a:bodyPr wrap="none" lIns="92075" tIns="46038" rIns="92075" bIns="46038">
            <a:spAutoFit/>
          </a:bodyPr>
          <a:lstStyle/>
          <a:p>
            <a:pPr algn="ctr" eaLnBrk="0" hangingPunct="0"/>
            <a:r>
              <a:rPr lang="en-US" sz="1400" b="1">
                <a:solidFill>
                  <a:srgbClr val="002060"/>
                </a:solidFill>
              </a:rPr>
              <a:t>Excess Capacity</a:t>
            </a:r>
          </a:p>
        </p:txBody>
      </p:sp>
      <p:grpSp>
        <p:nvGrpSpPr>
          <p:cNvPr id="2" name="Group 16"/>
          <p:cNvGrpSpPr>
            <a:grpSpLocks/>
          </p:cNvGrpSpPr>
          <p:nvPr/>
        </p:nvGrpSpPr>
        <p:grpSpPr bwMode="auto">
          <a:xfrm>
            <a:off x="3001963" y="2312988"/>
            <a:ext cx="3328987" cy="3327400"/>
            <a:chOff x="1786" y="1056"/>
            <a:chExt cx="2359" cy="2352"/>
          </a:xfrm>
        </p:grpSpPr>
        <p:grpSp>
          <p:nvGrpSpPr>
            <p:cNvPr id="3" name="Group 17"/>
            <p:cNvGrpSpPr>
              <a:grpSpLocks/>
            </p:cNvGrpSpPr>
            <p:nvPr/>
          </p:nvGrpSpPr>
          <p:grpSpPr bwMode="auto">
            <a:xfrm>
              <a:off x="1786" y="1056"/>
              <a:ext cx="2359" cy="2200"/>
              <a:chOff x="1786" y="1056"/>
              <a:chExt cx="2359" cy="2200"/>
            </a:xfrm>
          </p:grpSpPr>
          <p:grpSp>
            <p:nvGrpSpPr>
              <p:cNvPr id="4" name="Group 18"/>
              <p:cNvGrpSpPr>
                <a:grpSpLocks/>
              </p:cNvGrpSpPr>
              <p:nvPr/>
            </p:nvGrpSpPr>
            <p:grpSpPr bwMode="auto">
              <a:xfrm>
                <a:off x="1944" y="1056"/>
                <a:ext cx="2201" cy="2200"/>
                <a:chOff x="1944" y="1056"/>
                <a:chExt cx="2201" cy="2200"/>
              </a:xfrm>
            </p:grpSpPr>
            <p:sp>
              <p:nvSpPr>
                <p:cNvPr id="250899" name="Freeform 19"/>
                <p:cNvSpPr>
                  <a:spLocks/>
                </p:cNvSpPr>
                <p:nvPr/>
              </p:nvSpPr>
              <p:spPr bwMode="auto">
                <a:xfrm>
                  <a:off x="3265" y="3123"/>
                  <a:ext cx="94" cy="58"/>
                </a:xfrm>
                <a:custGeom>
                  <a:avLst/>
                  <a:gdLst/>
                  <a:ahLst/>
                  <a:cxnLst>
                    <a:cxn ang="0">
                      <a:pos x="145" y="0"/>
                    </a:cxn>
                    <a:cxn ang="0">
                      <a:pos x="656" y="421"/>
                    </a:cxn>
                    <a:cxn ang="0">
                      <a:pos x="0" y="171"/>
                    </a:cxn>
                    <a:cxn ang="0">
                      <a:pos x="145" y="0"/>
                    </a:cxn>
                  </a:cxnLst>
                  <a:rect l="0" t="0" r="r" b="b"/>
                  <a:pathLst>
                    <a:path w="656" h="421">
                      <a:moveTo>
                        <a:pt x="145" y="0"/>
                      </a:moveTo>
                      <a:lnTo>
                        <a:pt x="656" y="421"/>
                      </a:lnTo>
                      <a:lnTo>
                        <a:pt x="0" y="171"/>
                      </a:lnTo>
                      <a:lnTo>
                        <a:pt x="145" y="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00" name="Freeform 20"/>
                <p:cNvSpPr>
                  <a:spLocks/>
                </p:cNvSpPr>
                <p:nvPr/>
              </p:nvSpPr>
              <p:spPr bwMode="auto">
                <a:xfrm>
                  <a:off x="3277" y="3108"/>
                  <a:ext cx="133" cy="92"/>
                </a:xfrm>
                <a:custGeom>
                  <a:avLst/>
                  <a:gdLst/>
                  <a:ahLst/>
                  <a:cxnLst>
                    <a:cxn ang="0">
                      <a:pos x="243" y="380"/>
                    </a:cxn>
                    <a:cxn ang="0">
                      <a:pos x="0" y="180"/>
                    </a:cxn>
                    <a:cxn ang="0">
                      <a:pos x="151" y="0"/>
                    </a:cxn>
                    <a:cxn ang="0">
                      <a:pos x="929" y="641"/>
                    </a:cxn>
                    <a:cxn ang="0">
                      <a:pos x="243" y="380"/>
                    </a:cxn>
                  </a:cxnLst>
                  <a:rect l="0" t="0" r="r" b="b"/>
                  <a:pathLst>
                    <a:path w="929" h="641">
                      <a:moveTo>
                        <a:pt x="243" y="380"/>
                      </a:moveTo>
                      <a:lnTo>
                        <a:pt x="0" y="180"/>
                      </a:lnTo>
                      <a:lnTo>
                        <a:pt x="151" y="0"/>
                      </a:lnTo>
                      <a:lnTo>
                        <a:pt x="929" y="641"/>
                      </a:lnTo>
                      <a:lnTo>
                        <a:pt x="243" y="38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01" name="Freeform 21"/>
                <p:cNvSpPr>
                  <a:spLocks/>
                </p:cNvSpPr>
                <p:nvPr/>
              </p:nvSpPr>
              <p:spPr bwMode="auto">
                <a:xfrm>
                  <a:off x="3288" y="3096"/>
                  <a:ext cx="171" cy="123"/>
                </a:xfrm>
                <a:custGeom>
                  <a:avLst/>
                  <a:gdLst/>
                  <a:ahLst/>
                  <a:cxnLst>
                    <a:cxn ang="0">
                      <a:pos x="511" y="600"/>
                    </a:cxn>
                    <a:cxn ang="0">
                      <a:pos x="0" y="179"/>
                    </a:cxn>
                    <a:cxn ang="0">
                      <a:pos x="152" y="0"/>
                    </a:cxn>
                    <a:cxn ang="0">
                      <a:pos x="1198" y="861"/>
                    </a:cxn>
                    <a:cxn ang="0">
                      <a:pos x="511" y="600"/>
                    </a:cxn>
                  </a:cxnLst>
                  <a:rect l="0" t="0" r="r" b="b"/>
                  <a:pathLst>
                    <a:path w="1198" h="861">
                      <a:moveTo>
                        <a:pt x="511" y="600"/>
                      </a:moveTo>
                      <a:lnTo>
                        <a:pt x="0" y="179"/>
                      </a:lnTo>
                      <a:lnTo>
                        <a:pt x="152" y="0"/>
                      </a:lnTo>
                      <a:lnTo>
                        <a:pt x="1198" y="861"/>
                      </a:lnTo>
                      <a:lnTo>
                        <a:pt x="511" y="60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02" name="Freeform 22"/>
                <p:cNvSpPr>
                  <a:spLocks/>
                </p:cNvSpPr>
                <p:nvPr/>
              </p:nvSpPr>
              <p:spPr bwMode="auto">
                <a:xfrm>
                  <a:off x="3299" y="3085"/>
                  <a:ext cx="209" cy="154"/>
                </a:xfrm>
                <a:custGeom>
                  <a:avLst/>
                  <a:gdLst/>
                  <a:ahLst/>
                  <a:cxnLst>
                    <a:cxn ang="0">
                      <a:pos x="778" y="819"/>
                    </a:cxn>
                    <a:cxn ang="0">
                      <a:pos x="0" y="178"/>
                    </a:cxn>
                    <a:cxn ang="0">
                      <a:pos x="152" y="0"/>
                    </a:cxn>
                    <a:cxn ang="0">
                      <a:pos x="1465" y="1081"/>
                    </a:cxn>
                    <a:cxn ang="0">
                      <a:pos x="778" y="819"/>
                    </a:cxn>
                  </a:cxnLst>
                  <a:rect l="0" t="0" r="r" b="b"/>
                  <a:pathLst>
                    <a:path w="1465" h="1081">
                      <a:moveTo>
                        <a:pt x="778" y="819"/>
                      </a:moveTo>
                      <a:lnTo>
                        <a:pt x="0" y="178"/>
                      </a:lnTo>
                      <a:lnTo>
                        <a:pt x="152" y="0"/>
                      </a:lnTo>
                      <a:lnTo>
                        <a:pt x="1465" y="1081"/>
                      </a:lnTo>
                      <a:lnTo>
                        <a:pt x="778" y="81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03" name="Freeform 23"/>
                <p:cNvSpPr>
                  <a:spLocks/>
                </p:cNvSpPr>
                <p:nvPr/>
              </p:nvSpPr>
              <p:spPr bwMode="auto">
                <a:xfrm>
                  <a:off x="3310" y="3070"/>
                  <a:ext cx="245" cy="186"/>
                </a:xfrm>
                <a:custGeom>
                  <a:avLst/>
                  <a:gdLst/>
                  <a:ahLst/>
                  <a:cxnLst>
                    <a:cxn ang="0">
                      <a:pos x="1046" y="1040"/>
                    </a:cxn>
                    <a:cxn ang="0">
                      <a:pos x="0" y="179"/>
                    </a:cxn>
                    <a:cxn ang="0">
                      <a:pos x="152" y="0"/>
                    </a:cxn>
                    <a:cxn ang="0">
                      <a:pos x="1732" y="1301"/>
                    </a:cxn>
                    <a:cxn ang="0">
                      <a:pos x="1046" y="1040"/>
                    </a:cxn>
                  </a:cxnLst>
                  <a:rect l="0" t="0" r="r" b="b"/>
                  <a:pathLst>
                    <a:path w="1732" h="1301">
                      <a:moveTo>
                        <a:pt x="1046" y="1040"/>
                      </a:moveTo>
                      <a:lnTo>
                        <a:pt x="0" y="179"/>
                      </a:lnTo>
                      <a:lnTo>
                        <a:pt x="152" y="0"/>
                      </a:lnTo>
                      <a:lnTo>
                        <a:pt x="1732" y="1301"/>
                      </a:lnTo>
                      <a:lnTo>
                        <a:pt x="1046" y="104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04" name="Freeform 24"/>
                <p:cNvSpPr>
                  <a:spLocks/>
                </p:cNvSpPr>
                <p:nvPr/>
              </p:nvSpPr>
              <p:spPr bwMode="auto">
                <a:xfrm>
                  <a:off x="3319" y="3059"/>
                  <a:ext cx="237" cy="199"/>
                </a:xfrm>
                <a:custGeom>
                  <a:avLst/>
                  <a:gdLst/>
                  <a:ahLst/>
                  <a:cxnLst>
                    <a:cxn ang="0">
                      <a:pos x="1313" y="1260"/>
                    </a:cxn>
                    <a:cxn ang="0">
                      <a:pos x="0" y="179"/>
                    </a:cxn>
                    <a:cxn ang="0">
                      <a:pos x="152" y="0"/>
                    </a:cxn>
                    <a:cxn ang="0">
                      <a:pos x="1531" y="1135"/>
                    </a:cxn>
                    <a:cxn ang="0">
                      <a:pos x="1659" y="1392"/>
                    </a:cxn>
                    <a:cxn ang="0">
                      <a:pos x="1313" y="1260"/>
                    </a:cxn>
                  </a:cxnLst>
                  <a:rect l="0" t="0" r="r" b="b"/>
                  <a:pathLst>
                    <a:path w="1659" h="1392">
                      <a:moveTo>
                        <a:pt x="1313" y="1260"/>
                      </a:moveTo>
                      <a:lnTo>
                        <a:pt x="0" y="179"/>
                      </a:lnTo>
                      <a:lnTo>
                        <a:pt x="152" y="0"/>
                      </a:lnTo>
                      <a:lnTo>
                        <a:pt x="1531" y="1135"/>
                      </a:lnTo>
                      <a:lnTo>
                        <a:pt x="1659" y="1392"/>
                      </a:lnTo>
                      <a:lnTo>
                        <a:pt x="1313" y="126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05" name="Freeform 25"/>
                <p:cNvSpPr>
                  <a:spLocks/>
                </p:cNvSpPr>
                <p:nvPr/>
              </p:nvSpPr>
              <p:spPr bwMode="auto">
                <a:xfrm>
                  <a:off x="3331" y="3044"/>
                  <a:ext cx="227" cy="212"/>
                </a:xfrm>
                <a:custGeom>
                  <a:avLst/>
                  <a:gdLst/>
                  <a:ahLst/>
                  <a:cxnLst>
                    <a:cxn ang="0">
                      <a:pos x="1580" y="1480"/>
                    </a:cxn>
                    <a:cxn ang="0">
                      <a:pos x="0" y="179"/>
                    </a:cxn>
                    <a:cxn ang="0">
                      <a:pos x="151" y="0"/>
                    </a:cxn>
                    <a:cxn ang="0">
                      <a:pos x="1326" y="966"/>
                    </a:cxn>
                    <a:cxn ang="0">
                      <a:pos x="1583" y="1482"/>
                    </a:cxn>
                    <a:cxn ang="0">
                      <a:pos x="1580" y="1480"/>
                    </a:cxn>
                  </a:cxnLst>
                  <a:rect l="0" t="0" r="r" b="b"/>
                  <a:pathLst>
                    <a:path w="1583" h="1482">
                      <a:moveTo>
                        <a:pt x="1580" y="1480"/>
                      </a:moveTo>
                      <a:lnTo>
                        <a:pt x="0" y="179"/>
                      </a:lnTo>
                      <a:lnTo>
                        <a:pt x="151" y="0"/>
                      </a:lnTo>
                      <a:lnTo>
                        <a:pt x="1326" y="966"/>
                      </a:lnTo>
                      <a:lnTo>
                        <a:pt x="1583" y="1482"/>
                      </a:lnTo>
                      <a:lnTo>
                        <a:pt x="1580" y="148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06" name="Freeform 26"/>
                <p:cNvSpPr>
                  <a:spLocks/>
                </p:cNvSpPr>
                <p:nvPr/>
              </p:nvSpPr>
              <p:spPr bwMode="auto">
                <a:xfrm>
                  <a:off x="3342" y="3032"/>
                  <a:ext cx="197" cy="187"/>
                </a:xfrm>
                <a:custGeom>
                  <a:avLst/>
                  <a:gdLst/>
                  <a:ahLst/>
                  <a:cxnLst>
                    <a:cxn ang="0">
                      <a:pos x="1379" y="1315"/>
                    </a:cxn>
                    <a:cxn ang="0">
                      <a:pos x="0" y="180"/>
                    </a:cxn>
                    <a:cxn ang="0">
                      <a:pos x="151" y="0"/>
                    </a:cxn>
                    <a:cxn ang="0">
                      <a:pos x="1347" y="985"/>
                    </a:cxn>
                    <a:cxn ang="0">
                      <a:pos x="1332" y="990"/>
                    </a:cxn>
                    <a:cxn ang="0">
                      <a:pos x="1318" y="994"/>
                    </a:cxn>
                    <a:cxn ang="0">
                      <a:pos x="1303" y="998"/>
                    </a:cxn>
                    <a:cxn ang="0">
                      <a:pos x="1288" y="1003"/>
                    </a:cxn>
                    <a:cxn ang="0">
                      <a:pos x="1274" y="1007"/>
                    </a:cxn>
                    <a:cxn ang="0">
                      <a:pos x="1260" y="1012"/>
                    </a:cxn>
                    <a:cxn ang="0">
                      <a:pos x="1246" y="1016"/>
                    </a:cxn>
                    <a:cxn ang="0">
                      <a:pos x="1231" y="1020"/>
                    </a:cxn>
                    <a:cxn ang="0">
                      <a:pos x="1379" y="1315"/>
                    </a:cxn>
                  </a:cxnLst>
                  <a:rect l="0" t="0" r="r" b="b"/>
                  <a:pathLst>
                    <a:path w="1379" h="1315">
                      <a:moveTo>
                        <a:pt x="1379" y="1315"/>
                      </a:moveTo>
                      <a:lnTo>
                        <a:pt x="0" y="180"/>
                      </a:lnTo>
                      <a:lnTo>
                        <a:pt x="151" y="0"/>
                      </a:lnTo>
                      <a:lnTo>
                        <a:pt x="1347" y="985"/>
                      </a:lnTo>
                      <a:lnTo>
                        <a:pt x="1332" y="990"/>
                      </a:lnTo>
                      <a:lnTo>
                        <a:pt x="1318" y="994"/>
                      </a:lnTo>
                      <a:lnTo>
                        <a:pt x="1303" y="998"/>
                      </a:lnTo>
                      <a:lnTo>
                        <a:pt x="1288" y="1003"/>
                      </a:lnTo>
                      <a:lnTo>
                        <a:pt x="1274" y="1007"/>
                      </a:lnTo>
                      <a:lnTo>
                        <a:pt x="1260" y="1012"/>
                      </a:lnTo>
                      <a:lnTo>
                        <a:pt x="1246" y="1016"/>
                      </a:lnTo>
                      <a:lnTo>
                        <a:pt x="1231" y="1020"/>
                      </a:lnTo>
                      <a:lnTo>
                        <a:pt x="1379" y="131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07" name="Freeform 27"/>
                <p:cNvSpPr>
                  <a:spLocks/>
                </p:cNvSpPr>
                <p:nvPr/>
              </p:nvSpPr>
              <p:spPr bwMode="auto">
                <a:xfrm>
                  <a:off x="3353" y="3021"/>
                  <a:ext cx="200" cy="163"/>
                </a:xfrm>
                <a:custGeom>
                  <a:avLst/>
                  <a:gdLst/>
                  <a:ahLst/>
                  <a:cxnLst>
                    <a:cxn ang="0">
                      <a:pos x="1175" y="1145"/>
                    </a:cxn>
                    <a:cxn ang="0">
                      <a:pos x="0" y="179"/>
                    </a:cxn>
                    <a:cxn ang="0">
                      <a:pos x="152" y="0"/>
                    </a:cxn>
                    <a:cxn ang="0">
                      <a:pos x="1402" y="1030"/>
                    </a:cxn>
                    <a:cxn ang="0">
                      <a:pos x="1371" y="1040"/>
                    </a:cxn>
                    <a:cxn ang="0">
                      <a:pos x="1339" y="1051"/>
                    </a:cxn>
                    <a:cxn ang="0">
                      <a:pos x="1309" y="1061"/>
                    </a:cxn>
                    <a:cxn ang="0">
                      <a:pos x="1278" y="1071"/>
                    </a:cxn>
                    <a:cxn ang="0">
                      <a:pos x="1248" y="1082"/>
                    </a:cxn>
                    <a:cxn ang="0">
                      <a:pos x="1216" y="1091"/>
                    </a:cxn>
                    <a:cxn ang="0">
                      <a:pos x="1186" y="1101"/>
                    </a:cxn>
                    <a:cxn ang="0">
                      <a:pos x="1156" y="1109"/>
                    </a:cxn>
                    <a:cxn ang="0">
                      <a:pos x="1175" y="1145"/>
                    </a:cxn>
                  </a:cxnLst>
                  <a:rect l="0" t="0" r="r" b="b"/>
                  <a:pathLst>
                    <a:path w="1402" h="1145">
                      <a:moveTo>
                        <a:pt x="1175" y="1145"/>
                      </a:moveTo>
                      <a:lnTo>
                        <a:pt x="0" y="179"/>
                      </a:lnTo>
                      <a:lnTo>
                        <a:pt x="152" y="0"/>
                      </a:lnTo>
                      <a:lnTo>
                        <a:pt x="1402" y="1030"/>
                      </a:lnTo>
                      <a:lnTo>
                        <a:pt x="1371" y="1040"/>
                      </a:lnTo>
                      <a:lnTo>
                        <a:pt x="1339" y="1051"/>
                      </a:lnTo>
                      <a:lnTo>
                        <a:pt x="1309" y="1061"/>
                      </a:lnTo>
                      <a:lnTo>
                        <a:pt x="1278" y="1071"/>
                      </a:lnTo>
                      <a:lnTo>
                        <a:pt x="1248" y="1082"/>
                      </a:lnTo>
                      <a:lnTo>
                        <a:pt x="1216" y="1091"/>
                      </a:lnTo>
                      <a:lnTo>
                        <a:pt x="1186" y="1101"/>
                      </a:lnTo>
                      <a:lnTo>
                        <a:pt x="1156" y="1109"/>
                      </a:lnTo>
                      <a:lnTo>
                        <a:pt x="1175" y="114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08" name="Freeform 28"/>
                <p:cNvSpPr>
                  <a:spLocks/>
                </p:cNvSpPr>
                <p:nvPr/>
              </p:nvSpPr>
              <p:spPr bwMode="auto">
                <a:xfrm>
                  <a:off x="3364" y="3006"/>
                  <a:ext cx="207" cy="166"/>
                </a:xfrm>
                <a:custGeom>
                  <a:avLst/>
                  <a:gdLst/>
                  <a:ahLst/>
                  <a:cxnLst>
                    <a:cxn ang="0">
                      <a:pos x="1196" y="1164"/>
                    </a:cxn>
                    <a:cxn ang="0">
                      <a:pos x="0" y="179"/>
                    </a:cxn>
                    <a:cxn ang="0">
                      <a:pos x="151" y="0"/>
                    </a:cxn>
                    <a:cxn ang="0">
                      <a:pos x="1453" y="1073"/>
                    </a:cxn>
                    <a:cxn ang="0">
                      <a:pos x="1421" y="1085"/>
                    </a:cxn>
                    <a:cxn ang="0">
                      <a:pos x="1389" y="1097"/>
                    </a:cxn>
                    <a:cxn ang="0">
                      <a:pos x="1356" y="1109"/>
                    </a:cxn>
                    <a:cxn ang="0">
                      <a:pos x="1324" y="1121"/>
                    </a:cxn>
                    <a:cxn ang="0">
                      <a:pos x="1292" y="1131"/>
                    </a:cxn>
                    <a:cxn ang="0">
                      <a:pos x="1259" y="1143"/>
                    </a:cxn>
                    <a:cxn ang="0">
                      <a:pos x="1227" y="1153"/>
                    </a:cxn>
                    <a:cxn ang="0">
                      <a:pos x="1196" y="1164"/>
                    </a:cxn>
                  </a:cxnLst>
                  <a:rect l="0" t="0" r="r" b="b"/>
                  <a:pathLst>
                    <a:path w="1453" h="1164">
                      <a:moveTo>
                        <a:pt x="1196" y="1164"/>
                      </a:moveTo>
                      <a:lnTo>
                        <a:pt x="0" y="179"/>
                      </a:lnTo>
                      <a:lnTo>
                        <a:pt x="151" y="0"/>
                      </a:lnTo>
                      <a:lnTo>
                        <a:pt x="1453" y="1073"/>
                      </a:lnTo>
                      <a:lnTo>
                        <a:pt x="1421" y="1085"/>
                      </a:lnTo>
                      <a:lnTo>
                        <a:pt x="1389" y="1097"/>
                      </a:lnTo>
                      <a:lnTo>
                        <a:pt x="1356" y="1109"/>
                      </a:lnTo>
                      <a:lnTo>
                        <a:pt x="1324" y="1121"/>
                      </a:lnTo>
                      <a:lnTo>
                        <a:pt x="1292" y="1131"/>
                      </a:lnTo>
                      <a:lnTo>
                        <a:pt x="1259" y="1143"/>
                      </a:lnTo>
                      <a:lnTo>
                        <a:pt x="1227" y="1153"/>
                      </a:lnTo>
                      <a:lnTo>
                        <a:pt x="1196" y="116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09" name="Freeform 29"/>
                <p:cNvSpPr>
                  <a:spLocks/>
                </p:cNvSpPr>
                <p:nvPr/>
              </p:nvSpPr>
              <p:spPr bwMode="auto">
                <a:xfrm>
                  <a:off x="3373" y="2994"/>
                  <a:ext cx="216" cy="174"/>
                </a:xfrm>
                <a:custGeom>
                  <a:avLst/>
                  <a:gdLst/>
                  <a:ahLst/>
                  <a:cxnLst>
                    <a:cxn ang="0">
                      <a:pos x="1250" y="1210"/>
                    </a:cxn>
                    <a:cxn ang="0">
                      <a:pos x="0" y="180"/>
                    </a:cxn>
                    <a:cxn ang="0">
                      <a:pos x="151" y="0"/>
                    </a:cxn>
                    <a:cxn ang="0">
                      <a:pos x="1502" y="1113"/>
                    </a:cxn>
                    <a:cxn ang="0">
                      <a:pos x="1470" y="1126"/>
                    </a:cxn>
                    <a:cxn ang="0">
                      <a:pos x="1439" y="1139"/>
                    </a:cxn>
                    <a:cxn ang="0">
                      <a:pos x="1407" y="1151"/>
                    </a:cxn>
                    <a:cxn ang="0">
                      <a:pos x="1375" y="1163"/>
                    </a:cxn>
                    <a:cxn ang="0">
                      <a:pos x="1344" y="1175"/>
                    </a:cxn>
                    <a:cxn ang="0">
                      <a:pos x="1313" y="1187"/>
                    </a:cxn>
                    <a:cxn ang="0">
                      <a:pos x="1281" y="1198"/>
                    </a:cxn>
                    <a:cxn ang="0">
                      <a:pos x="1250" y="1210"/>
                    </a:cxn>
                  </a:cxnLst>
                  <a:rect l="0" t="0" r="r" b="b"/>
                  <a:pathLst>
                    <a:path w="1502" h="1210">
                      <a:moveTo>
                        <a:pt x="1250" y="1210"/>
                      </a:moveTo>
                      <a:lnTo>
                        <a:pt x="0" y="180"/>
                      </a:lnTo>
                      <a:lnTo>
                        <a:pt x="151" y="0"/>
                      </a:lnTo>
                      <a:lnTo>
                        <a:pt x="1502" y="1113"/>
                      </a:lnTo>
                      <a:lnTo>
                        <a:pt x="1470" y="1126"/>
                      </a:lnTo>
                      <a:lnTo>
                        <a:pt x="1439" y="1139"/>
                      </a:lnTo>
                      <a:lnTo>
                        <a:pt x="1407" y="1151"/>
                      </a:lnTo>
                      <a:lnTo>
                        <a:pt x="1375" y="1163"/>
                      </a:lnTo>
                      <a:lnTo>
                        <a:pt x="1344" y="1175"/>
                      </a:lnTo>
                      <a:lnTo>
                        <a:pt x="1313" y="1187"/>
                      </a:lnTo>
                      <a:lnTo>
                        <a:pt x="1281" y="1198"/>
                      </a:lnTo>
                      <a:lnTo>
                        <a:pt x="1250" y="121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10" name="Freeform 30"/>
                <p:cNvSpPr>
                  <a:spLocks/>
                </p:cNvSpPr>
                <p:nvPr/>
              </p:nvSpPr>
              <p:spPr bwMode="auto">
                <a:xfrm>
                  <a:off x="3385" y="2980"/>
                  <a:ext cx="224" cy="180"/>
                </a:xfrm>
                <a:custGeom>
                  <a:avLst/>
                  <a:gdLst/>
                  <a:ahLst/>
                  <a:cxnLst>
                    <a:cxn ang="0">
                      <a:pos x="1302" y="1252"/>
                    </a:cxn>
                    <a:cxn ang="0">
                      <a:pos x="0" y="179"/>
                    </a:cxn>
                    <a:cxn ang="0">
                      <a:pos x="152" y="0"/>
                    </a:cxn>
                    <a:cxn ang="0">
                      <a:pos x="1549" y="1151"/>
                    </a:cxn>
                    <a:cxn ang="0">
                      <a:pos x="1518" y="1164"/>
                    </a:cxn>
                    <a:cxn ang="0">
                      <a:pos x="1488" y="1178"/>
                    </a:cxn>
                    <a:cxn ang="0">
                      <a:pos x="1457" y="1190"/>
                    </a:cxn>
                    <a:cxn ang="0">
                      <a:pos x="1425" y="1203"/>
                    </a:cxn>
                    <a:cxn ang="0">
                      <a:pos x="1395" y="1215"/>
                    </a:cxn>
                    <a:cxn ang="0">
                      <a:pos x="1364" y="1228"/>
                    </a:cxn>
                    <a:cxn ang="0">
                      <a:pos x="1334" y="1239"/>
                    </a:cxn>
                    <a:cxn ang="0">
                      <a:pos x="1302" y="1252"/>
                    </a:cxn>
                  </a:cxnLst>
                  <a:rect l="0" t="0" r="r" b="b"/>
                  <a:pathLst>
                    <a:path w="1549" h="1252">
                      <a:moveTo>
                        <a:pt x="1302" y="1252"/>
                      </a:moveTo>
                      <a:lnTo>
                        <a:pt x="0" y="179"/>
                      </a:lnTo>
                      <a:lnTo>
                        <a:pt x="152" y="0"/>
                      </a:lnTo>
                      <a:lnTo>
                        <a:pt x="1549" y="1151"/>
                      </a:lnTo>
                      <a:lnTo>
                        <a:pt x="1518" y="1164"/>
                      </a:lnTo>
                      <a:lnTo>
                        <a:pt x="1488" y="1178"/>
                      </a:lnTo>
                      <a:lnTo>
                        <a:pt x="1457" y="1190"/>
                      </a:lnTo>
                      <a:lnTo>
                        <a:pt x="1425" y="1203"/>
                      </a:lnTo>
                      <a:lnTo>
                        <a:pt x="1395" y="1215"/>
                      </a:lnTo>
                      <a:lnTo>
                        <a:pt x="1364" y="1228"/>
                      </a:lnTo>
                      <a:lnTo>
                        <a:pt x="1334" y="1239"/>
                      </a:lnTo>
                      <a:lnTo>
                        <a:pt x="1302" y="125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11" name="Freeform 31"/>
                <p:cNvSpPr>
                  <a:spLocks/>
                </p:cNvSpPr>
                <p:nvPr/>
              </p:nvSpPr>
              <p:spPr bwMode="auto">
                <a:xfrm>
                  <a:off x="3396" y="2968"/>
                  <a:ext cx="228" cy="184"/>
                </a:xfrm>
                <a:custGeom>
                  <a:avLst/>
                  <a:gdLst/>
                  <a:ahLst/>
                  <a:cxnLst>
                    <a:cxn ang="0">
                      <a:pos x="1351" y="1292"/>
                    </a:cxn>
                    <a:cxn ang="0">
                      <a:pos x="0" y="179"/>
                    </a:cxn>
                    <a:cxn ang="0">
                      <a:pos x="151" y="0"/>
                    </a:cxn>
                    <a:cxn ang="0">
                      <a:pos x="1593" y="1187"/>
                    </a:cxn>
                    <a:cxn ang="0">
                      <a:pos x="1563" y="1201"/>
                    </a:cxn>
                    <a:cxn ang="0">
                      <a:pos x="1533" y="1215"/>
                    </a:cxn>
                    <a:cxn ang="0">
                      <a:pos x="1503" y="1228"/>
                    </a:cxn>
                    <a:cxn ang="0">
                      <a:pos x="1472" y="1242"/>
                    </a:cxn>
                    <a:cxn ang="0">
                      <a:pos x="1442" y="1254"/>
                    </a:cxn>
                    <a:cxn ang="0">
                      <a:pos x="1412" y="1268"/>
                    </a:cxn>
                    <a:cxn ang="0">
                      <a:pos x="1382" y="1280"/>
                    </a:cxn>
                    <a:cxn ang="0">
                      <a:pos x="1351" y="1292"/>
                    </a:cxn>
                  </a:cxnLst>
                  <a:rect l="0" t="0" r="r" b="b"/>
                  <a:pathLst>
                    <a:path w="1593" h="1292">
                      <a:moveTo>
                        <a:pt x="1351" y="1292"/>
                      </a:moveTo>
                      <a:lnTo>
                        <a:pt x="0" y="179"/>
                      </a:lnTo>
                      <a:lnTo>
                        <a:pt x="151" y="0"/>
                      </a:lnTo>
                      <a:lnTo>
                        <a:pt x="1593" y="1187"/>
                      </a:lnTo>
                      <a:lnTo>
                        <a:pt x="1563" y="1201"/>
                      </a:lnTo>
                      <a:lnTo>
                        <a:pt x="1533" y="1215"/>
                      </a:lnTo>
                      <a:lnTo>
                        <a:pt x="1503" y="1228"/>
                      </a:lnTo>
                      <a:lnTo>
                        <a:pt x="1472" y="1242"/>
                      </a:lnTo>
                      <a:lnTo>
                        <a:pt x="1442" y="1254"/>
                      </a:lnTo>
                      <a:lnTo>
                        <a:pt x="1412" y="1268"/>
                      </a:lnTo>
                      <a:lnTo>
                        <a:pt x="1382" y="1280"/>
                      </a:lnTo>
                      <a:lnTo>
                        <a:pt x="1351" y="129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12" name="Freeform 32"/>
                <p:cNvSpPr>
                  <a:spLocks/>
                </p:cNvSpPr>
                <p:nvPr/>
              </p:nvSpPr>
              <p:spPr bwMode="auto">
                <a:xfrm>
                  <a:off x="3407" y="2957"/>
                  <a:ext cx="234" cy="190"/>
                </a:xfrm>
                <a:custGeom>
                  <a:avLst/>
                  <a:gdLst/>
                  <a:ahLst/>
                  <a:cxnLst>
                    <a:cxn ang="0">
                      <a:pos x="1397" y="1330"/>
                    </a:cxn>
                    <a:cxn ang="0">
                      <a:pos x="0" y="179"/>
                    </a:cxn>
                    <a:cxn ang="0">
                      <a:pos x="151" y="0"/>
                    </a:cxn>
                    <a:cxn ang="0">
                      <a:pos x="468" y="261"/>
                    </a:cxn>
                    <a:cxn ang="0">
                      <a:pos x="478" y="327"/>
                    </a:cxn>
                    <a:cxn ang="0">
                      <a:pos x="484" y="325"/>
                    </a:cxn>
                    <a:cxn ang="0">
                      <a:pos x="490" y="321"/>
                    </a:cxn>
                    <a:cxn ang="0">
                      <a:pos x="496" y="319"/>
                    </a:cxn>
                    <a:cxn ang="0">
                      <a:pos x="502" y="317"/>
                    </a:cxn>
                    <a:cxn ang="0">
                      <a:pos x="508" y="315"/>
                    </a:cxn>
                    <a:cxn ang="0">
                      <a:pos x="514" y="313"/>
                    </a:cxn>
                    <a:cxn ang="0">
                      <a:pos x="519" y="311"/>
                    </a:cxn>
                    <a:cxn ang="0">
                      <a:pos x="526" y="308"/>
                    </a:cxn>
                    <a:cxn ang="0">
                      <a:pos x="1635" y="1222"/>
                    </a:cxn>
                    <a:cxn ang="0">
                      <a:pos x="1606" y="1236"/>
                    </a:cxn>
                    <a:cxn ang="0">
                      <a:pos x="1576" y="1250"/>
                    </a:cxn>
                    <a:cxn ang="0">
                      <a:pos x="1546" y="1264"/>
                    </a:cxn>
                    <a:cxn ang="0">
                      <a:pos x="1516" y="1278"/>
                    </a:cxn>
                    <a:cxn ang="0">
                      <a:pos x="1487" y="1291"/>
                    </a:cxn>
                    <a:cxn ang="0">
                      <a:pos x="1457" y="1304"/>
                    </a:cxn>
                    <a:cxn ang="0">
                      <a:pos x="1428" y="1317"/>
                    </a:cxn>
                    <a:cxn ang="0">
                      <a:pos x="1397" y="1330"/>
                    </a:cxn>
                  </a:cxnLst>
                  <a:rect l="0" t="0" r="r" b="b"/>
                  <a:pathLst>
                    <a:path w="1635" h="1330">
                      <a:moveTo>
                        <a:pt x="1397" y="1330"/>
                      </a:moveTo>
                      <a:lnTo>
                        <a:pt x="0" y="179"/>
                      </a:lnTo>
                      <a:lnTo>
                        <a:pt x="151" y="0"/>
                      </a:lnTo>
                      <a:lnTo>
                        <a:pt x="468" y="261"/>
                      </a:lnTo>
                      <a:lnTo>
                        <a:pt x="478" y="327"/>
                      </a:lnTo>
                      <a:lnTo>
                        <a:pt x="484" y="325"/>
                      </a:lnTo>
                      <a:lnTo>
                        <a:pt x="490" y="321"/>
                      </a:lnTo>
                      <a:lnTo>
                        <a:pt x="496" y="319"/>
                      </a:lnTo>
                      <a:lnTo>
                        <a:pt x="502" y="317"/>
                      </a:lnTo>
                      <a:lnTo>
                        <a:pt x="508" y="315"/>
                      </a:lnTo>
                      <a:lnTo>
                        <a:pt x="514" y="313"/>
                      </a:lnTo>
                      <a:lnTo>
                        <a:pt x="519" y="311"/>
                      </a:lnTo>
                      <a:lnTo>
                        <a:pt x="526" y="308"/>
                      </a:lnTo>
                      <a:lnTo>
                        <a:pt x="1635" y="1222"/>
                      </a:lnTo>
                      <a:lnTo>
                        <a:pt x="1606" y="1236"/>
                      </a:lnTo>
                      <a:lnTo>
                        <a:pt x="1576" y="1250"/>
                      </a:lnTo>
                      <a:lnTo>
                        <a:pt x="1546" y="1264"/>
                      </a:lnTo>
                      <a:lnTo>
                        <a:pt x="1516" y="1278"/>
                      </a:lnTo>
                      <a:lnTo>
                        <a:pt x="1487" y="1291"/>
                      </a:lnTo>
                      <a:lnTo>
                        <a:pt x="1457" y="1304"/>
                      </a:lnTo>
                      <a:lnTo>
                        <a:pt x="1428" y="1317"/>
                      </a:lnTo>
                      <a:lnTo>
                        <a:pt x="1397" y="133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13" name="Freeform 33"/>
                <p:cNvSpPr>
                  <a:spLocks/>
                </p:cNvSpPr>
                <p:nvPr/>
              </p:nvSpPr>
              <p:spPr bwMode="auto">
                <a:xfrm>
                  <a:off x="3418" y="2942"/>
                  <a:ext cx="237" cy="195"/>
                </a:xfrm>
                <a:custGeom>
                  <a:avLst/>
                  <a:gdLst/>
                  <a:ahLst/>
                  <a:cxnLst>
                    <a:cxn ang="0">
                      <a:pos x="1442" y="1365"/>
                    </a:cxn>
                    <a:cxn ang="0">
                      <a:pos x="0" y="178"/>
                    </a:cxn>
                    <a:cxn ang="0">
                      <a:pos x="153" y="0"/>
                    </a:cxn>
                    <a:cxn ang="0">
                      <a:pos x="368" y="178"/>
                    </a:cxn>
                    <a:cxn ang="0">
                      <a:pos x="403" y="416"/>
                    </a:cxn>
                    <a:cxn ang="0">
                      <a:pos x="425" y="407"/>
                    </a:cxn>
                    <a:cxn ang="0">
                      <a:pos x="447" y="399"/>
                    </a:cxn>
                    <a:cxn ang="0">
                      <a:pos x="468" y="391"/>
                    </a:cxn>
                    <a:cxn ang="0">
                      <a:pos x="489" y="382"/>
                    </a:cxn>
                    <a:cxn ang="0">
                      <a:pos x="511" y="374"/>
                    </a:cxn>
                    <a:cxn ang="0">
                      <a:pos x="533" y="366"/>
                    </a:cxn>
                    <a:cxn ang="0">
                      <a:pos x="555" y="357"/>
                    </a:cxn>
                    <a:cxn ang="0">
                      <a:pos x="577" y="349"/>
                    </a:cxn>
                    <a:cxn ang="0">
                      <a:pos x="1677" y="1255"/>
                    </a:cxn>
                    <a:cxn ang="0">
                      <a:pos x="1648" y="1270"/>
                    </a:cxn>
                    <a:cxn ang="0">
                      <a:pos x="1618" y="1283"/>
                    </a:cxn>
                    <a:cxn ang="0">
                      <a:pos x="1589" y="1298"/>
                    </a:cxn>
                    <a:cxn ang="0">
                      <a:pos x="1559" y="1311"/>
                    </a:cxn>
                    <a:cxn ang="0">
                      <a:pos x="1530" y="1326"/>
                    </a:cxn>
                    <a:cxn ang="0">
                      <a:pos x="1501" y="1339"/>
                    </a:cxn>
                    <a:cxn ang="0">
                      <a:pos x="1471" y="1353"/>
                    </a:cxn>
                    <a:cxn ang="0">
                      <a:pos x="1442" y="1365"/>
                    </a:cxn>
                  </a:cxnLst>
                  <a:rect l="0" t="0" r="r" b="b"/>
                  <a:pathLst>
                    <a:path w="1677" h="1365">
                      <a:moveTo>
                        <a:pt x="1442" y="1365"/>
                      </a:moveTo>
                      <a:lnTo>
                        <a:pt x="0" y="178"/>
                      </a:lnTo>
                      <a:lnTo>
                        <a:pt x="153" y="0"/>
                      </a:lnTo>
                      <a:lnTo>
                        <a:pt x="368" y="178"/>
                      </a:lnTo>
                      <a:lnTo>
                        <a:pt x="403" y="416"/>
                      </a:lnTo>
                      <a:lnTo>
                        <a:pt x="425" y="407"/>
                      </a:lnTo>
                      <a:lnTo>
                        <a:pt x="447" y="399"/>
                      </a:lnTo>
                      <a:lnTo>
                        <a:pt x="468" y="391"/>
                      </a:lnTo>
                      <a:lnTo>
                        <a:pt x="489" y="382"/>
                      </a:lnTo>
                      <a:lnTo>
                        <a:pt x="511" y="374"/>
                      </a:lnTo>
                      <a:lnTo>
                        <a:pt x="533" y="366"/>
                      </a:lnTo>
                      <a:lnTo>
                        <a:pt x="555" y="357"/>
                      </a:lnTo>
                      <a:lnTo>
                        <a:pt x="577" y="349"/>
                      </a:lnTo>
                      <a:lnTo>
                        <a:pt x="1677" y="1255"/>
                      </a:lnTo>
                      <a:lnTo>
                        <a:pt x="1648" y="1270"/>
                      </a:lnTo>
                      <a:lnTo>
                        <a:pt x="1618" y="1283"/>
                      </a:lnTo>
                      <a:lnTo>
                        <a:pt x="1589" y="1298"/>
                      </a:lnTo>
                      <a:lnTo>
                        <a:pt x="1559" y="1311"/>
                      </a:lnTo>
                      <a:lnTo>
                        <a:pt x="1530" y="1326"/>
                      </a:lnTo>
                      <a:lnTo>
                        <a:pt x="1501" y="1339"/>
                      </a:lnTo>
                      <a:lnTo>
                        <a:pt x="1471" y="1353"/>
                      </a:lnTo>
                      <a:lnTo>
                        <a:pt x="1442" y="136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14" name="Freeform 34"/>
                <p:cNvSpPr>
                  <a:spLocks noEditPoints="1"/>
                </p:cNvSpPr>
                <p:nvPr/>
              </p:nvSpPr>
              <p:spPr bwMode="auto">
                <a:xfrm>
                  <a:off x="3427" y="2930"/>
                  <a:ext cx="245" cy="201"/>
                </a:xfrm>
                <a:custGeom>
                  <a:avLst/>
                  <a:gdLst/>
                  <a:ahLst/>
                  <a:cxnLst>
                    <a:cxn ang="0">
                      <a:pos x="1484" y="1401"/>
                    </a:cxn>
                    <a:cxn ang="0">
                      <a:pos x="375" y="487"/>
                    </a:cxn>
                    <a:cxn ang="0">
                      <a:pos x="406" y="475"/>
                    </a:cxn>
                    <a:cxn ang="0">
                      <a:pos x="437" y="463"/>
                    </a:cxn>
                    <a:cxn ang="0">
                      <a:pos x="469" y="451"/>
                    </a:cxn>
                    <a:cxn ang="0">
                      <a:pos x="500" y="439"/>
                    </a:cxn>
                    <a:cxn ang="0">
                      <a:pos x="531" y="426"/>
                    </a:cxn>
                    <a:cxn ang="0">
                      <a:pos x="561" y="414"/>
                    </a:cxn>
                    <a:cxn ang="0">
                      <a:pos x="593" y="401"/>
                    </a:cxn>
                    <a:cxn ang="0">
                      <a:pos x="624" y="388"/>
                    </a:cxn>
                    <a:cxn ang="0">
                      <a:pos x="1715" y="1287"/>
                    </a:cxn>
                    <a:cxn ang="0">
                      <a:pos x="1686" y="1301"/>
                    </a:cxn>
                    <a:cxn ang="0">
                      <a:pos x="1657" y="1317"/>
                    </a:cxn>
                    <a:cxn ang="0">
                      <a:pos x="1629" y="1330"/>
                    </a:cxn>
                    <a:cxn ang="0">
                      <a:pos x="1600" y="1345"/>
                    </a:cxn>
                    <a:cxn ang="0">
                      <a:pos x="1571" y="1360"/>
                    </a:cxn>
                    <a:cxn ang="0">
                      <a:pos x="1542" y="1373"/>
                    </a:cxn>
                    <a:cxn ang="0">
                      <a:pos x="1513" y="1388"/>
                    </a:cxn>
                    <a:cxn ang="0">
                      <a:pos x="1484" y="1401"/>
                    </a:cxn>
                    <a:cxn ang="0">
                      <a:pos x="317" y="440"/>
                    </a:cxn>
                    <a:cxn ang="0">
                      <a:pos x="0" y="179"/>
                    </a:cxn>
                    <a:cxn ang="0">
                      <a:pos x="152" y="0"/>
                    </a:cxn>
                    <a:cxn ang="0">
                      <a:pos x="267" y="95"/>
                    </a:cxn>
                    <a:cxn ang="0">
                      <a:pos x="317" y="440"/>
                    </a:cxn>
                  </a:cxnLst>
                  <a:rect l="0" t="0" r="r" b="b"/>
                  <a:pathLst>
                    <a:path w="1715" h="1401">
                      <a:moveTo>
                        <a:pt x="1484" y="1401"/>
                      </a:moveTo>
                      <a:lnTo>
                        <a:pt x="375" y="487"/>
                      </a:lnTo>
                      <a:lnTo>
                        <a:pt x="406" y="475"/>
                      </a:lnTo>
                      <a:lnTo>
                        <a:pt x="437" y="463"/>
                      </a:lnTo>
                      <a:lnTo>
                        <a:pt x="469" y="451"/>
                      </a:lnTo>
                      <a:lnTo>
                        <a:pt x="500" y="439"/>
                      </a:lnTo>
                      <a:lnTo>
                        <a:pt x="531" y="426"/>
                      </a:lnTo>
                      <a:lnTo>
                        <a:pt x="561" y="414"/>
                      </a:lnTo>
                      <a:lnTo>
                        <a:pt x="593" y="401"/>
                      </a:lnTo>
                      <a:lnTo>
                        <a:pt x="624" y="388"/>
                      </a:lnTo>
                      <a:lnTo>
                        <a:pt x="1715" y="1287"/>
                      </a:lnTo>
                      <a:lnTo>
                        <a:pt x="1686" y="1301"/>
                      </a:lnTo>
                      <a:lnTo>
                        <a:pt x="1657" y="1317"/>
                      </a:lnTo>
                      <a:lnTo>
                        <a:pt x="1629" y="1330"/>
                      </a:lnTo>
                      <a:lnTo>
                        <a:pt x="1600" y="1345"/>
                      </a:lnTo>
                      <a:lnTo>
                        <a:pt x="1571" y="1360"/>
                      </a:lnTo>
                      <a:lnTo>
                        <a:pt x="1542" y="1373"/>
                      </a:lnTo>
                      <a:lnTo>
                        <a:pt x="1513" y="1388"/>
                      </a:lnTo>
                      <a:lnTo>
                        <a:pt x="1484" y="1401"/>
                      </a:lnTo>
                      <a:close/>
                      <a:moveTo>
                        <a:pt x="317" y="440"/>
                      </a:moveTo>
                      <a:lnTo>
                        <a:pt x="0" y="179"/>
                      </a:lnTo>
                      <a:lnTo>
                        <a:pt x="152" y="0"/>
                      </a:lnTo>
                      <a:lnTo>
                        <a:pt x="267" y="95"/>
                      </a:lnTo>
                      <a:lnTo>
                        <a:pt x="317" y="44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15" name="Freeform 35"/>
                <p:cNvSpPr>
                  <a:spLocks noEditPoints="1"/>
                </p:cNvSpPr>
                <p:nvPr/>
              </p:nvSpPr>
              <p:spPr bwMode="auto">
                <a:xfrm>
                  <a:off x="3440" y="2918"/>
                  <a:ext cx="250" cy="205"/>
                </a:xfrm>
                <a:custGeom>
                  <a:avLst/>
                  <a:gdLst/>
                  <a:ahLst/>
                  <a:cxnLst>
                    <a:cxn ang="0">
                      <a:pos x="1524" y="1435"/>
                    </a:cxn>
                    <a:cxn ang="0">
                      <a:pos x="424" y="529"/>
                    </a:cxn>
                    <a:cxn ang="0">
                      <a:pos x="454" y="516"/>
                    </a:cxn>
                    <a:cxn ang="0">
                      <a:pos x="484" y="504"/>
                    </a:cxn>
                    <a:cxn ang="0">
                      <a:pos x="516" y="491"/>
                    </a:cxn>
                    <a:cxn ang="0">
                      <a:pos x="546" y="479"/>
                    </a:cxn>
                    <a:cxn ang="0">
                      <a:pos x="577" y="465"/>
                    </a:cxn>
                    <a:cxn ang="0">
                      <a:pos x="607" y="453"/>
                    </a:cxn>
                    <a:cxn ang="0">
                      <a:pos x="638" y="439"/>
                    </a:cxn>
                    <a:cxn ang="0">
                      <a:pos x="668" y="426"/>
                    </a:cxn>
                    <a:cxn ang="0">
                      <a:pos x="1751" y="1318"/>
                    </a:cxn>
                    <a:cxn ang="0">
                      <a:pos x="1723" y="1333"/>
                    </a:cxn>
                    <a:cxn ang="0">
                      <a:pos x="1694" y="1347"/>
                    </a:cxn>
                    <a:cxn ang="0">
                      <a:pos x="1666" y="1363"/>
                    </a:cxn>
                    <a:cxn ang="0">
                      <a:pos x="1637" y="1378"/>
                    </a:cxn>
                    <a:cxn ang="0">
                      <a:pos x="1609" y="1392"/>
                    </a:cxn>
                    <a:cxn ang="0">
                      <a:pos x="1580" y="1406"/>
                    </a:cxn>
                    <a:cxn ang="0">
                      <a:pos x="1552" y="1420"/>
                    </a:cxn>
                    <a:cxn ang="0">
                      <a:pos x="1524" y="1435"/>
                    </a:cxn>
                    <a:cxn ang="0">
                      <a:pos x="215" y="358"/>
                    </a:cxn>
                    <a:cxn ang="0">
                      <a:pos x="0" y="180"/>
                    </a:cxn>
                    <a:cxn ang="0">
                      <a:pos x="151" y="0"/>
                    </a:cxn>
                    <a:cxn ang="0">
                      <a:pos x="166" y="13"/>
                    </a:cxn>
                    <a:cxn ang="0">
                      <a:pos x="215" y="358"/>
                    </a:cxn>
                  </a:cxnLst>
                  <a:rect l="0" t="0" r="r" b="b"/>
                  <a:pathLst>
                    <a:path w="1751" h="1435">
                      <a:moveTo>
                        <a:pt x="1524" y="1435"/>
                      </a:moveTo>
                      <a:lnTo>
                        <a:pt x="424" y="529"/>
                      </a:lnTo>
                      <a:lnTo>
                        <a:pt x="454" y="516"/>
                      </a:lnTo>
                      <a:lnTo>
                        <a:pt x="484" y="504"/>
                      </a:lnTo>
                      <a:lnTo>
                        <a:pt x="516" y="491"/>
                      </a:lnTo>
                      <a:lnTo>
                        <a:pt x="546" y="479"/>
                      </a:lnTo>
                      <a:lnTo>
                        <a:pt x="577" y="465"/>
                      </a:lnTo>
                      <a:lnTo>
                        <a:pt x="607" y="453"/>
                      </a:lnTo>
                      <a:lnTo>
                        <a:pt x="638" y="439"/>
                      </a:lnTo>
                      <a:lnTo>
                        <a:pt x="668" y="426"/>
                      </a:lnTo>
                      <a:lnTo>
                        <a:pt x="1751" y="1318"/>
                      </a:lnTo>
                      <a:lnTo>
                        <a:pt x="1723" y="1333"/>
                      </a:lnTo>
                      <a:lnTo>
                        <a:pt x="1694" y="1347"/>
                      </a:lnTo>
                      <a:lnTo>
                        <a:pt x="1666" y="1363"/>
                      </a:lnTo>
                      <a:lnTo>
                        <a:pt x="1637" y="1378"/>
                      </a:lnTo>
                      <a:lnTo>
                        <a:pt x="1609" y="1392"/>
                      </a:lnTo>
                      <a:lnTo>
                        <a:pt x="1580" y="1406"/>
                      </a:lnTo>
                      <a:lnTo>
                        <a:pt x="1552" y="1420"/>
                      </a:lnTo>
                      <a:lnTo>
                        <a:pt x="1524" y="1435"/>
                      </a:lnTo>
                      <a:close/>
                      <a:moveTo>
                        <a:pt x="215" y="358"/>
                      </a:moveTo>
                      <a:lnTo>
                        <a:pt x="0" y="180"/>
                      </a:lnTo>
                      <a:lnTo>
                        <a:pt x="151" y="0"/>
                      </a:lnTo>
                      <a:lnTo>
                        <a:pt x="166" y="13"/>
                      </a:lnTo>
                      <a:lnTo>
                        <a:pt x="215" y="35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16" name="Freeform 36"/>
                <p:cNvSpPr>
                  <a:spLocks noEditPoints="1"/>
                </p:cNvSpPr>
                <p:nvPr/>
              </p:nvSpPr>
              <p:spPr bwMode="auto">
                <a:xfrm>
                  <a:off x="3450" y="2915"/>
                  <a:ext cx="256" cy="199"/>
                </a:xfrm>
                <a:custGeom>
                  <a:avLst/>
                  <a:gdLst/>
                  <a:ahLst/>
                  <a:cxnLst>
                    <a:cxn ang="0">
                      <a:pos x="1563" y="1390"/>
                    </a:cxn>
                    <a:cxn ang="0">
                      <a:pos x="472" y="491"/>
                    </a:cxn>
                    <a:cxn ang="0">
                      <a:pos x="502" y="478"/>
                    </a:cxn>
                    <a:cxn ang="0">
                      <a:pos x="532" y="466"/>
                    </a:cxn>
                    <a:cxn ang="0">
                      <a:pos x="563" y="452"/>
                    </a:cxn>
                    <a:cxn ang="0">
                      <a:pos x="593" y="439"/>
                    </a:cxn>
                    <a:cxn ang="0">
                      <a:pos x="622" y="426"/>
                    </a:cxn>
                    <a:cxn ang="0">
                      <a:pos x="652" y="413"/>
                    </a:cxn>
                    <a:cxn ang="0">
                      <a:pos x="683" y="399"/>
                    </a:cxn>
                    <a:cxn ang="0">
                      <a:pos x="712" y="386"/>
                    </a:cxn>
                    <a:cxn ang="0">
                      <a:pos x="1788" y="1271"/>
                    </a:cxn>
                    <a:cxn ang="0">
                      <a:pos x="1759" y="1286"/>
                    </a:cxn>
                    <a:cxn ang="0">
                      <a:pos x="1731" y="1301"/>
                    </a:cxn>
                    <a:cxn ang="0">
                      <a:pos x="1703" y="1317"/>
                    </a:cxn>
                    <a:cxn ang="0">
                      <a:pos x="1675" y="1331"/>
                    </a:cxn>
                    <a:cxn ang="0">
                      <a:pos x="1647" y="1346"/>
                    </a:cxn>
                    <a:cxn ang="0">
                      <a:pos x="1619" y="1360"/>
                    </a:cxn>
                    <a:cxn ang="0">
                      <a:pos x="1591" y="1375"/>
                    </a:cxn>
                    <a:cxn ang="0">
                      <a:pos x="1563" y="1390"/>
                    </a:cxn>
                    <a:cxn ang="0">
                      <a:pos x="115" y="198"/>
                    </a:cxn>
                    <a:cxn ang="0">
                      <a:pos x="0" y="103"/>
                    </a:cxn>
                    <a:cxn ang="0">
                      <a:pos x="87" y="0"/>
                    </a:cxn>
                    <a:cxn ang="0">
                      <a:pos x="115" y="198"/>
                    </a:cxn>
                  </a:cxnLst>
                  <a:rect l="0" t="0" r="r" b="b"/>
                  <a:pathLst>
                    <a:path w="1788" h="1390">
                      <a:moveTo>
                        <a:pt x="1563" y="1390"/>
                      </a:moveTo>
                      <a:lnTo>
                        <a:pt x="472" y="491"/>
                      </a:lnTo>
                      <a:lnTo>
                        <a:pt x="502" y="478"/>
                      </a:lnTo>
                      <a:lnTo>
                        <a:pt x="532" y="466"/>
                      </a:lnTo>
                      <a:lnTo>
                        <a:pt x="563" y="452"/>
                      </a:lnTo>
                      <a:lnTo>
                        <a:pt x="593" y="439"/>
                      </a:lnTo>
                      <a:lnTo>
                        <a:pt x="622" y="426"/>
                      </a:lnTo>
                      <a:lnTo>
                        <a:pt x="652" y="413"/>
                      </a:lnTo>
                      <a:lnTo>
                        <a:pt x="683" y="399"/>
                      </a:lnTo>
                      <a:lnTo>
                        <a:pt x="712" y="386"/>
                      </a:lnTo>
                      <a:lnTo>
                        <a:pt x="1788" y="1271"/>
                      </a:lnTo>
                      <a:lnTo>
                        <a:pt x="1759" y="1286"/>
                      </a:lnTo>
                      <a:lnTo>
                        <a:pt x="1731" y="1301"/>
                      </a:lnTo>
                      <a:lnTo>
                        <a:pt x="1703" y="1317"/>
                      </a:lnTo>
                      <a:lnTo>
                        <a:pt x="1675" y="1331"/>
                      </a:lnTo>
                      <a:lnTo>
                        <a:pt x="1647" y="1346"/>
                      </a:lnTo>
                      <a:lnTo>
                        <a:pt x="1619" y="1360"/>
                      </a:lnTo>
                      <a:lnTo>
                        <a:pt x="1591" y="1375"/>
                      </a:lnTo>
                      <a:lnTo>
                        <a:pt x="1563" y="1390"/>
                      </a:lnTo>
                      <a:close/>
                      <a:moveTo>
                        <a:pt x="115" y="198"/>
                      </a:moveTo>
                      <a:lnTo>
                        <a:pt x="0" y="103"/>
                      </a:lnTo>
                      <a:lnTo>
                        <a:pt x="87" y="0"/>
                      </a:lnTo>
                      <a:lnTo>
                        <a:pt x="115" y="19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17" name="Freeform 37"/>
                <p:cNvSpPr>
                  <a:spLocks noEditPoints="1"/>
                </p:cNvSpPr>
                <p:nvPr/>
              </p:nvSpPr>
              <p:spPr bwMode="auto">
                <a:xfrm>
                  <a:off x="3461" y="2915"/>
                  <a:ext cx="260" cy="190"/>
                </a:xfrm>
                <a:custGeom>
                  <a:avLst/>
                  <a:gdLst/>
                  <a:ahLst/>
                  <a:cxnLst>
                    <a:cxn ang="0">
                      <a:pos x="1600" y="1331"/>
                    </a:cxn>
                    <a:cxn ang="0">
                      <a:pos x="517" y="439"/>
                    </a:cxn>
                    <a:cxn ang="0">
                      <a:pos x="547" y="426"/>
                    </a:cxn>
                    <a:cxn ang="0">
                      <a:pos x="576" y="413"/>
                    </a:cxn>
                    <a:cxn ang="0">
                      <a:pos x="607" y="399"/>
                    </a:cxn>
                    <a:cxn ang="0">
                      <a:pos x="636" y="386"/>
                    </a:cxn>
                    <a:cxn ang="0">
                      <a:pos x="665" y="372"/>
                    </a:cxn>
                    <a:cxn ang="0">
                      <a:pos x="695" y="358"/>
                    </a:cxn>
                    <a:cxn ang="0">
                      <a:pos x="724" y="344"/>
                    </a:cxn>
                    <a:cxn ang="0">
                      <a:pos x="754" y="330"/>
                    </a:cxn>
                    <a:cxn ang="0">
                      <a:pos x="1821" y="1209"/>
                    </a:cxn>
                    <a:cxn ang="0">
                      <a:pos x="1793" y="1225"/>
                    </a:cxn>
                    <a:cxn ang="0">
                      <a:pos x="1766" y="1240"/>
                    </a:cxn>
                    <a:cxn ang="0">
                      <a:pos x="1739" y="1255"/>
                    </a:cxn>
                    <a:cxn ang="0">
                      <a:pos x="1711" y="1271"/>
                    </a:cxn>
                    <a:cxn ang="0">
                      <a:pos x="1683" y="1286"/>
                    </a:cxn>
                    <a:cxn ang="0">
                      <a:pos x="1655" y="1301"/>
                    </a:cxn>
                    <a:cxn ang="0">
                      <a:pos x="1627" y="1316"/>
                    </a:cxn>
                    <a:cxn ang="0">
                      <a:pos x="1600" y="1331"/>
                    </a:cxn>
                    <a:cxn ang="0">
                      <a:pos x="15" y="26"/>
                    </a:cxn>
                    <a:cxn ang="0">
                      <a:pos x="0" y="13"/>
                    </a:cxn>
                    <a:cxn ang="0">
                      <a:pos x="11" y="0"/>
                    </a:cxn>
                    <a:cxn ang="0">
                      <a:pos x="15" y="26"/>
                    </a:cxn>
                  </a:cxnLst>
                  <a:rect l="0" t="0" r="r" b="b"/>
                  <a:pathLst>
                    <a:path w="1821" h="1331">
                      <a:moveTo>
                        <a:pt x="1600" y="1331"/>
                      </a:moveTo>
                      <a:lnTo>
                        <a:pt x="517" y="439"/>
                      </a:lnTo>
                      <a:lnTo>
                        <a:pt x="547" y="426"/>
                      </a:lnTo>
                      <a:lnTo>
                        <a:pt x="576" y="413"/>
                      </a:lnTo>
                      <a:lnTo>
                        <a:pt x="607" y="399"/>
                      </a:lnTo>
                      <a:lnTo>
                        <a:pt x="636" y="386"/>
                      </a:lnTo>
                      <a:lnTo>
                        <a:pt x="665" y="372"/>
                      </a:lnTo>
                      <a:lnTo>
                        <a:pt x="695" y="358"/>
                      </a:lnTo>
                      <a:lnTo>
                        <a:pt x="724" y="344"/>
                      </a:lnTo>
                      <a:lnTo>
                        <a:pt x="754" y="330"/>
                      </a:lnTo>
                      <a:lnTo>
                        <a:pt x="1821" y="1209"/>
                      </a:lnTo>
                      <a:lnTo>
                        <a:pt x="1793" y="1225"/>
                      </a:lnTo>
                      <a:lnTo>
                        <a:pt x="1766" y="1240"/>
                      </a:lnTo>
                      <a:lnTo>
                        <a:pt x="1739" y="1255"/>
                      </a:lnTo>
                      <a:lnTo>
                        <a:pt x="1711" y="1271"/>
                      </a:lnTo>
                      <a:lnTo>
                        <a:pt x="1683" y="1286"/>
                      </a:lnTo>
                      <a:lnTo>
                        <a:pt x="1655" y="1301"/>
                      </a:lnTo>
                      <a:lnTo>
                        <a:pt x="1627" y="1316"/>
                      </a:lnTo>
                      <a:lnTo>
                        <a:pt x="1600" y="1331"/>
                      </a:lnTo>
                      <a:close/>
                      <a:moveTo>
                        <a:pt x="15" y="26"/>
                      </a:moveTo>
                      <a:lnTo>
                        <a:pt x="0" y="13"/>
                      </a:lnTo>
                      <a:lnTo>
                        <a:pt x="11" y="0"/>
                      </a:lnTo>
                      <a:lnTo>
                        <a:pt x="15" y="2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18" name="Freeform 38"/>
                <p:cNvSpPr>
                  <a:spLocks/>
                </p:cNvSpPr>
                <p:nvPr/>
              </p:nvSpPr>
              <p:spPr bwMode="auto">
                <a:xfrm>
                  <a:off x="3552" y="2956"/>
                  <a:ext cx="183" cy="140"/>
                </a:xfrm>
                <a:custGeom>
                  <a:avLst/>
                  <a:gdLst/>
                  <a:ahLst/>
                  <a:cxnLst>
                    <a:cxn ang="0">
                      <a:pos x="1076" y="998"/>
                    </a:cxn>
                    <a:cxn ang="0">
                      <a:pos x="0" y="113"/>
                    </a:cxn>
                    <a:cxn ang="0">
                      <a:pos x="30" y="99"/>
                    </a:cxn>
                    <a:cxn ang="0">
                      <a:pos x="59" y="85"/>
                    </a:cxn>
                    <a:cxn ang="0">
                      <a:pos x="88" y="71"/>
                    </a:cxn>
                    <a:cxn ang="0">
                      <a:pos x="118" y="57"/>
                    </a:cxn>
                    <a:cxn ang="0">
                      <a:pos x="147" y="43"/>
                    </a:cxn>
                    <a:cxn ang="0">
                      <a:pos x="176" y="29"/>
                    </a:cxn>
                    <a:cxn ang="0">
                      <a:pos x="204" y="15"/>
                    </a:cxn>
                    <a:cxn ang="0">
                      <a:pos x="233" y="0"/>
                    </a:cxn>
                    <a:cxn ang="0">
                      <a:pos x="1294" y="874"/>
                    </a:cxn>
                    <a:cxn ang="0">
                      <a:pos x="1266" y="889"/>
                    </a:cxn>
                    <a:cxn ang="0">
                      <a:pos x="1239" y="905"/>
                    </a:cxn>
                    <a:cxn ang="0">
                      <a:pos x="1212" y="921"/>
                    </a:cxn>
                    <a:cxn ang="0">
                      <a:pos x="1185" y="936"/>
                    </a:cxn>
                    <a:cxn ang="0">
                      <a:pos x="1157" y="952"/>
                    </a:cxn>
                    <a:cxn ang="0">
                      <a:pos x="1130" y="967"/>
                    </a:cxn>
                    <a:cxn ang="0">
                      <a:pos x="1103" y="982"/>
                    </a:cxn>
                    <a:cxn ang="0">
                      <a:pos x="1076" y="998"/>
                    </a:cxn>
                  </a:cxnLst>
                  <a:rect l="0" t="0" r="r" b="b"/>
                  <a:pathLst>
                    <a:path w="1294" h="998">
                      <a:moveTo>
                        <a:pt x="1076" y="998"/>
                      </a:moveTo>
                      <a:lnTo>
                        <a:pt x="0" y="113"/>
                      </a:lnTo>
                      <a:lnTo>
                        <a:pt x="30" y="99"/>
                      </a:lnTo>
                      <a:lnTo>
                        <a:pt x="59" y="85"/>
                      </a:lnTo>
                      <a:lnTo>
                        <a:pt x="88" y="71"/>
                      </a:lnTo>
                      <a:lnTo>
                        <a:pt x="118" y="57"/>
                      </a:lnTo>
                      <a:lnTo>
                        <a:pt x="147" y="43"/>
                      </a:lnTo>
                      <a:lnTo>
                        <a:pt x="176" y="29"/>
                      </a:lnTo>
                      <a:lnTo>
                        <a:pt x="204" y="15"/>
                      </a:lnTo>
                      <a:lnTo>
                        <a:pt x="233" y="0"/>
                      </a:lnTo>
                      <a:lnTo>
                        <a:pt x="1294" y="874"/>
                      </a:lnTo>
                      <a:lnTo>
                        <a:pt x="1266" y="889"/>
                      </a:lnTo>
                      <a:lnTo>
                        <a:pt x="1239" y="905"/>
                      </a:lnTo>
                      <a:lnTo>
                        <a:pt x="1212" y="921"/>
                      </a:lnTo>
                      <a:lnTo>
                        <a:pt x="1185" y="936"/>
                      </a:lnTo>
                      <a:lnTo>
                        <a:pt x="1157" y="952"/>
                      </a:lnTo>
                      <a:lnTo>
                        <a:pt x="1130" y="967"/>
                      </a:lnTo>
                      <a:lnTo>
                        <a:pt x="1103" y="982"/>
                      </a:lnTo>
                      <a:lnTo>
                        <a:pt x="1076" y="99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19" name="Freeform 39"/>
                <p:cNvSpPr>
                  <a:spLocks/>
                </p:cNvSpPr>
                <p:nvPr/>
              </p:nvSpPr>
              <p:spPr bwMode="auto">
                <a:xfrm>
                  <a:off x="3569" y="2947"/>
                  <a:ext cx="183" cy="140"/>
                </a:xfrm>
                <a:custGeom>
                  <a:avLst/>
                  <a:gdLst/>
                  <a:ahLst/>
                  <a:cxnLst>
                    <a:cxn ang="0">
                      <a:pos x="1067" y="993"/>
                    </a:cxn>
                    <a:cxn ang="0">
                      <a:pos x="0" y="114"/>
                    </a:cxn>
                    <a:cxn ang="0">
                      <a:pos x="29" y="100"/>
                    </a:cxn>
                    <a:cxn ang="0">
                      <a:pos x="58" y="86"/>
                    </a:cxn>
                    <a:cxn ang="0">
                      <a:pos x="86" y="72"/>
                    </a:cxn>
                    <a:cxn ang="0">
                      <a:pos x="115" y="57"/>
                    </a:cxn>
                    <a:cxn ang="0">
                      <a:pos x="143" y="43"/>
                    </a:cxn>
                    <a:cxn ang="0">
                      <a:pos x="173" y="29"/>
                    </a:cxn>
                    <a:cxn ang="0">
                      <a:pos x="201" y="14"/>
                    </a:cxn>
                    <a:cxn ang="0">
                      <a:pos x="229" y="0"/>
                    </a:cxn>
                    <a:cxn ang="0">
                      <a:pos x="1283" y="867"/>
                    </a:cxn>
                    <a:cxn ang="0">
                      <a:pos x="1256" y="883"/>
                    </a:cxn>
                    <a:cxn ang="0">
                      <a:pos x="1229" y="898"/>
                    </a:cxn>
                    <a:cxn ang="0">
                      <a:pos x="1203" y="915"/>
                    </a:cxn>
                    <a:cxn ang="0">
                      <a:pos x="1176" y="931"/>
                    </a:cxn>
                    <a:cxn ang="0">
                      <a:pos x="1148" y="946"/>
                    </a:cxn>
                    <a:cxn ang="0">
                      <a:pos x="1121" y="962"/>
                    </a:cxn>
                    <a:cxn ang="0">
                      <a:pos x="1094" y="978"/>
                    </a:cxn>
                    <a:cxn ang="0">
                      <a:pos x="1067" y="993"/>
                    </a:cxn>
                  </a:cxnLst>
                  <a:rect l="0" t="0" r="r" b="b"/>
                  <a:pathLst>
                    <a:path w="1283" h="993">
                      <a:moveTo>
                        <a:pt x="1067" y="993"/>
                      </a:moveTo>
                      <a:lnTo>
                        <a:pt x="0" y="114"/>
                      </a:lnTo>
                      <a:lnTo>
                        <a:pt x="29" y="100"/>
                      </a:lnTo>
                      <a:lnTo>
                        <a:pt x="58" y="86"/>
                      </a:lnTo>
                      <a:lnTo>
                        <a:pt x="86" y="72"/>
                      </a:lnTo>
                      <a:lnTo>
                        <a:pt x="115" y="57"/>
                      </a:lnTo>
                      <a:lnTo>
                        <a:pt x="143" y="43"/>
                      </a:lnTo>
                      <a:lnTo>
                        <a:pt x="173" y="29"/>
                      </a:lnTo>
                      <a:lnTo>
                        <a:pt x="201" y="14"/>
                      </a:lnTo>
                      <a:lnTo>
                        <a:pt x="229" y="0"/>
                      </a:lnTo>
                      <a:lnTo>
                        <a:pt x="1283" y="867"/>
                      </a:lnTo>
                      <a:lnTo>
                        <a:pt x="1256" y="883"/>
                      </a:lnTo>
                      <a:lnTo>
                        <a:pt x="1229" y="898"/>
                      </a:lnTo>
                      <a:lnTo>
                        <a:pt x="1203" y="915"/>
                      </a:lnTo>
                      <a:lnTo>
                        <a:pt x="1176" y="931"/>
                      </a:lnTo>
                      <a:lnTo>
                        <a:pt x="1148" y="946"/>
                      </a:lnTo>
                      <a:lnTo>
                        <a:pt x="1121" y="962"/>
                      </a:lnTo>
                      <a:lnTo>
                        <a:pt x="1094" y="978"/>
                      </a:lnTo>
                      <a:lnTo>
                        <a:pt x="1067" y="99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20" name="Freeform 40"/>
                <p:cNvSpPr>
                  <a:spLocks/>
                </p:cNvSpPr>
                <p:nvPr/>
              </p:nvSpPr>
              <p:spPr bwMode="auto">
                <a:xfrm>
                  <a:off x="3585" y="2939"/>
                  <a:ext cx="182" cy="139"/>
                </a:xfrm>
                <a:custGeom>
                  <a:avLst/>
                  <a:gdLst/>
                  <a:ahLst/>
                  <a:cxnLst>
                    <a:cxn ang="0">
                      <a:pos x="1061" y="991"/>
                    </a:cxn>
                    <a:cxn ang="0">
                      <a:pos x="0" y="117"/>
                    </a:cxn>
                    <a:cxn ang="0">
                      <a:pos x="29" y="103"/>
                    </a:cxn>
                    <a:cxn ang="0">
                      <a:pos x="58" y="89"/>
                    </a:cxn>
                    <a:cxn ang="0">
                      <a:pos x="86" y="74"/>
                    </a:cxn>
                    <a:cxn ang="0">
                      <a:pos x="114" y="60"/>
                    </a:cxn>
                    <a:cxn ang="0">
                      <a:pos x="142" y="45"/>
                    </a:cxn>
                    <a:cxn ang="0">
                      <a:pos x="170" y="29"/>
                    </a:cxn>
                    <a:cxn ang="0">
                      <a:pos x="198" y="15"/>
                    </a:cxn>
                    <a:cxn ang="0">
                      <a:pos x="226" y="0"/>
                    </a:cxn>
                    <a:cxn ang="0">
                      <a:pos x="1273" y="862"/>
                    </a:cxn>
                    <a:cxn ang="0">
                      <a:pos x="1247" y="878"/>
                    </a:cxn>
                    <a:cxn ang="0">
                      <a:pos x="1221" y="895"/>
                    </a:cxn>
                    <a:cxn ang="0">
                      <a:pos x="1194" y="910"/>
                    </a:cxn>
                    <a:cxn ang="0">
                      <a:pos x="1168" y="927"/>
                    </a:cxn>
                    <a:cxn ang="0">
                      <a:pos x="1141" y="943"/>
                    </a:cxn>
                    <a:cxn ang="0">
                      <a:pos x="1114" y="958"/>
                    </a:cxn>
                    <a:cxn ang="0">
                      <a:pos x="1088" y="975"/>
                    </a:cxn>
                    <a:cxn ang="0">
                      <a:pos x="1061" y="991"/>
                    </a:cxn>
                  </a:cxnLst>
                  <a:rect l="0" t="0" r="r" b="b"/>
                  <a:pathLst>
                    <a:path w="1273" h="991">
                      <a:moveTo>
                        <a:pt x="1061" y="991"/>
                      </a:moveTo>
                      <a:lnTo>
                        <a:pt x="0" y="117"/>
                      </a:lnTo>
                      <a:lnTo>
                        <a:pt x="29" y="103"/>
                      </a:lnTo>
                      <a:lnTo>
                        <a:pt x="58" y="89"/>
                      </a:lnTo>
                      <a:lnTo>
                        <a:pt x="86" y="74"/>
                      </a:lnTo>
                      <a:lnTo>
                        <a:pt x="114" y="60"/>
                      </a:lnTo>
                      <a:lnTo>
                        <a:pt x="142" y="45"/>
                      </a:lnTo>
                      <a:lnTo>
                        <a:pt x="170" y="29"/>
                      </a:lnTo>
                      <a:lnTo>
                        <a:pt x="198" y="15"/>
                      </a:lnTo>
                      <a:lnTo>
                        <a:pt x="226" y="0"/>
                      </a:lnTo>
                      <a:lnTo>
                        <a:pt x="1273" y="862"/>
                      </a:lnTo>
                      <a:lnTo>
                        <a:pt x="1247" y="878"/>
                      </a:lnTo>
                      <a:lnTo>
                        <a:pt x="1221" y="895"/>
                      </a:lnTo>
                      <a:lnTo>
                        <a:pt x="1194" y="910"/>
                      </a:lnTo>
                      <a:lnTo>
                        <a:pt x="1168" y="927"/>
                      </a:lnTo>
                      <a:lnTo>
                        <a:pt x="1141" y="943"/>
                      </a:lnTo>
                      <a:lnTo>
                        <a:pt x="1114" y="958"/>
                      </a:lnTo>
                      <a:lnTo>
                        <a:pt x="1088" y="975"/>
                      </a:lnTo>
                      <a:lnTo>
                        <a:pt x="1061" y="99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21" name="Freeform 41"/>
                <p:cNvSpPr>
                  <a:spLocks/>
                </p:cNvSpPr>
                <p:nvPr/>
              </p:nvSpPr>
              <p:spPr bwMode="auto">
                <a:xfrm>
                  <a:off x="3602" y="2930"/>
                  <a:ext cx="180" cy="139"/>
                </a:xfrm>
                <a:custGeom>
                  <a:avLst/>
                  <a:gdLst/>
                  <a:ahLst/>
                  <a:cxnLst>
                    <a:cxn ang="0">
                      <a:pos x="1054" y="988"/>
                    </a:cxn>
                    <a:cxn ang="0">
                      <a:pos x="0" y="121"/>
                    </a:cxn>
                    <a:cxn ang="0">
                      <a:pos x="29" y="106"/>
                    </a:cxn>
                    <a:cxn ang="0">
                      <a:pos x="57" y="90"/>
                    </a:cxn>
                    <a:cxn ang="0">
                      <a:pos x="84" y="76"/>
                    </a:cxn>
                    <a:cxn ang="0">
                      <a:pos x="112" y="61"/>
                    </a:cxn>
                    <a:cxn ang="0">
                      <a:pos x="141" y="46"/>
                    </a:cxn>
                    <a:cxn ang="0">
                      <a:pos x="169" y="31"/>
                    </a:cxn>
                    <a:cxn ang="0">
                      <a:pos x="196" y="15"/>
                    </a:cxn>
                    <a:cxn ang="0">
                      <a:pos x="223" y="0"/>
                    </a:cxn>
                    <a:cxn ang="0">
                      <a:pos x="1265" y="857"/>
                    </a:cxn>
                    <a:cxn ang="0">
                      <a:pos x="1238" y="873"/>
                    </a:cxn>
                    <a:cxn ang="0">
                      <a:pos x="1212" y="890"/>
                    </a:cxn>
                    <a:cxn ang="0">
                      <a:pos x="1185" y="907"/>
                    </a:cxn>
                    <a:cxn ang="0">
                      <a:pos x="1159" y="923"/>
                    </a:cxn>
                    <a:cxn ang="0">
                      <a:pos x="1133" y="939"/>
                    </a:cxn>
                    <a:cxn ang="0">
                      <a:pos x="1107" y="956"/>
                    </a:cxn>
                    <a:cxn ang="0">
                      <a:pos x="1080" y="971"/>
                    </a:cxn>
                    <a:cxn ang="0">
                      <a:pos x="1054" y="988"/>
                    </a:cxn>
                  </a:cxnLst>
                  <a:rect l="0" t="0" r="r" b="b"/>
                  <a:pathLst>
                    <a:path w="1265" h="988">
                      <a:moveTo>
                        <a:pt x="1054" y="988"/>
                      </a:moveTo>
                      <a:lnTo>
                        <a:pt x="0" y="121"/>
                      </a:lnTo>
                      <a:lnTo>
                        <a:pt x="29" y="106"/>
                      </a:lnTo>
                      <a:lnTo>
                        <a:pt x="57" y="90"/>
                      </a:lnTo>
                      <a:lnTo>
                        <a:pt x="84" y="76"/>
                      </a:lnTo>
                      <a:lnTo>
                        <a:pt x="112" y="61"/>
                      </a:lnTo>
                      <a:lnTo>
                        <a:pt x="141" y="46"/>
                      </a:lnTo>
                      <a:lnTo>
                        <a:pt x="169" y="31"/>
                      </a:lnTo>
                      <a:lnTo>
                        <a:pt x="196" y="15"/>
                      </a:lnTo>
                      <a:lnTo>
                        <a:pt x="223" y="0"/>
                      </a:lnTo>
                      <a:lnTo>
                        <a:pt x="1265" y="857"/>
                      </a:lnTo>
                      <a:lnTo>
                        <a:pt x="1238" y="873"/>
                      </a:lnTo>
                      <a:lnTo>
                        <a:pt x="1212" y="890"/>
                      </a:lnTo>
                      <a:lnTo>
                        <a:pt x="1185" y="907"/>
                      </a:lnTo>
                      <a:lnTo>
                        <a:pt x="1159" y="923"/>
                      </a:lnTo>
                      <a:lnTo>
                        <a:pt x="1133" y="939"/>
                      </a:lnTo>
                      <a:lnTo>
                        <a:pt x="1107" y="956"/>
                      </a:lnTo>
                      <a:lnTo>
                        <a:pt x="1080" y="971"/>
                      </a:lnTo>
                      <a:lnTo>
                        <a:pt x="1054" y="98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22" name="Freeform 42"/>
                <p:cNvSpPr>
                  <a:spLocks/>
                </p:cNvSpPr>
                <p:nvPr/>
              </p:nvSpPr>
              <p:spPr bwMode="auto">
                <a:xfrm>
                  <a:off x="3617" y="2921"/>
                  <a:ext cx="180" cy="139"/>
                </a:xfrm>
                <a:custGeom>
                  <a:avLst/>
                  <a:gdLst/>
                  <a:ahLst/>
                  <a:cxnLst>
                    <a:cxn ang="0">
                      <a:pos x="1047" y="985"/>
                    </a:cxn>
                    <a:cxn ang="0">
                      <a:pos x="0" y="123"/>
                    </a:cxn>
                    <a:cxn ang="0">
                      <a:pos x="29" y="108"/>
                    </a:cxn>
                    <a:cxn ang="0">
                      <a:pos x="57" y="93"/>
                    </a:cxn>
                    <a:cxn ang="0">
                      <a:pos x="84" y="77"/>
                    </a:cxn>
                    <a:cxn ang="0">
                      <a:pos x="112" y="62"/>
                    </a:cxn>
                    <a:cxn ang="0">
                      <a:pos x="139" y="47"/>
                    </a:cxn>
                    <a:cxn ang="0">
                      <a:pos x="166" y="31"/>
                    </a:cxn>
                    <a:cxn ang="0">
                      <a:pos x="193" y="16"/>
                    </a:cxn>
                    <a:cxn ang="0">
                      <a:pos x="220" y="0"/>
                    </a:cxn>
                    <a:cxn ang="0">
                      <a:pos x="1256" y="852"/>
                    </a:cxn>
                    <a:cxn ang="0">
                      <a:pos x="1230" y="869"/>
                    </a:cxn>
                    <a:cxn ang="0">
                      <a:pos x="1204" y="885"/>
                    </a:cxn>
                    <a:cxn ang="0">
                      <a:pos x="1178" y="902"/>
                    </a:cxn>
                    <a:cxn ang="0">
                      <a:pos x="1153" y="919"/>
                    </a:cxn>
                    <a:cxn ang="0">
                      <a:pos x="1126" y="935"/>
                    </a:cxn>
                    <a:cxn ang="0">
                      <a:pos x="1100" y="952"/>
                    </a:cxn>
                    <a:cxn ang="0">
                      <a:pos x="1073" y="969"/>
                    </a:cxn>
                    <a:cxn ang="0">
                      <a:pos x="1047" y="985"/>
                    </a:cxn>
                  </a:cxnLst>
                  <a:rect l="0" t="0" r="r" b="b"/>
                  <a:pathLst>
                    <a:path w="1256" h="985">
                      <a:moveTo>
                        <a:pt x="1047" y="985"/>
                      </a:moveTo>
                      <a:lnTo>
                        <a:pt x="0" y="123"/>
                      </a:lnTo>
                      <a:lnTo>
                        <a:pt x="29" y="108"/>
                      </a:lnTo>
                      <a:lnTo>
                        <a:pt x="57" y="93"/>
                      </a:lnTo>
                      <a:lnTo>
                        <a:pt x="84" y="77"/>
                      </a:lnTo>
                      <a:lnTo>
                        <a:pt x="112" y="62"/>
                      </a:lnTo>
                      <a:lnTo>
                        <a:pt x="139" y="47"/>
                      </a:lnTo>
                      <a:lnTo>
                        <a:pt x="166" y="31"/>
                      </a:lnTo>
                      <a:lnTo>
                        <a:pt x="193" y="16"/>
                      </a:lnTo>
                      <a:lnTo>
                        <a:pt x="220" y="0"/>
                      </a:lnTo>
                      <a:lnTo>
                        <a:pt x="1256" y="852"/>
                      </a:lnTo>
                      <a:lnTo>
                        <a:pt x="1230" y="869"/>
                      </a:lnTo>
                      <a:lnTo>
                        <a:pt x="1204" y="885"/>
                      </a:lnTo>
                      <a:lnTo>
                        <a:pt x="1178" y="902"/>
                      </a:lnTo>
                      <a:lnTo>
                        <a:pt x="1153" y="919"/>
                      </a:lnTo>
                      <a:lnTo>
                        <a:pt x="1126" y="935"/>
                      </a:lnTo>
                      <a:lnTo>
                        <a:pt x="1100" y="952"/>
                      </a:lnTo>
                      <a:lnTo>
                        <a:pt x="1073" y="969"/>
                      </a:lnTo>
                      <a:lnTo>
                        <a:pt x="1047" y="98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23" name="Freeform 43"/>
                <p:cNvSpPr>
                  <a:spLocks/>
                </p:cNvSpPr>
                <p:nvPr/>
              </p:nvSpPr>
              <p:spPr bwMode="auto">
                <a:xfrm>
                  <a:off x="3634" y="2911"/>
                  <a:ext cx="178" cy="140"/>
                </a:xfrm>
                <a:custGeom>
                  <a:avLst/>
                  <a:gdLst/>
                  <a:ahLst/>
                  <a:cxnLst>
                    <a:cxn ang="0">
                      <a:pos x="1042" y="982"/>
                    </a:cxn>
                    <a:cxn ang="0">
                      <a:pos x="0" y="125"/>
                    </a:cxn>
                    <a:cxn ang="0">
                      <a:pos x="28" y="110"/>
                    </a:cxn>
                    <a:cxn ang="0">
                      <a:pos x="55" y="94"/>
                    </a:cxn>
                    <a:cxn ang="0">
                      <a:pos x="82" y="79"/>
                    </a:cxn>
                    <a:cxn ang="0">
                      <a:pos x="109" y="63"/>
                    </a:cxn>
                    <a:cxn ang="0">
                      <a:pos x="137" y="47"/>
                    </a:cxn>
                    <a:cxn ang="0">
                      <a:pos x="164" y="32"/>
                    </a:cxn>
                    <a:cxn ang="0">
                      <a:pos x="191" y="15"/>
                    </a:cxn>
                    <a:cxn ang="0">
                      <a:pos x="217" y="0"/>
                    </a:cxn>
                    <a:cxn ang="0">
                      <a:pos x="1246" y="847"/>
                    </a:cxn>
                    <a:cxn ang="0">
                      <a:pos x="1221" y="864"/>
                    </a:cxn>
                    <a:cxn ang="0">
                      <a:pos x="1196" y="882"/>
                    </a:cxn>
                    <a:cxn ang="0">
                      <a:pos x="1170" y="898"/>
                    </a:cxn>
                    <a:cxn ang="0">
                      <a:pos x="1145" y="915"/>
                    </a:cxn>
                    <a:cxn ang="0">
                      <a:pos x="1119" y="932"/>
                    </a:cxn>
                    <a:cxn ang="0">
                      <a:pos x="1093" y="948"/>
                    </a:cxn>
                    <a:cxn ang="0">
                      <a:pos x="1067" y="965"/>
                    </a:cxn>
                    <a:cxn ang="0">
                      <a:pos x="1042" y="982"/>
                    </a:cxn>
                  </a:cxnLst>
                  <a:rect l="0" t="0" r="r" b="b"/>
                  <a:pathLst>
                    <a:path w="1246" h="982">
                      <a:moveTo>
                        <a:pt x="1042" y="982"/>
                      </a:moveTo>
                      <a:lnTo>
                        <a:pt x="0" y="125"/>
                      </a:lnTo>
                      <a:lnTo>
                        <a:pt x="28" y="110"/>
                      </a:lnTo>
                      <a:lnTo>
                        <a:pt x="55" y="94"/>
                      </a:lnTo>
                      <a:lnTo>
                        <a:pt x="82" y="79"/>
                      </a:lnTo>
                      <a:lnTo>
                        <a:pt x="109" y="63"/>
                      </a:lnTo>
                      <a:lnTo>
                        <a:pt x="137" y="47"/>
                      </a:lnTo>
                      <a:lnTo>
                        <a:pt x="164" y="32"/>
                      </a:lnTo>
                      <a:lnTo>
                        <a:pt x="191" y="15"/>
                      </a:lnTo>
                      <a:lnTo>
                        <a:pt x="217" y="0"/>
                      </a:lnTo>
                      <a:lnTo>
                        <a:pt x="1246" y="847"/>
                      </a:lnTo>
                      <a:lnTo>
                        <a:pt x="1221" y="864"/>
                      </a:lnTo>
                      <a:lnTo>
                        <a:pt x="1196" y="882"/>
                      </a:lnTo>
                      <a:lnTo>
                        <a:pt x="1170" y="898"/>
                      </a:lnTo>
                      <a:lnTo>
                        <a:pt x="1145" y="915"/>
                      </a:lnTo>
                      <a:lnTo>
                        <a:pt x="1119" y="932"/>
                      </a:lnTo>
                      <a:lnTo>
                        <a:pt x="1093" y="948"/>
                      </a:lnTo>
                      <a:lnTo>
                        <a:pt x="1067" y="965"/>
                      </a:lnTo>
                      <a:lnTo>
                        <a:pt x="1042" y="98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24" name="Freeform 44"/>
                <p:cNvSpPr>
                  <a:spLocks/>
                </p:cNvSpPr>
                <p:nvPr/>
              </p:nvSpPr>
              <p:spPr bwMode="auto">
                <a:xfrm>
                  <a:off x="3649" y="2902"/>
                  <a:ext cx="177" cy="139"/>
                </a:xfrm>
                <a:custGeom>
                  <a:avLst/>
                  <a:gdLst/>
                  <a:ahLst/>
                  <a:cxnLst>
                    <a:cxn ang="0">
                      <a:pos x="1036" y="980"/>
                    </a:cxn>
                    <a:cxn ang="0">
                      <a:pos x="0" y="128"/>
                    </a:cxn>
                    <a:cxn ang="0">
                      <a:pos x="28" y="112"/>
                    </a:cxn>
                    <a:cxn ang="0">
                      <a:pos x="55" y="97"/>
                    </a:cxn>
                    <a:cxn ang="0">
                      <a:pos x="82" y="80"/>
                    </a:cxn>
                    <a:cxn ang="0">
                      <a:pos x="109" y="65"/>
                    </a:cxn>
                    <a:cxn ang="0">
                      <a:pos x="135" y="49"/>
                    </a:cxn>
                    <a:cxn ang="0">
                      <a:pos x="162" y="32"/>
                    </a:cxn>
                    <a:cxn ang="0">
                      <a:pos x="188" y="17"/>
                    </a:cxn>
                    <a:cxn ang="0">
                      <a:pos x="214" y="0"/>
                    </a:cxn>
                    <a:cxn ang="0">
                      <a:pos x="1238" y="843"/>
                    </a:cxn>
                    <a:cxn ang="0">
                      <a:pos x="1213" y="860"/>
                    </a:cxn>
                    <a:cxn ang="0">
                      <a:pos x="1188" y="878"/>
                    </a:cxn>
                    <a:cxn ang="0">
                      <a:pos x="1163" y="894"/>
                    </a:cxn>
                    <a:cxn ang="0">
                      <a:pos x="1138" y="912"/>
                    </a:cxn>
                    <a:cxn ang="0">
                      <a:pos x="1112" y="929"/>
                    </a:cxn>
                    <a:cxn ang="0">
                      <a:pos x="1087" y="947"/>
                    </a:cxn>
                    <a:cxn ang="0">
                      <a:pos x="1061" y="963"/>
                    </a:cxn>
                    <a:cxn ang="0">
                      <a:pos x="1036" y="980"/>
                    </a:cxn>
                  </a:cxnLst>
                  <a:rect l="0" t="0" r="r" b="b"/>
                  <a:pathLst>
                    <a:path w="1238" h="980">
                      <a:moveTo>
                        <a:pt x="1036" y="980"/>
                      </a:moveTo>
                      <a:lnTo>
                        <a:pt x="0" y="128"/>
                      </a:lnTo>
                      <a:lnTo>
                        <a:pt x="28" y="112"/>
                      </a:lnTo>
                      <a:lnTo>
                        <a:pt x="55" y="97"/>
                      </a:lnTo>
                      <a:lnTo>
                        <a:pt x="82" y="80"/>
                      </a:lnTo>
                      <a:lnTo>
                        <a:pt x="109" y="65"/>
                      </a:lnTo>
                      <a:lnTo>
                        <a:pt x="135" y="49"/>
                      </a:lnTo>
                      <a:lnTo>
                        <a:pt x="162" y="32"/>
                      </a:lnTo>
                      <a:lnTo>
                        <a:pt x="188" y="17"/>
                      </a:lnTo>
                      <a:lnTo>
                        <a:pt x="214" y="0"/>
                      </a:lnTo>
                      <a:lnTo>
                        <a:pt x="1238" y="843"/>
                      </a:lnTo>
                      <a:lnTo>
                        <a:pt x="1213" y="860"/>
                      </a:lnTo>
                      <a:lnTo>
                        <a:pt x="1188" y="878"/>
                      </a:lnTo>
                      <a:lnTo>
                        <a:pt x="1163" y="894"/>
                      </a:lnTo>
                      <a:lnTo>
                        <a:pt x="1138" y="912"/>
                      </a:lnTo>
                      <a:lnTo>
                        <a:pt x="1112" y="929"/>
                      </a:lnTo>
                      <a:lnTo>
                        <a:pt x="1087" y="947"/>
                      </a:lnTo>
                      <a:lnTo>
                        <a:pt x="1061" y="963"/>
                      </a:lnTo>
                      <a:lnTo>
                        <a:pt x="1036" y="98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25" name="Freeform 45"/>
                <p:cNvSpPr>
                  <a:spLocks/>
                </p:cNvSpPr>
                <p:nvPr/>
              </p:nvSpPr>
              <p:spPr bwMode="auto">
                <a:xfrm>
                  <a:off x="3665" y="2893"/>
                  <a:ext cx="175" cy="138"/>
                </a:xfrm>
                <a:custGeom>
                  <a:avLst/>
                  <a:gdLst/>
                  <a:ahLst/>
                  <a:cxnLst>
                    <a:cxn ang="0">
                      <a:pos x="1029" y="978"/>
                    </a:cxn>
                    <a:cxn ang="0">
                      <a:pos x="0" y="131"/>
                    </a:cxn>
                    <a:cxn ang="0">
                      <a:pos x="27" y="115"/>
                    </a:cxn>
                    <a:cxn ang="0">
                      <a:pos x="54" y="98"/>
                    </a:cxn>
                    <a:cxn ang="0">
                      <a:pos x="80" y="83"/>
                    </a:cxn>
                    <a:cxn ang="0">
                      <a:pos x="107" y="66"/>
                    </a:cxn>
                    <a:cxn ang="0">
                      <a:pos x="133" y="49"/>
                    </a:cxn>
                    <a:cxn ang="0">
                      <a:pos x="159" y="34"/>
                    </a:cxn>
                    <a:cxn ang="0">
                      <a:pos x="185" y="17"/>
                    </a:cxn>
                    <a:cxn ang="0">
                      <a:pos x="210" y="0"/>
                    </a:cxn>
                    <a:cxn ang="0">
                      <a:pos x="1229" y="840"/>
                    </a:cxn>
                    <a:cxn ang="0">
                      <a:pos x="1205" y="856"/>
                    </a:cxn>
                    <a:cxn ang="0">
                      <a:pos x="1180" y="874"/>
                    </a:cxn>
                    <a:cxn ang="0">
                      <a:pos x="1155" y="892"/>
                    </a:cxn>
                    <a:cxn ang="0">
                      <a:pos x="1130" y="909"/>
                    </a:cxn>
                    <a:cxn ang="0">
                      <a:pos x="1105" y="926"/>
                    </a:cxn>
                    <a:cxn ang="0">
                      <a:pos x="1080" y="944"/>
                    </a:cxn>
                    <a:cxn ang="0">
                      <a:pos x="1055" y="960"/>
                    </a:cxn>
                    <a:cxn ang="0">
                      <a:pos x="1029" y="978"/>
                    </a:cxn>
                  </a:cxnLst>
                  <a:rect l="0" t="0" r="r" b="b"/>
                  <a:pathLst>
                    <a:path w="1229" h="978">
                      <a:moveTo>
                        <a:pt x="1029" y="978"/>
                      </a:moveTo>
                      <a:lnTo>
                        <a:pt x="0" y="131"/>
                      </a:lnTo>
                      <a:lnTo>
                        <a:pt x="27" y="115"/>
                      </a:lnTo>
                      <a:lnTo>
                        <a:pt x="54" y="98"/>
                      </a:lnTo>
                      <a:lnTo>
                        <a:pt x="80" y="83"/>
                      </a:lnTo>
                      <a:lnTo>
                        <a:pt x="107" y="66"/>
                      </a:lnTo>
                      <a:lnTo>
                        <a:pt x="133" y="49"/>
                      </a:lnTo>
                      <a:lnTo>
                        <a:pt x="159" y="34"/>
                      </a:lnTo>
                      <a:lnTo>
                        <a:pt x="185" y="17"/>
                      </a:lnTo>
                      <a:lnTo>
                        <a:pt x="210" y="0"/>
                      </a:lnTo>
                      <a:lnTo>
                        <a:pt x="1229" y="840"/>
                      </a:lnTo>
                      <a:lnTo>
                        <a:pt x="1205" y="856"/>
                      </a:lnTo>
                      <a:lnTo>
                        <a:pt x="1180" y="874"/>
                      </a:lnTo>
                      <a:lnTo>
                        <a:pt x="1155" y="892"/>
                      </a:lnTo>
                      <a:lnTo>
                        <a:pt x="1130" y="909"/>
                      </a:lnTo>
                      <a:lnTo>
                        <a:pt x="1105" y="926"/>
                      </a:lnTo>
                      <a:lnTo>
                        <a:pt x="1080" y="944"/>
                      </a:lnTo>
                      <a:lnTo>
                        <a:pt x="1055" y="960"/>
                      </a:lnTo>
                      <a:lnTo>
                        <a:pt x="1029" y="97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26" name="Freeform 46"/>
                <p:cNvSpPr>
                  <a:spLocks/>
                </p:cNvSpPr>
                <p:nvPr/>
              </p:nvSpPr>
              <p:spPr bwMode="auto">
                <a:xfrm>
                  <a:off x="3680" y="2884"/>
                  <a:ext cx="172" cy="138"/>
                </a:xfrm>
                <a:custGeom>
                  <a:avLst/>
                  <a:gdLst/>
                  <a:ahLst/>
                  <a:cxnLst>
                    <a:cxn ang="0">
                      <a:pos x="1024" y="976"/>
                    </a:cxn>
                    <a:cxn ang="0">
                      <a:pos x="0" y="133"/>
                    </a:cxn>
                    <a:cxn ang="0">
                      <a:pos x="26" y="116"/>
                    </a:cxn>
                    <a:cxn ang="0">
                      <a:pos x="53" y="100"/>
                    </a:cxn>
                    <a:cxn ang="0">
                      <a:pos x="79" y="84"/>
                    </a:cxn>
                    <a:cxn ang="0">
                      <a:pos x="105" y="67"/>
                    </a:cxn>
                    <a:cxn ang="0">
                      <a:pos x="132" y="51"/>
                    </a:cxn>
                    <a:cxn ang="0">
                      <a:pos x="157" y="34"/>
                    </a:cxn>
                    <a:cxn ang="0">
                      <a:pos x="183" y="17"/>
                    </a:cxn>
                    <a:cxn ang="0">
                      <a:pos x="208" y="0"/>
                    </a:cxn>
                    <a:cxn ang="0">
                      <a:pos x="1222" y="835"/>
                    </a:cxn>
                    <a:cxn ang="0">
                      <a:pos x="1197" y="852"/>
                    </a:cxn>
                    <a:cxn ang="0">
                      <a:pos x="1173" y="870"/>
                    </a:cxn>
                    <a:cxn ang="0">
                      <a:pos x="1149" y="888"/>
                    </a:cxn>
                    <a:cxn ang="0">
                      <a:pos x="1124" y="905"/>
                    </a:cxn>
                    <a:cxn ang="0">
                      <a:pos x="1099" y="923"/>
                    </a:cxn>
                    <a:cxn ang="0">
                      <a:pos x="1074" y="941"/>
                    </a:cxn>
                    <a:cxn ang="0">
                      <a:pos x="1049" y="959"/>
                    </a:cxn>
                    <a:cxn ang="0">
                      <a:pos x="1024" y="976"/>
                    </a:cxn>
                  </a:cxnLst>
                  <a:rect l="0" t="0" r="r" b="b"/>
                  <a:pathLst>
                    <a:path w="1222" h="976">
                      <a:moveTo>
                        <a:pt x="1024" y="976"/>
                      </a:moveTo>
                      <a:lnTo>
                        <a:pt x="0" y="133"/>
                      </a:lnTo>
                      <a:lnTo>
                        <a:pt x="26" y="116"/>
                      </a:lnTo>
                      <a:lnTo>
                        <a:pt x="53" y="100"/>
                      </a:lnTo>
                      <a:lnTo>
                        <a:pt x="79" y="84"/>
                      </a:lnTo>
                      <a:lnTo>
                        <a:pt x="105" y="67"/>
                      </a:lnTo>
                      <a:lnTo>
                        <a:pt x="132" y="51"/>
                      </a:lnTo>
                      <a:lnTo>
                        <a:pt x="157" y="34"/>
                      </a:lnTo>
                      <a:lnTo>
                        <a:pt x="183" y="17"/>
                      </a:lnTo>
                      <a:lnTo>
                        <a:pt x="208" y="0"/>
                      </a:lnTo>
                      <a:lnTo>
                        <a:pt x="1222" y="835"/>
                      </a:lnTo>
                      <a:lnTo>
                        <a:pt x="1197" y="852"/>
                      </a:lnTo>
                      <a:lnTo>
                        <a:pt x="1173" y="870"/>
                      </a:lnTo>
                      <a:lnTo>
                        <a:pt x="1149" y="888"/>
                      </a:lnTo>
                      <a:lnTo>
                        <a:pt x="1124" y="905"/>
                      </a:lnTo>
                      <a:lnTo>
                        <a:pt x="1099" y="923"/>
                      </a:lnTo>
                      <a:lnTo>
                        <a:pt x="1074" y="941"/>
                      </a:lnTo>
                      <a:lnTo>
                        <a:pt x="1049" y="959"/>
                      </a:lnTo>
                      <a:lnTo>
                        <a:pt x="1024" y="97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27" name="Freeform 47"/>
                <p:cNvSpPr>
                  <a:spLocks/>
                </p:cNvSpPr>
                <p:nvPr/>
              </p:nvSpPr>
              <p:spPr bwMode="auto">
                <a:xfrm>
                  <a:off x="3695" y="2874"/>
                  <a:ext cx="173" cy="139"/>
                </a:xfrm>
                <a:custGeom>
                  <a:avLst/>
                  <a:gdLst/>
                  <a:ahLst/>
                  <a:cxnLst>
                    <a:cxn ang="0">
                      <a:pos x="1019" y="975"/>
                    </a:cxn>
                    <a:cxn ang="0">
                      <a:pos x="0" y="135"/>
                    </a:cxn>
                    <a:cxn ang="0">
                      <a:pos x="27" y="119"/>
                    </a:cxn>
                    <a:cxn ang="0">
                      <a:pos x="53" y="102"/>
                    </a:cxn>
                    <a:cxn ang="0">
                      <a:pos x="79" y="84"/>
                    </a:cxn>
                    <a:cxn ang="0">
                      <a:pos x="105" y="67"/>
                    </a:cxn>
                    <a:cxn ang="0">
                      <a:pos x="130" y="51"/>
                    </a:cxn>
                    <a:cxn ang="0">
                      <a:pos x="155" y="33"/>
                    </a:cxn>
                    <a:cxn ang="0">
                      <a:pos x="180" y="16"/>
                    </a:cxn>
                    <a:cxn ang="0">
                      <a:pos x="205" y="0"/>
                    </a:cxn>
                    <a:cxn ang="0">
                      <a:pos x="1214" y="831"/>
                    </a:cxn>
                    <a:cxn ang="0">
                      <a:pos x="1191" y="848"/>
                    </a:cxn>
                    <a:cxn ang="0">
                      <a:pos x="1167" y="867"/>
                    </a:cxn>
                    <a:cxn ang="0">
                      <a:pos x="1143" y="885"/>
                    </a:cxn>
                    <a:cxn ang="0">
                      <a:pos x="1118" y="903"/>
                    </a:cxn>
                    <a:cxn ang="0">
                      <a:pos x="1094" y="920"/>
                    </a:cxn>
                    <a:cxn ang="0">
                      <a:pos x="1069" y="938"/>
                    </a:cxn>
                    <a:cxn ang="0">
                      <a:pos x="1044" y="957"/>
                    </a:cxn>
                    <a:cxn ang="0">
                      <a:pos x="1019" y="975"/>
                    </a:cxn>
                  </a:cxnLst>
                  <a:rect l="0" t="0" r="r" b="b"/>
                  <a:pathLst>
                    <a:path w="1214" h="975">
                      <a:moveTo>
                        <a:pt x="1019" y="975"/>
                      </a:moveTo>
                      <a:lnTo>
                        <a:pt x="0" y="135"/>
                      </a:lnTo>
                      <a:lnTo>
                        <a:pt x="27" y="119"/>
                      </a:lnTo>
                      <a:lnTo>
                        <a:pt x="53" y="102"/>
                      </a:lnTo>
                      <a:lnTo>
                        <a:pt x="79" y="84"/>
                      </a:lnTo>
                      <a:lnTo>
                        <a:pt x="105" y="67"/>
                      </a:lnTo>
                      <a:lnTo>
                        <a:pt x="130" y="51"/>
                      </a:lnTo>
                      <a:lnTo>
                        <a:pt x="155" y="33"/>
                      </a:lnTo>
                      <a:lnTo>
                        <a:pt x="180" y="16"/>
                      </a:lnTo>
                      <a:lnTo>
                        <a:pt x="205" y="0"/>
                      </a:lnTo>
                      <a:lnTo>
                        <a:pt x="1214" y="831"/>
                      </a:lnTo>
                      <a:lnTo>
                        <a:pt x="1191" y="848"/>
                      </a:lnTo>
                      <a:lnTo>
                        <a:pt x="1167" y="867"/>
                      </a:lnTo>
                      <a:lnTo>
                        <a:pt x="1143" y="885"/>
                      </a:lnTo>
                      <a:lnTo>
                        <a:pt x="1118" y="903"/>
                      </a:lnTo>
                      <a:lnTo>
                        <a:pt x="1094" y="920"/>
                      </a:lnTo>
                      <a:lnTo>
                        <a:pt x="1069" y="938"/>
                      </a:lnTo>
                      <a:lnTo>
                        <a:pt x="1044" y="957"/>
                      </a:lnTo>
                      <a:lnTo>
                        <a:pt x="1019" y="97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28" name="Freeform 48"/>
                <p:cNvSpPr>
                  <a:spLocks/>
                </p:cNvSpPr>
                <p:nvPr/>
              </p:nvSpPr>
              <p:spPr bwMode="auto">
                <a:xfrm>
                  <a:off x="3709" y="2864"/>
                  <a:ext cx="173" cy="139"/>
                </a:xfrm>
                <a:custGeom>
                  <a:avLst/>
                  <a:gdLst/>
                  <a:ahLst/>
                  <a:cxnLst>
                    <a:cxn ang="0">
                      <a:pos x="1014" y="973"/>
                    </a:cxn>
                    <a:cxn ang="0">
                      <a:pos x="0" y="138"/>
                    </a:cxn>
                    <a:cxn ang="0">
                      <a:pos x="26" y="121"/>
                    </a:cxn>
                    <a:cxn ang="0">
                      <a:pos x="51" y="103"/>
                    </a:cxn>
                    <a:cxn ang="0">
                      <a:pos x="77" y="86"/>
                    </a:cxn>
                    <a:cxn ang="0">
                      <a:pos x="102" y="69"/>
                    </a:cxn>
                    <a:cxn ang="0">
                      <a:pos x="127" y="52"/>
                    </a:cxn>
                    <a:cxn ang="0">
                      <a:pos x="152" y="34"/>
                    </a:cxn>
                    <a:cxn ang="0">
                      <a:pos x="176" y="16"/>
                    </a:cxn>
                    <a:cxn ang="0">
                      <a:pos x="201" y="0"/>
                    </a:cxn>
                    <a:cxn ang="0">
                      <a:pos x="1206" y="828"/>
                    </a:cxn>
                    <a:cxn ang="0">
                      <a:pos x="1183" y="845"/>
                    </a:cxn>
                    <a:cxn ang="0">
                      <a:pos x="1159" y="864"/>
                    </a:cxn>
                    <a:cxn ang="0">
                      <a:pos x="1135" y="882"/>
                    </a:cxn>
                    <a:cxn ang="0">
                      <a:pos x="1111" y="901"/>
                    </a:cxn>
                    <a:cxn ang="0">
                      <a:pos x="1087" y="918"/>
                    </a:cxn>
                    <a:cxn ang="0">
                      <a:pos x="1063" y="937"/>
                    </a:cxn>
                    <a:cxn ang="0">
                      <a:pos x="1038" y="955"/>
                    </a:cxn>
                    <a:cxn ang="0">
                      <a:pos x="1014" y="973"/>
                    </a:cxn>
                  </a:cxnLst>
                  <a:rect l="0" t="0" r="r" b="b"/>
                  <a:pathLst>
                    <a:path w="1206" h="973">
                      <a:moveTo>
                        <a:pt x="1014" y="973"/>
                      </a:moveTo>
                      <a:lnTo>
                        <a:pt x="0" y="138"/>
                      </a:lnTo>
                      <a:lnTo>
                        <a:pt x="26" y="121"/>
                      </a:lnTo>
                      <a:lnTo>
                        <a:pt x="51" y="103"/>
                      </a:lnTo>
                      <a:lnTo>
                        <a:pt x="77" y="86"/>
                      </a:lnTo>
                      <a:lnTo>
                        <a:pt x="102" y="69"/>
                      </a:lnTo>
                      <a:lnTo>
                        <a:pt x="127" y="52"/>
                      </a:lnTo>
                      <a:lnTo>
                        <a:pt x="152" y="34"/>
                      </a:lnTo>
                      <a:lnTo>
                        <a:pt x="176" y="16"/>
                      </a:lnTo>
                      <a:lnTo>
                        <a:pt x="201" y="0"/>
                      </a:lnTo>
                      <a:lnTo>
                        <a:pt x="1206" y="828"/>
                      </a:lnTo>
                      <a:lnTo>
                        <a:pt x="1183" y="845"/>
                      </a:lnTo>
                      <a:lnTo>
                        <a:pt x="1159" y="864"/>
                      </a:lnTo>
                      <a:lnTo>
                        <a:pt x="1135" y="882"/>
                      </a:lnTo>
                      <a:lnTo>
                        <a:pt x="1111" y="901"/>
                      </a:lnTo>
                      <a:lnTo>
                        <a:pt x="1087" y="918"/>
                      </a:lnTo>
                      <a:lnTo>
                        <a:pt x="1063" y="937"/>
                      </a:lnTo>
                      <a:lnTo>
                        <a:pt x="1038" y="955"/>
                      </a:lnTo>
                      <a:lnTo>
                        <a:pt x="1014" y="97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29" name="Freeform 49"/>
                <p:cNvSpPr>
                  <a:spLocks/>
                </p:cNvSpPr>
                <p:nvPr/>
              </p:nvSpPr>
              <p:spPr bwMode="auto">
                <a:xfrm>
                  <a:off x="3724" y="2854"/>
                  <a:ext cx="171" cy="139"/>
                </a:xfrm>
                <a:custGeom>
                  <a:avLst/>
                  <a:gdLst/>
                  <a:ahLst/>
                  <a:cxnLst>
                    <a:cxn ang="0">
                      <a:pos x="1009" y="973"/>
                    </a:cxn>
                    <a:cxn ang="0">
                      <a:pos x="0" y="142"/>
                    </a:cxn>
                    <a:cxn ang="0">
                      <a:pos x="26" y="124"/>
                    </a:cxn>
                    <a:cxn ang="0">
                      <a:pos x="51" y="106"/>
                    </a:cxn>
                    <a:cxn ang="0">
                      <a:pos x="76" y="88"/>
                    </a:cxn>
                    <a:cxn ang="0">
                      <a:pos x="101" y="71"/>
                    </a:cxn>
                    <a:cxn ang="0">
                      <a:pos x="125" y="53"/>
                    </a:cxn>
                    <a:cxn ang="0">
                      <a:pos x="150" y="35"/>
                    </a:cxn>
                    <a:cxn ang="0">
                      <a:pos x="174" y="18"/>
                    </a:cxn>
                    <a:cxn ang="0">
                      <a:pos x="198" y="0"/>
                    </a:cxn>
                    <a:cxn ang="0">
                      <a:pos x="1199" y="825"/>
                    </a:cxn>
                    <a:cxn ang="0">
                      <a:pos x="1176" y="843"/>
                    </a:cxn>
                    <a:cxn ang="0">
                      <a:pos x="1153" y="862"/>
                    </a:cxn>
                    <a:cxn ang="0">
                      <a:pos x="1129" y="880"/>
                    </a:cxn>
                    <a:cxn ang="0">
                      <a:pos x="1106" y="899"/>
                    </a:cxn>
                    <a:cxn ang="0">
                      <a:pos x="1082" y="917"/>
                    </a:cxn>
                    <a:cxn ang="0">
                      <a:pos x="1058" y="936"/>
                    </a:cxn>
                    <a:cxn ang="0">
                      <a:pos x="1034" y="954"/>
                    </a:cxn>
                    <a:cxn ang="0">
                      <a:pos x="1009" y="973"/>
                    </a:cxn>
                  </a:cxnLst>
                  <a:rect l="0" t="0" r="r" b="b"/>
                  <a:pathLst>
                    <a:path w="1199" h="973">
                      <a:moveTo>
                        <a:pt x="1009" y="973"/>
                      </a:moveTo>
                      <a:lnTo>
                        <a:pt x="0" y="142"/>
                      </a:lnTo>
                      <a:lnTo>
                        <a:pt x="26" y="124"/>
                      </a:lnTo>
                      <a:lnTo>
                        <a:pt x="51" y="106"/>
                      </a:lnTo>
                      <a:lnTo>
                        <a:pt x="76" y="88"/>
                      </a:lnTo>
                      <a:lnTo>
                        <a:pt x="101" y="71"/>
                      </a:lnTo>
                      <a:lnTo>
                        <a:pt x="125" y="53"/>
                      </a:lnTo>
                      <a:lnTo>
                        <a:pt x="150" y="35"/>
                      </a:lnTo>
                      <a:lnTo>
                        <a:pt x="174" y="18"/>
                      </a:lnTo>
                      <a:lnTo>
                        <a:pt x="198" y="0"/>
                      </a:lnTo>
                      <a:lnTo>
                        <a:pt x="1199" y="825"/>
                      </a:lnTo>
                      <a:lnTo>
                        <a:pt x="1176" y="843"/>
                      </a:lnTo>
                      <a:lnTo>
                        <a:pt x="1153" y="862"/>
                      </a:lnTo>
                      <a:lnTo>
                        <a:pt x="1129" y="880"/>
                      </a:lnTo>
                      <a:lnTo>
                        <a:pt x="1106" y="899"/>
                      </a:lnTo>
                      <a:lnTo>
                        <a:pt x="1082" y="917"/>
                      </a:lnTo>
                      <a:lnTo>
                        <a:pt x="1058" y="936"/>
                      </a:lnTo>
                      <a:lnTo>
                        <a:pt x="1034" y="954"/>
                      </a:lnTo>
                      <a:lnTo>
                        <a:pt x="1009" y="97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30" name="Freeform 50"/>
                <p:cNvSpPr>
                  <a:spLocks/>
                </p:cNvSpPr>
                <p:nvPr/>
              </p:nvSpPr>
              <p:spPr bwMode="auto">
                <a:xfrm>
                  <a:off x="3738" y="2842"/>
                  <a:ext cx="170" cy="139"/>
                </a:xfrm>
                <a:custGeom>
                  <a:avLst/>
                  <a:gdLst/>
                  <a:ahLst/>
                  <a:cxnLst>
                    <a:cxn ang="0">
                      <a:pos x="1005" y="972"/>
                    </a:cxn>
                    <a:cxn ang="0">
                      <a:pos x="0" y="144"/>
                    </a:cxn>
                    <a:cxn ang="0">
                      <a:pos x="25" y="126"/>
                    </a:cxn>
                    <a:cxn ang="0">
                      <a:pos x="50" y="107"/>
                    </a:cxn>
                    <a:cxn ang="0">
                      <a:pos x="74" y="90"/>
                    </a:cxn>
                    <a:cxn ang="0">
                      <a:pos x="99" y="72"/>
                    </a:cxn>
                    <a:cxn ang="0">
                      <a:pos x="123" y="53"/>
                    </a:cxn>
                    <a:cxn ang="0">
                      <a:pos x="147" y="35"/>
                    </a:cxn>
                    <a:cxn ang="0">
                      <a:pos x="171" y="18"/>
                    </a:cxn>
                    <a:cxn ang="0">
                      <a:pos x="194" y="0"/>
                    </a:cxn>
                    <a:cxn ang="0">
                      <a:pos x="1192" y="820"/>
                    </a:cxn>
                    <a:cxn ang="0">
                      <a:pos x="1169" y="839"/>
                    </a:cxn>
                    <a:cxn ang="0">
                      <a:pos x="1146" y="858"/>
                    </a:cxn>
                    <a:cxn ang="0">
                      <a:pos x="1123" y="877"/>
                    </a:cxn>
                    <a:cxn ang="0">
                      <a:pos x="1100" y="896"/>
                    </a:cxn>
                    <a:cxn ang="0">
                      <a:pos x="1077" y="915"/>
                    </a:cxn>
                    <a:cxn ang="0">
                      <a:pos x="1053" y="934"/>
                    </a:cxn>
                    <a:cxn ang="0">
                      <a:pos x="1029" y="953"/>
                    </a:cxn>
                    <a:cxn ang="0">
                      <a:pos x="1005" y="972"/>
                    </a:cxn>
                  </a:cxnLst>
                  <a:rect l="0" t="0" r="r" b="b"/>
                  <a:pathLst>
                    <a:path w="1192" h="972">
                      <a:moveTo>
                        <a:pt x="1005" y="972"/>
                      </a:moveTo>
                      <a:lnTo>
                        <a:pt x="0" y="144"/>
                      </a:lnTo>
                      <a:lnTo>
                        <a:pt x="25" y="126"/>
                      </a:lnTo>
                      <a:lnTo>
                        <a:pt x="50" y="107"/>
                      </a:lnTo>
                      <a:lnTo>
                        <a:pt x="74" y="90"/>
                      </a:lnTo>
                      <a:lnTo>
                        <a:pt x="99" y="72"/>
                      </a:lnTo>
                      <a:lnTo>
                        <a:pt x="123" y="53"/>
                      </a:lnTo>
                      <a:lnTo>
                        <a:pt x="147" y="35"/>
                      </a:lnTo>
                      <a:lnTo>
                        <a:pt x="171" y="18"/>
                      </a:lnTo>
                      <a:lnTo>
                        <a:pt x="194" y="0"/>
                      </a:lnTo>
                      <a:lnTo>
                        <a:pt x="1192" y="820"/>
                      </a:lnTo>
                      <a:lnTo>
                        <a:pt x="1169" y="839"/>
                      </a:lnTo>
                      <a:lnTo>
                        <a:pt x="1146" y="858"/>
                      </a:lnTo>
                      <a:lnTo>
                        <a:pt x="1123" y="877"/>
                      </a:lnTo>
                      <a:lnTo>
                        <a:pt x="1100" y="896"/>
                      </a:lnTo>
                      <a:lnTo>
                        <a:pt x="1077" y="915"/>
                      </a:lnTo>
                      <a:lnTo>
                        <a:pt x="1053" y="934"/>
                      </a:lnTo>
                      <a:lnTo>
                        <a:pt x="1029" y="953"/>
                      </a:lnTo>
                      <a:lnTo>
                        <a:pt x="1005" y="97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31" name="Freeform 51"/>
                <p:cNvSpPr>
                  <a:spLocks/>
                </p:cNvSpPr>
                <p:nvPr/>
              </p:nvSpPr>
              <p:spPr bwMode="auto">
                <a:xfrm>
                  <a:off x="3752" y="2831"/>
                  <a:ext cx="169" cy="139"/>
                </a:xfrm>
                <a:custGeom>
                  <a:avLst/>
                  <a:gdLst/>
                  <a:ahLst/>
                  <a:cxnLst>
                    <a:cxn ang="0">
                      <a:pos x="1001" y="972"/>
                    </a:cxn>
                    <a:cxn ang="0">
                      <a:pos x="0" y="147"/>
                    </a:cxn>
                    <a:cxn ang="0">
                      <a:pos x="25" y="129"/>
                    </a:cxn>
                    <a:cxn ang="0">
                      <a:pos x="49" y="110"/>
                    </a:cxn>
                    <a:cxn ang="0">
                      <a:pos x="73" y="92"/>
                    </a:cxn>
                    <a:cxn ang="0">
                      <a:pos x="97" y="74"/>
                    </a:cxn>
                    <a:cxn ang="0">
                      <a:pos x="121" y="55"/>
                    </a:cxn>
                    <a:cxn ang="0">
                      <a:pos x="144" y="37"/>
                    </a:cxn>
                    <a:cxn ang="0">
                      <a:pos x="168" y="19"/>
                    </a:cxn>
                    <a:cxn ang="0">
                      <a:pos x="190" y="0"/>
                    </a:cxn>
                    <a:cxn ang="0">
                      <a:pos x="1184" y="818"/>
                    </a:cxn>
                    <a:cxn ang="0">
                      <a:pos x="1162" y="838"/>
                    </a:cxn>
                    <a:cxn ang="0">
                      <a:pos x="1139" y="857"/>
                    </a:cxn>
                    <a:cxn ang="0">
                      <a:pos x="1117" y="876"/>
                    </a:cxn>
                    <a:cxn ang="0">
                      <a:pos x="1095" y="895"/>
                    </a:cxn>
                    <a:cxn ang="0">
                      <a:pos x="1072" y="914"/>
                    </a:cxn>
                    <a:cxn ang="0">
                      <a:pos x="1048" y="933"/>
                    </a:cxn>
                    <a:cxn ang="0">
                      <a:pos x="1025" y="953"/>
                    </a:cxn>
                    <a:cxn ang="0">
                      <a:pos x="1001" y="972"/>
                    </a:cxn>
                  </a:cxnLst>
                  <a:rect l="0" t="0" r="r" b="b"/>
                  <a:pathLst>
                    <a:path w="1184" h="972">
                      <a:moveTo>
                        <a:pt x="1001" y="972"/>
                      </a:moveTo>
                      <a:lnTo>
                        <a:pt x="0" y="147"/>
                      </a:lnTo>
                      <a:lnTo>
                        <a:pt x="25" y="129"/>
                      </a:lnTo>
                      <a:lnTo>
                        <a:pt x="49" y="110"/>
                      </a:lnTo>
                      <a:lnTo>
                        <a:pt x="73" y="92"/>
                      </a:lnTo>
                      <a:lnTo>
                        <a:pt x="97" y="74"/>
                      </a:lnTo>
                      <a:lnTo>
                        <a:pt x="121" y="55"/>
                      </a:lnTo>
                      <a:lnTo>
                        <a:pt x="144" y="37"/>
                      </a:lnTo>
                      <a:lnTo>
                        <a:pt x="168" y="19"/>
                      </a:lnTo>
                      <a:lnTo>
                        <a:pt x="190" y="0"/>
                      </a:lnTo>
                      <a:lnTo>
                        <a:pt x="1184" y="818"/>
                      </a:lnTo>
                      <a:lnTo>
                        <a:pt x="1162" y="838"/>
                      </a:lnTo>
                      <a:lnTo>
                        <a:pt x="1139" y="857"/>
                      </a:lnTo>
                      <a:lnTo>
                        <a:pt x="1117" y="876"/>
                      </a:lnTo>
                      <a:lnTo>
                        <a:pt x="1095" y="895"/>
                      </a:lnTo>
                      <a:lnTo>
                        <a:pt x="1072" y="914"/>
                      </a:lnTo>
                      <a:lnTo>
                        <a:pt x="1048" y="933"/>
                      </a:lnTo>
                      <a:lnTo>
                        <a:pt x="1025" y="953"/>
                      </a:lnTo>
                      <a:lnTo>
                        <a:pt x="1001" y="97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32" name="Freeform 52"/>
                <p:cNvSpPr>
                  <a:spLocks/>
                </p:cNvSpPr>
                <p:nvPr/>
              </p:nvSpPr>
              <p:spPr bwMode="auto">
                <a:xfrm>
                  <a:off x="3766" y="2820"/>
                  <a:ext cx="168" cy="139"/>
                </a:xfrm>
                <a:custGeom>
                  <a:avLst/>
                  <a:gdLst/>
                  <a:ahLst/>
                  <a:cxnLst>
                    <a:cxn ang="0">
                      <a:pos x="998" y="971"/>
                    </a:cxn>
                    <a:cxn ang="0">
                      <a:pos x="0" y="151"/>
                    </a:cxn>
                    <a:cxn ang="0">
                      <a:pos x="24" y="132"/>
                    </a:cxn>
                    <a:cxn ang="0">
                      <a:pos x="48" y="112"/>
                    </a:cxn>
                    <a:cxn ang="0">
                      <a:pos x="72" y="94"/>
                    </a:cxn>
                    <a:cxn ang="0">
                      <a:pos x="96" y="75"/>
                    </a:cxn>
                    <a:cxn ang="0">
                      <a:pos x="119" y="56"/>
                    </a:cxn>
                    <a:cxn ang="0">
                      <a:pos x="142" y="37"/>
                    </a:cxn>
                    <a:cxn ang="0">
                      <a:pos x="165" y="19"/>
                    </a:cxn>
                    <a:cxn ang="0">
                      <a:pos x="186" y="0"/>
                    </a:cxn>
                    <a:cxn ang="0">
                      <a:pos x="1177" y="816"/>
                    </a:cxn>
                    <a:cxn ang="0">
                      <a:pos x="1155" y="835"/>
                    </a:cxn>
                    <a:cxn ang="0">
                      <a:pos x="1133" y="855"/>
                    </a:cxn>
                    <a:cxn ang="0">
                      <a:pos x="1111" y="873"/>
                    </a:cxn>
                    <a:cxn ang="0">
                      <a:pos x="1089" y="893"/>
                    </a:cxn>
                    <a:cxn ang="0">
                      <a:pos x="1066" y="913"/>
                    </a:cxn>
                    <a:cxn ang="0">
                      <a:pos x="1043" y="933"/>
                    </a:cxn>
                    <a:cxn ang="0">
                      <a:pos x="1020" y="953"/>
                    </a:cxn>
                    <a:cxn ang="0">
                      <a:pos x="998" y="971"/>
                    </a:cxn>
                  </a:cxnLst>
                  <a:rect l="0" t="0" r="r" b="b"/>
                  <a:pathLst>
                    <a:path w="1177" h="971">
                      <a:moveTo>
                        <a:pt x="998" y="971"/>
                      </a:moveTo>
                      <a:lnTo>
                        <a:pt x="0" y="151"/>
                      </a:lnTo>
                      <a:lnTo>
                        <a:pt x="24" y="132"/>
                      </a:lnTo>
                      <a:lnTo>
                        <a:pt x="48" y="112"/>
                      </a:lnTo>
                      <a:lnTo>
                        <a:pt x="72" y="94"/>
                      </a:lnTo>
                      <a:lnTo>
                        <a:pt x="96" y="75"/>
                      </a:lnTo>
                      <a:lnTo>
                        <a:pt x="119" y="56"/>
                      </a:lnTo>
                      <a:lnTo>
                        <a:pt x="142" y="37"/>
                      </a:lnTo>
                      <a:lnTo>
                        <a:pt x="165" y="19"/>
                      </a:lnTo>
                      <a:lnTo>
                        <a:pt x="186" y="0"/>
                      </a:lnTo>
                      <a:lnTo>
                        <a:pt x="1177" y="816"/>
                      </a:lnTo>
                      <a:lnTo>
                        <a:pt x="1155" y="835"/>
                      </a:lnTo>
                      <a:lnTo>
                        <a:pt x="1133" y="855"/>
                      </a:lnTo>
                      <a:lnTo>
                        <a:pt x="1111" y="873"/>
                      </a:lnTo>
                      <a:lnTo>
                        <a:pt x="1089" y="893"/>
                      </a:lnTo>
                      <a:lnTo>
                        <a:pt x="1066" y="913"/>
                      </a:lnTo>
                      <a:lnTo>
                        <a:pt x="1043" y="933"/>
                      </a:lnTo>
                      <a:lnTo>
                        <a:pt x="1020" y="953"/>
                      </a:lnTo>
                      <a:lnTo>
                        <a:pt x="998" y="97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33" name="Freeform 53"/>
                <p:cNvSpPr>
                  <a:spLocks/>
                </p:cNvSpPr>
                <p:nvPr/>
              </p:nvSpPr>
              <p:spPr bwMode="auto">
                <a:xfrm>
                  <a:off x="3779" y="2810"/>
                  <a:ext cx="165" cy="138"/>
                </a:xfrm>
                <a:custGeom>
                  <a:avLst/>
                  <a:gdLst/>
                  <a:ahLst/>
                  <a:cxnLst>
                    <a:cxn ang="0">
                      <a:pos x="994" y="971"/>
                    </a:cxn>
                    <a:cxn ang="0">
                      <a:pos x="0" y="153"/>
                    </a:cxn>
                    <a:cxn ang="0">
                      <a:pos x="24" y="134"/>
                    </a:cxn>
                    <a:cxn ang="0">
                      <a:pos x="48" y="114"/>
                    </a:cxn>
                    <a:cxn ang="0">
                      <a:pos x="71" y="96"/>
                    </a:cxn>
                    <a:cxn ang="0">
                      <a:pos x="93" y="76"/>
                    </a:cxn>
                    <a:cxn ang="0">
                      <a:pos x="116" y="57"/>
                    </a:cxn>
                    <a:cxn ang="0">
                      <a:pos x="139" y="37"/>
                    </a:cxn>
                    <a:cxn ang="0">
                      <a:pos x="161" y="18"/>
                    </a:cxn>
                    <a:cxn ang="0">
                      <a:pos x="182" y="0"/>
                    </a:cxn>
                    <a:cxn ang="0">
                      <a:pos x="1169" y="812"/>
                    </a:cxn>
                    <a:cxn ang="0">
                      <a:pos x="1149" y="832"/>
                    </a:cxn>
                    <a:cxn ang="0">
                      <a:pos x="1128" y="851"/>
                    </a:cxn>
                    <a:cxn ang="0">
                      <a:pos x="1106" y="871"/>
                    </a:cxn>
                    <a:cxn ang="0">
                      <a:pos x="1084" y="891"/>
                    </a:cxn>
                    <a:cxn ang="0">
                      <a:pos x="1062" y="912"/>
                    </a:cxn>
                    <a:cxn ang="0">
                      <a:pos x="1040" y="932"/>
                    </a:cxn>
                    <a:cxn ang="0">
                      <a:pos x="1017" y="952"/>
                    </a:cxn>
                    <a:cxn ang="0">
                      <a:pos x="994" y="971"/>
                    </a:cxn>
                  </a:cxnLst>
                  <a:rect l="0" t="0" r="r" b="b"/>
                  <a:pathLst>
                    <a:path w="1169" h="971">
                      <a:moveTo>
                        <a:pt x="994" y="971"/>
                      </a:moveTo>
                      <a:lnTo>
                        <a:pt x="0" y="153"/>
                      </a:lnTo>
                      <a:lnTo>
                        <a:pt x="24" y="134"/>
                      </a:lnTo>
                      <a:lnTo>
                        <a:pt x="48" y="114"/>
                      </a:lnTo>
                      <a:lnTo>
                        <a:pt x="71" y="96"/>
                      </a:lnTo>
                      <a:lnTo>
                        <a:pt x="93" y="76"/>
                      </a:lnTo>
                      <a:lnTo>
                        <a:pt x="116" y="57"/>
                      </a:lnTo>
                      <a:lnTo>
                        <a:pt x="139" y="37"/>
                      </a:lnTo>
                      <a:lnTo>
                        <a:pt x="161" y="18"/>
                      </a:lnTo>
                      <a:lnTo>
                        <a:pt x="182" y="0"/>
                      </a:lnTo>
                      <a:lnTo>
                        <a:pt x="1169" y="812"/>
                      </a:lnTo>
                      <a:lnTo>
                        <a:pt x="1149" y="832"/>
                      </a:lnTo>
                      <a:lnTo>
                        <a:pt x="1128" y="851"/>
                      </a:lnTo>
                      <a:lnTo>
                        <a:pt x="1106" y="871"/>
                      </a:lnTo>
                      <a:lnTo>
                        <a:pt x="1084" y="891"/>
                      </a:lnTo>
                      <a:lnTo>
                        <a:pt x="1062" y="912"/>
                      </a:lnTo>
                      <a:lnTo>
                        <a:pt x="1040" y="932"/>
                      </a:lnTo>
                      <a:lnTo>
                        <a:pt x="1017" y="952"/>
                      </a:lnTo>
                      <a:lnTo>
                        <a:pt x="994" y="97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34" name="Freeform 54"/>
                <p:cNvSpPr>
                  <a:spLocks/>
                </p:cNvSpPr>
                <p:nvPr/>
              </p:nvSpPr>
              <p:spPr bwMode="auto">
                <a:xfrm>
                  <a:off x="3792" y="2800"/>
                  <a:ext cx="166" cy="139"/>
                </a:xfrm>
                <a:custGeom>
                  <a:avLst/>
                  <a:gdLst/>
                  <a:ahLst/>
                  <a:cxnLst>
                    <a:cxn ang="0">
                      <a:pos x="991" y="974"/>
                    </a:cxn>
                    <a:cxn ang="0">
                      <a:pos x="0" y="158"/>
                    </a:cxn>
                    <a:cxn ang="0">
                      <a:pos x="23" y="138"/>
                    </a:cxn>
                    <a:cxn ang="0">
                      <a:pos x="47" y="118"/>
                    </a:cxn>
                    <a:cxn ang="0">
                      <a:pos x="69" y="98"/>
                    </a:cxn>
                    <a:cxn ang="0">
                      <a:pos x="92" y="78"/>
                    </a:cxn>
                    <a:cxn ang="0">
                      <a:pos x="114" y="59"/>
                    </a:cxn>
                    <a:cxn ang="0">
                      <a:pos x="136" y="40"/>
                    </a:cxn>
                    <a:cxn ang="0">
                      <a:pos x="157" y="20"/>
                    </a:cxn>
                    <a:cxn ang="0">
                      <a:pos x="178" y="0"/>
                    </a:cxn>
                    <a:cxn ang="0">
                      <a:pos x="1162" y="810"/>
                    </a:cxn>
                    <a:cxn ang="0">
                      <a:pos x="1142" y="831"/>
                    </a:cxn>
                    <a:cxn ang="0">
                      <a:pos x="1121" y="851"/>
                    </a:cxn>
                    <a:cxn ang="0">
                      <a:pos x="1100" y="871"/>
                    </a:cxn>
                    <a:cxn ang="0">
                      <a:pos x="1079" y="892"/>
                    </a:cxn>
                    <a:cxn ang="0">
                      <a:pos x="1058" y="912"/>
                    </a:cxn>
                    <a:cxn ang="0">
                      <a:pos x="1036" y="932"/>
                    </a:cxn>
                    <a:cxn ang="0">
                      <a:pos x="1014" y="953"/>
                    </a:cxn>
                    <a:cxn ang="0">
                      <a:pos x="991" y="974"/>
                    </a:cxn>
                  </a:cxnLst>
                  <a:rect l="0" t="0" r="r" b="b"/>
                  <a:pathLst>
                    <a:path w="1162" h="974">
                      <a:moveTo>
                        <a:pt x="991" y="974"/>
                      </a:moveTo>
                      <a:lnTo>
                        <a:pt x="0" y="158"/>
                      </a:lnTo>
                      <a:lnTo>
                        <a:pt x="23" y="138"/>
                      </a:lnTo>
                      <a:lnTo>
                        <a:pt x="47" y="118"/>
                      </a:lnTo>
                      <a:lnTo>
                        <a:pt x="69" y="98"/>
                      </a:lnTo>
                      <a:lnTo>
                        <a:pt x="92" y="78"/>
                      </a:lnTo>
                      <a:lnTo>
                        <a:pt x="114" y="59"/>
                      </a:lnTo>
                      <a:lnTo>
                        <a:pt x="136" y="40"/>
                      </a:lnTo>
                      <a:lnTo>
                        <a:pt x="157" y="20"/>
                      </a:lnTo>
                      <a:lnTo>
                        <a:pt x="178" y="0"/>
                      </a:lnTo>
                      <a:lnTo>
                        <a:pt x="1162" y="810"/>
                      </a:lnTo>
                      <a:lnTo>
                        <a:pt x="1142" y="831"/>
                      </a:lnTo>
                      <a:lnTo>
                        <a:pt x="1121" y="851"/>
                      </a:lnTo>
                      <a:lnTo>
                        <a:pt x="1100" y="871"/>
                      </a:lnTo>
                      <a:lnTo>
                        <a:pt x="1079" y="892"/>
                      </a:lnTo>
                      <a:lnTo>
                        <a:pt x="1058" y="912"/>
                      </a:lnTo>
                      <a:lnTo>
                        <a:pt x="1036" y="932"/>
                      </a:lnTo>
                      <a:lnTo>
                        <a:pt x="1014" y="953"/>
                      </a:lnTo>
                      <a:lnTo>
                        <a:pt x="991" y="97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35" name="Freeform 55"/>
                <p:cNvSpPr>
                  <a:spLocks/>
                </p:cNvSpPr>
                <p:nvPr/>
              </p:nvSpPr>
              <p:spPr bwMode="auto">
                <a:xfrm>
                  <a:off x="3805" y="2786"/>
                  <a:ext cx="164" cy="139"/>
                </a:xfrm>
                <a:custGeom>
                  <a:avLst/>
                  <a:gdLst/>
                  <a:ahLst/>
                  <a:cxnLst>
                    <a:cxn ang="0">
                      <a:pos x="987" y="975"/>
                    </a:cxn>
                    <a:cxn ang="0">
                      <a:pos x="0" y="163"/>
                    </a:cxn>
                    <a:cxn ang="0">
                      <a:pos x="23" y="142"/>
                    </a:cxn>
                    <a:cxn ang="0">
                      <a:pos x="46" y="121"/>
                    </a:cxn>
                    <a:cxn ang="0">
                      <a:pos x="68" y="101"/>
                    </a:cxn>
                    <a:cxn ang="0">
                      <a:pos x="90" y="80"/>
                    </a:cxn>
                    <a:cxn ang="0">
                      <a:pos x="112" y="60"/>
                    </a:cxn>
                    <a:cxn ang="0">
                      <a:pos x="132" y="41"/>
                    </a:cxn>
                    <a:cxn ang="0">
                      <a:pos x="152" y="20"/>
                    </a:cxn>
                    <a:cxn ang="0">
                      <a:pos x="172" y="0"/>
                    </a:cxn>
                    <a:cxn ang="0">
                      <a:pos x="1153" y="808"/>
                    </a:cxn>
                    <a:cxn ang="0">
                      <a:pos x="1134" y="829"/>
                    </a:cxn>
                    <a:cxn ang="0">
                      <a:pos x="1115" y="849"/>
                    </a:cxn>
                    <a:cxn ang="0">
                      <a:pos x="1095" y="869"/>
                    </a:cxn>
                    <a:cxn ang="0">
                      <a:pos x="1074" y="890"/>
                    </a:cxn>
                    <a:cxn ang="0">
                      <a:pos x="1053" y="911"/>
                    </a:cxn>
                    <a:cxn ang="0">
                      <a:pos x="1031" y="933"/>
                    </a:cxn>
                    <a:cxn ang="0">
                      <a:pos x="1009" y="954"/>
                    </a:cxn>
                    <a:cxn ang="0">
                      <a:pos x="987" y="975"/>
                    </a:cxn>
                  </a:cxnLst>
                  <a:rect l="0" t="0" r="r" b="b"/>
                  <a:pathLst>
                    <a:path w="1153" h="975">
                      <a:moveTo>
                        <a:pt x="987" y="975"/>
                      </a:moveTo>
                      <a:lnTo>
                        <a:pt x="0" y="163"/>
                      </a:lnTo>
                      <a:lnTo>
                        <a:pt x="23" y="142"/>
                      </a:lnTo>
                      <a:lnTo>
                        <a:pt x="46" y="121"/>
                      </a:lnTo>
                      <a:lnTo>
                        <a:pt x="68" y="101"/>
                      </a:lnTo>
                      <a:lnTo>
                        <a:pt x="90" y="80"/>
                      </a:lnTo>
                      <a:lnTo>
                        <a:pt x="112" y="60"/>
                      </a:lnTo>
                      <a:lnTo>
                        <a:pt x="132" y="41"/>
                      </a:lnTo>
                      <a:lnTo>
                        <a:pt x="152" y="20"/>
                      </a:lnTo>
                      <a:lnTo>
                        <a:pt x="172" y="0"/>
                      </a:lnTo>
                      <a:lnTo>
                        <a:pt x="1153" y="808"/>
                      </a:lnTo>
                      <a:lnTo>
                        <a:pt x="1134" y="829"/>
                      </a:lnTo>
                      <a:lnTo>
                        <a:pt x="1115" y="849"/>
                      </a:lnTo>
                      <a:lnTo>
                        <a:pt x="1095" y="869"/>
                      </a:lnTo>
                      <a:lnTo>
                        <a:pt x="1074" y="890"/>
                      </a:lnTo>
                      <a:lnTo>
                        <a:pt x="1053" y="911"/>
                      </a:lnTo>
                      <a:lnTo>
                        <a:pt x="1031" y="933"/>
                      </a:lnTo>
                      <a:lnTo>
                        <a:pt x="1009" y="954"/>
                      </a:lnTo>
                      <a:lnTo>
                        <a:pt x="987" y="97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36" name="Freeform 56"/>
                <p:cNvSpPr>
                  <a:spLocks/>
                </p:cNvSpPr>
                <p:nvPr/>
              </p:nvSpPr>
              <p:spPr bwMode="auto">
                <a:xfrm>
                  <a:off x="3818" y="2774"/>
                  <a:ext cx="163" cy="139"/>
                </a:xfrm>
                <a:custGeom>
                  <a:avLst/>
                  <a:gdLst/>
                  <a:ahLst/>
                  <a:cxnLst>
                    <a:cxn ang="0">
                      <a:pos x="984" y="977"/>
                    </a:cxn>
                    <a:cxn ang="0">
                      <a:pos x="0" y="167"/>
                    </a:cxn>
                    <a:cxn ang="0">
                      <a:pos x="23" y="146"/>
                    </a:cxn>
                    <a:cxn ang="0">
                      <a:pos x="44" y="125"/>
                    </a:cxn>
                    <a:cxn ang="0">
                      <a:pos x="65" y="104"/>
                    </a:cxn>
                    <a:cxn ang="0">
                      <a:pos x="87" y="83"/>
                    </a:cxn>
                    <a:cxn ang="0">
                      <a:pos x="107" y="62"/>
                    </a:cxn>
                    <a:cxn ang="0">
                      <a:pos x="127" y="41"/>
                    </a:cxn>
                    <a:cxn ang="0">
                      <a:pos x="147" y="20"/>
                    </a:cxn>
                    <a:cxn ang="0">
                      <a:pos x="165" y="0"/>
                    </a:cxn>
                    <a:cxn ang="0">
                      <a:pos x="1143" y="805"/>
                    </a:cxn>
                    <a:cxn ang="0">
                      <a:pos x="1126" y="826"/>
                    </a:cxn>
                    <a:cxn ang="0">
                      <a:pos x="1107" y="847"/>
                    </a:cxn>
                    <a:cxn ang="0">
                      <a:pos x="1087" y="869"/>
                    </a:cxn>
                    <a:cxn ang="0">
                      <a:pos x="1068" y="890"/>
                    </a:cxn>
                    <a:cxn ang="0">
                      <a:pos x="1047" y="912"/>
                    </a:cxn>
                    <a:cxn ang="0">
                      <a:pos x="1027" y="934"/>
                    </a:cxn>
                    <a:cxn ang="0">
                      <a:pos x="1006" y="956"/>
                    </a:cxn>
                    <a:cxn ang="0">
                      <a:pos x="984" y="977"/>
                    </a:cxn>
                  </a:cxnLst>
                  <a:rect l="0" t="0" r="r" b="b"/>
                  <a:pathLst>
                    <a:path w="1143" h="977">
                      <a:moveTo>
                        <a:pt x="984" y="977"/>
                      </a:moveTo>
                      <a:lnTo>
                        <a:pt x="0" y="167"/>
                      </a:lnTo>
                      <a:lnTo>
                        <a:pt x="23" y="146"/>
                      </a:lnTo>
                      <a:lnTo>
                        <a:pt x="44" y="125"/>
                      </a:lnTo>
                      <a:lnTo>
                        <a:pt x="65" y="104"/>
                      </a:lnTo>
                      <a:lnTo>
                        <a:pt x="87" y="83"/>
                      </a:lnTo>
                      <a:lnTo>
                        <a:pt x="107" y="62"/>
                      </a:lnTo>
                      <a:lnTo>
                        <a:pt x="127" y="41"/>
                      </a:lnTo>
                      <a:lnTo>
                        <a:pt x="147" y="20"/>
                      </a:lnTo>
                      <a:lnTo>
                        <a:pt x="165" y="0"/>
                      </a:lnTo>
                      <a:lnTo>
                        <a:pt x="1143" y="805"/>
                      </a:lnTo>
                      <a:lnTo>
                        <a:pt x="1126" y="826"/>
                      </a:lnTo>
                      <a:lnTo>
                        <a:pt x="1107" y="847"/>
                      </a:lnTo>
                      <a:lnTo>
                        <a:pt x="1087" y="869"/>
                      </a:lnTo>
                      <a:lnTo>
                        <a:pt x="1068" y="890"/>
                      </a:lnTo>
                      <a:lnTo>
                        <a:pt x="1047" y="912"/>
                      </a:lnTo>
                      <a:lnTo>
                        <a:pt x="1027" y="934"/>
                      </a:lnTo>
                      <a:lnTo>
                        <a:pt x="1006" y="956"/>
                      </a:lnTo>
                      <a:lnTo>
                        <a:pt x="984" y="97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37" name="Freeform 57"/>
                <p:cNvSpPr>
                  <a:spLocks/>
                </p:cNvSpPr>
                <p:nvPr/>
              </p:nvSpPr>
              <p:spPr bwMode="auto">
                <a:xfrm>
                  <a:off x="3830" y="2763"/>
                  <a:ext cx="152" cy="139"/>
                </a:xfrm>
                <a:custGeom>
                  <a:avLst/>
                  <a:gdLst/>
                  <a:ahLst/>
                  <a:cxnLst>
                    <a:cxn ang="0">
                      <a:pos x="981" y="981"/>
                    </a:cxn>
                    <a:cxn ang="0">
                      <a:pos x="0" y="173"/>
                    </a:cxn>
                    <a:cxn ang="0">
                      <a:pos x="22" y="151"/>
                    </a:cxn>
                    <a:cxn ang="0">
                      <a:pos x="44" y="129"/>
                    </a:cxn>
                    <a:cxn ang="0">
                      <a:pos x="65" y="107"/>
                    </a:cxn>
                    <a:cxn ang="0">
                      <a:pos x="85" y="85"/>
                    </a:cxn>
                    <a:cxn ang="0">
                      <a:pos x="104" y="63"/>
                    </a:cxn>
                    <a:cxn ang="0">
                      <a:pos x="123" y="42"/>
                    </a:cxn>
                    <a:cxn ang="0">
                      <a:pos x="141" y="21"/>
                    </a:cxn>
                    <a:cxn ang="0">
                      <a:pos x="159" y="0"/>
                    </a:cxn>
                    <a:cxn ang="0">
                      <a:pos x="284" y="103"/>
                    </a:cxn>
                    <a:cxn ang="0">
                      <a:pos x="1067" y="885"/>
                    </a:cxn>
                    <a:cxn ang="0">
                      <a:pos x="1066" y="886"/>
                    </a:cxn>
                    <a:cxn ang="0">
                      <a:pos x="1056" y="898"/>
                    </a:cxn>
                    <a:cxn ang="0">
                      <a:pos x="1046" y="909"/>
                    </a:cxn>
                    <a:cxn ang="0">
                      <a:pos x="1035" y="922"/>
                    </a:cxn>
                    <a:cxn ang="0">
                      <a:pos x="1025" y="933"/>
                    </a:cxn>
                    <a:cxn ang="0">
                      <a:pos x="1014" y="944"/>
                    </a:cxn>
                    <a:cxn ang="0">
                      <a:pos x="1003" y="957"/>
                    </a:cxn>
                    <a:cxn ang="0">
                      <a:pos x="993" y="968"/>
                    </a:cxn>
                    <a:cxn ang="0">
                      <a:pos x="981" y="981"/>
                    </a:cxn>
                  </a:cxnLst>
                  <a:rect l="0" t="0" r="r" b="b"/>
                  <a:pathLst>
                    <a:path w="1067" h="981">
                      <a:moveTo>
                        <a:pt x="981" y="981"/>
                      </a:moveTo>
                      <a:lnTo>
                        <a:pt x="0" y="173"/>
                      </a:lnTo>
                      <a:lnTo>
                        <a:pt x="22" y="151"/>
                      </a:lnTo>
                      <a:lnTo>
                        <a:pt x="44" y="129"/>
                      </a:lnTo>
                      <a:lnTo>
                        <a:pt x="65" y="107"/>
                      </a:lnTo>
                      <a:lnTo>
                        <a:pt x="85" y="85"/>
                      </a:lnTo>
                      <a:lnTo>
                        <a:pt x="104" y="63"/>
                      </a:lnTo>
                      <a:lnTo>
                        <a:pt x="123" y="42"/>
                      </a:lnTo>
                      <a:lnTo>
                        <a:pt x="141" y="21"/>
                      </a:lnTo>
                      <a:lnTo>
                        <a:pt x="159" y="0"/>
                      </a:lnTo>
                      <a:lnTo>
                        <a:pt x="284" y="103"/>
                      </a:lnTo>
                      <a:lnTo>
                        <a:pt x="1067" y="885"/>
                      </a:lnTo>
                      <a:lnTo>
                        <a:pt x="1066" y="886"/>
                      </a:lnTo>
                      <a:lnTo>
                        <a:pt x="1056" y="898"/>
                      </a:lnTo>
                      <a:lnTo>
                        <a:pt x="1046" y="909"/>
                      </a:lnTo>
                      <a:lnTo>
                        <a:pt x="1035" y="922"/>
                      </a:lnTo>
                      <a:lnTo>
                        <a:pt x="1025" y="933"/>
                      </a:lnTo>
                      <a:lnTo>
                        <a:pt x="1014" y="944"/>
                      </a:lnTo>
                      <a:lnTo>
                        <a:pt x="1003" y="957"/>
                      </a:lnTo>
                      <a:lnTo>
                        <a:pt x="993" y="968"/>
                      </a:lnTo>
                      <a:lnTo>
                        <a:pt x="981" y="98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38" name="Freeform 58"/>
                <p:cNvSpPr>
                  <a:spLocks/>
                </p:cNvSpPr>
                <p:nvPr/>
              </p:nvSpPr>
              <p:spPr bwMode="auto">
                <a:xfrm>
                  <a:off x="3841" y="2759"/>
                  <a:ext cx="141" cy="130"/>
                </a:xfrm>
                <a:custGeom>
                  <a:avLst/>
                  <a:gdLst/>
                  <a:ahLst/>
                  <a:cxnLst>
                    <a:cxn ang="0">
                      <a:pos x="978" y="906"/>
                    </a:cxn>
                    <a:cxn ang="0">
                      <a:pos x="0" y="101"/>
                    </a:cxn>
                    <a:cxn ang="0">
                      <a:pos x="12" y="88"/>
                    </a:cxn>
                    <a:cxn ang="0">
                      <a:pos x="23" y="75"/>
                    </a:cxn>
                    <a:cxn ang="0">
                      <a:pos x="35" y="63"/>
                    </a:cxn>
                    <a:cxn ang="0">
                      <a:pos x="46" y="50"/>
                    </a:cxn>
                    <a:cxn ang="0">
                      <a:pos x="57" y="38"/>
                    </a:cxn>
                    <a:cxn ang="0">
                      <a:pos x="67" y="25"/>
                    </a:cxn>
                    <a:cxn ang="0">
                      <a:pos x="78" y="13"/>
                    </a:cxn>
                    <a:cxn ang="0">
                      <a:pos x="88" y="0"/>
                    </a:cxn>
                    <a:cxn ang="0">
                      <a:pos x="986" y="898"/>
                    </a:cxn>
                    <a:cxn ang="0">
                      <a:pos x="986" y="899"/>
                    </a:cxn>
                    <a:cxn ang="0">
                      <a:pos x="985" y="900"/>
                    </a:cxn>
                    <a:cxn ang="0">
                      <a:pos x="984" y="900"/>
                    </a:cxn>
                    <a:cxn ang="0">
                      <a:pos x="982" y="901"/>
                    </a:cxn>
                    <a:cxn ang="0">
                      <a:pos x="981" y="902"/>
                    </a:cxn>
                    <a:cxn ang="0">
                      <a:pos x="981" y="903"/>
                    </a:cxn>
                    <a:cxn ang="0">
                      <a:pos x="980" y="904"/>
                    </a:cxn>
                    <a:cxn ang="0">
                      <a:pos x="979" y="905"/>
                    </a:cxn>
                    <a:cxn ang="0">
                      <a:pos x="978" y="906"/>
                    </a:cxn>
                  </a:cxnLst>
                  <a:rect l="0" t="0" r="r" b="b"/>
                  <a:pathLst>
                    <a:path w="986" h="906">
                      <a:moveTo>
                        <a:pt x="978" y="906"/>
                      </a:moveTo>
                      <a:lnTo>
                        <a:pt x="0" y="101"/>
                      </a:lnTo>
                      <a:lnTo>
                        <a:pt x="12" y="88"/>
                      </a:lnTo>
                      <a:lnTo>
                        <a:pt x="23" y="75"/>
                      </a:lnTo>
                      <a:lnTo>
                        <a:pt x="35" y="63"/>
                      </a:lnTo>
                      <a:lnTo>
                        <a:pt x="46" y="50"/>
                      </a:lnTo>
                      <a:lnTo>
                        <a:pt x="57" y="38"/>
                      </a:lnTo>
                      <a:lnTo>
                        <a:pt x="67" y="25"/>
                      </a:lnTo>
                      <a:lnTo>
                        <a:pt x="78" y="13"/>
                      </a:lnTo>
                      <a:lnTo>
                        <a:pt x="88" y="0"/>
                      </a:lnTo>
                      <a:lnTo>
                        <a:pt x="986" y="898"/>
                      </a:lnTo>
                      <a:lnTo>
                        <a:pt x="986" y="899"/>
                      </a:lnTo>
                      <a:lnTo>
                        <a:pt x="985" y="900"/>
                      </a:lnTo>
                      <a:lnTo>
                        <a:pt x="984" y="900"/>
                      </a:lnTo>
                      <a:lnTo>
                        <a:pt x="982" y="901"/>
                      </a:lnTo>
                      <a:lnTo>
                        <a:pt x="981" y="902"/>
                      </a:lnTo>
                      <a:lnTo>
                        <a:pt x="981" y="903"/>
                      </a:lnTo>
                      <a:lnTo>
                        <a:pt x="980" y="904"/>
                      </a:lnTo>
                      <a:lnTo>
                        <a:pt x="979" y="905"/>
                      </a:lnTo>
                      <a:lnTo>
                        <a:pt x="978" y="90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39" name="Freeform 59"/>
                <p:cNvSpPr>
                  <a:spLocks/>
                </p:cNvSpPr>
                <p:nvPr/>
              </p:nvSpPr>
              <p:spPr bwMode="auto">
                <a:xfrm>
                  <a:off x="3853" y="2759"/>
                  <a:ext cx="17" cy="17"/>
                </a:xfrm>
                <a:custGeom>
                  <a:avLst/>
                  <a:gdLst/>
                  <a:ahLst/>
                  <a:cxnLst>
                    <a:cxn ang="0">
                      <a:pos x="125" y="116"/>
                    </a:cxn>
                    <a:cxn ang="0">
                      <a:pos x="0" y="13"/>
                    </a:cxn>
                    <a:cxn ang="0">
                      <a:pos x="1" y="11"/>
                    </a:cxn>
                    <a:cxn ang="0">
                      <a:pos x="2" y="10"/>
                    </a:cxn>
                    <a:cxn ang="0">
                      <a:pos x="4" y="8"/>
                    </a:cxn>
                    <a:cxn ang="0">
                      <a:pos x="5" y="7"/>
                    </a:cxn>
                    <a:cxn ang="0">
                      <a:pos x="6" y="5"/>
                    </a:cxn>
                    <a:cxn ang="0">
                      <a:pos x="7" y="3"/>
                    </a:cxn>
                    <a:cxn ang="0">
                      <a:pos x="8" y="2"/>
                    </a:cxn>
                    <a:cxn ang="0">
                      <a:pos x="10" y="0"/>
                    </a:cxn>
                    <a:cxn ang="0">
                      <a:pos x="125" y="116"/>
                    </a:cxn>
                  </a:cxnLst>
                  <a:rect l="0" t="0" r="r" b="b"/>
                  <a:pathLst>
                    <a:path w="125" h="116">
                      <a:moveTo>
                        <a:pt x="125" y="116"/>
                      </a:moveTo>
                      <a:lnTo>
                        <a:pt x="0" y="13"/>
                      </a:lnTo>
                      <a:lnTo>
                        <a:pt x="1" y="11"/>
                      </a:lnTo>
                      <a:lnTo>
                        <a:pt x="2" y="10"/>
                      </a:lnTo>
                      <a:lnTo>
                        <a:pt x="4" y="8"/>
                      </a:lnTo>
                      <a:lnTo>
                        <a:pt x="5" y="7"/>
                      </a:lnTo>
                      <a:lnTo>
                        <a:pt x="6" y="5"/>
                      </a:lnTo>
                      <a:lnTo>
                        <a:pt x="7" y="3"/>
                      </a:lnTo>
                      <a:lnTo>
                        <a:pt x="8" y="2"/>
                      </a:lnTo>
                      <a:lnTo>
                        <a:pt x="10" y="0"/>
                      </a:lnTo>
                      <a:lnTo>
                        <a:pt x="125" y="11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40" name="Freeform 60"/>
                <p:cNvSpPr>
                  <a:spLocks/>
                </p:cNvSpPr>
                <p:nvPr/>
              </p:nvSpPr>
              <p:spPr bwMode="auto">
                <a:xfrm>
                  <a:off x="3265" y="2759"/>
                  <a:ext cx="715" cy="497"/>
                </a:xfrm>
                <a:custGeom>
                  <a:avLst/>
                  <a:gdLst/>
                  <a:ahLst/>
                  <a:cxnLst>
                    <a:cxn ang="0">
                      <a:pos x="4976" y="930"/>
                    </a:cxn>
                    <a:cxn ang="0">
                      <a:pos x="4917" y="997"/>
                    </a:cxn>
                    <a:cxn ang="0">
                      <a:pos x="4852" y="1065"/>
                    </a:cxn>
                    <a:cxn ang="0">
                      <a:pos x="4783" y="1134"/>
                    </a:cxn>
                    <a:cxn ang="0">
                      <a:pos x="4709" y="1204"/>
                    </a:cxn>
                    <a:cxn ang="0">
                      <a:pos x="4630" y="1274"/>
                    </a:cxn>
                    <a:cxn ang="0">
                      <a:pos x="4505" y="1383"/>
                    </a:cxn>
                    <a:cxn ang="0">
                      <a:pos x="4325" y="1530"/>
                    </a:cxn>
                    <a:cxn ang="0">
                      <a:pos x="4132" y="1677"/>
                    </a:cxn>
                    <a:cxn ang="0">
                      <a:pos x="3927" y="1824"/>
                    </a:cxn>
                    <a:cxn ang="0">
                      <a:pos x="3713" y="1970"/>
                    </a:cxn>
                    <a:cxn ang="0">
                      <a:pos x="3490" y="2112"/>
                    </a:cxn>
                    <a:cxn ang="0">
                      <a:pos x="3263" y="2248"/>
                    </a:cxn>
                    <a:cxn ang="0">
                      <a:pos x="3030" y="2380"/>
                    </a:cxn>
                    <a:cxn ang="0">
                      <a:pos x="2854" y="2472"/>
                    </a:cxn>
                    <a:cxn ang="0">
                      <a:pos x="2736" y="2532"/>
                    </a:cxn>
                    <a:cxn ang="0">
                      <a:pos x="2618" y="2589"/>
                    </a:cxn>
                    <a:cxn ang="0">
                      <a:pos x="2500" y="2644"/>
                    </a:cxn>
                    <a:cxn ang="0">
                      <a:pos x="2384" y="2697"/>
                    </a:cxn>
                    <a:cxn ang="0">
                      <a:pos x="2267" y="2746"/>
                    </a:cxn>
                    <a:cxn ang="0">
                      <a:pos x="2151" y="2791"/>
                    </a:cxn>
                    <a:cxn ang="0">
                      <a:pos x="2036" y="2834"/>
                    </a:cxn>
                    <a:cxn ang="0">
                      <a:pos x="1923" y="2874"/>
                    </a:cxn>
                    <a:cxn ang="0">
                      <a:pos x="1811" y="2909"/>
                    </a:cxn>
                    <a:cxn ang="0">
                      <a:pos x="2032" y="3478"/>
                    </a:cxn>
                    <a:cxn ang="0">
                      <a:pos x="1369" y="1087"/>
                    </a:cxn>
                    <a:cxn ang="0">
                      <a:pos x="1563" y="1655"/>
                    </a:cxn>
                    <a:cxn ang="0">
                      <a:pos x="1775" y="1570"/>
                    </a:cxn>
                    <a:cxn ang="0">
                      <a:pos x="1984" y="1477"/>
                    </a:cxn>
                    <a:cxn ang="0">
                      <a:pos x="2190" y="1379"/>
                    </a:cxn>
                    <a:cxn ang="0">
                      <a:pos x="2391" y="1277"/>
                    </a:cxn>
                    <a:cxn ang="0">
                      <a:pos x="2586" y="1170"/>
                    </a:cxn>
                    <a:cxn ang="0">
                      <a:pos x="2776" y="1060"/>
                    </a:cxn>
                    <a:cxn ang="0">
                      <a:pos x="2958" y="948"/>
                    </a:cxn>
                    <a:cxn ang="0">
                      <a:pos x="3133" y="833"/>
                    </a:cxn>
                    <a:cxn ang="0">
                      <a:pos x="3299" y="719"/>
                    </a:cxn>
                    <a:cxn ang="0">
                      <a:pos x="3455" y="603"/>
                    </a:cxn>
                    <a:cxn ang="0">
                      <a:pos x="3601" y="488"/>
                    </a:cxn>
                    <a:cxn ang="0">
                      <a:pos x="3736" y="376"/>
                    </a:cxn>
                    <a:cxn ang="0">
                      <a:pos x="3859" y="264"/>
                    </a:cxn>
                    <a:cxn ang="0">
                      <a:pos x="3968" y="156"/>
                    </a:cxn>
                    <a:cxn ang="0">
                      <a:pos x="4064" y="51"/>
                    </a:cxn>
                    <a:cxn ang="0">
                      <a:pos x="5005" y="898"/>
                    </a:cxn>
                  </a:cxnLst>
                  <a:rect l="0" t="0" r="r" b="b"/>
                  <a:pathLst>
                    <a:path w="5005" h="3478">
                      <a:moveTo>
                        <a:pt x="5005" y="898"/>
                      </a:moveTo>
                      <a:lnTo>
                        <a:pt x="4976" y="930"/>
                      </a:lnTo>
                      <a:lnTo>
                        <a:pt x="4947" y="964"/>
                      </a:lnTo>
                      <a:lnTo>
                        <a:pt x="4917" y="997"/>
                      </a:lnTo>
                      <a:lnTo>
                        <a:pt x="4885" y="1030"/>
                      </a:lnTo>
                      <a:lnTo>
                        <a:pt x="4852" y="1065"/>
                      </a:lnTo>
                      <a:lnTo>
                        <a:pt x="4818" y="1098"/>
                      </a:lnTo>
                      <a:lnTo>
                        <a:pt x="4783" y="1134"/>
                      </a:lnTo>
                      <a:lnTo>
                        <a:pt x="4746" y="1168"/>
                      </a:lnTo>
                      <a:lnTo>
                        <a:pt x="4709" y="1204"/>
                      </a:lnTo>
                      <a:lnTo>
                        <a:pt x="4670" y="1239"/>
                      </a:lnTo>
                      <a:lnTo>
                        <a:pt x="4630" y="1274"/>
                      </a:lnTo>
                      <a:lnTo>
                        <a:pt x="4590" y="1311"/>
                      </a:lnTo>
                      <a:lnTo>
                        <a:pt x="4505" y="1383"/>
                      </a:lnTo>
                      <a:lnTo>
                        <a:pt x="4417" y="1456"/>
                      </a:lnTo>
                      <a:lnTo>
                        <a:pt x="4325" y="1530"/>
                      </a:lnTo>
                      <a:lnTo>
                        <a:pt x="4230" y="1604"/>
                      </a:lnTo>
                      <a:lnTo>
                        <a:pt x="4132" y="1677"/>
                      </a:lnTo>
                      <a:lnTo>
                        <a:pt x="4031" y="1751"/>
                      </a:lnTo>
                      <a:lnTo>
                        <a:pt x="3927" y="1824"/>
                      </a:lnTo>
                      <a:lnTo>
                        <a:pt x="3820" y="1897"/>
                      </a:lnTo>
                      <a:lnTo>
                        <a:pt x="3713" y="1970"/>
                      </a:lnTo>
                      <a:lnTo>
                        <a:pt x="3602" y="2041"/>
                      </a:lnTo>
                      <a:lnTo>
                        <a:pt x="3490" y="2112"/>
                      </a:lnTo>
                      <a:lnTo>
                        <a:pt x="3377" y="2180"/>
                      </a:lnTo>
                      <a:lnTo>
                        <a:pt x="3263" y="2248"/>
                      </a:lnTo>
                      <a:lnTo>
                        <a:pt x="3146" y="2315"/>
                      </a:lnTo>
                      <a:lnTo>
                        <a:pt x="3030" y="2380"/>
                      </a:lnTo>
                      <a:lnTo>
                        <a:pt x="2912" y="2442"/>
                      </a:lnTo>
                      <a:lnTo>
                        <a:pt x="2854" y="2472"/>
                      </a:lnTo>
                      <a:lnTo>
                        <a:pt x="2794" y="2503"/>
                      </a:lnTo>
                      <a:lnTo>
                        <a:pt x="2736" y="2532"/>
                      </a:lnTo>
                      <a:lnTo>
                        <a:pt x="2677" y="2561"/>
                      </a:lnTo>
                      <a:lnTo>
                        <a:pt x="2618" y="2589"/>
                      </a:lnTo>
                      <a:lnTo>
                        <a:pt x="2559" y="2617"/>
                      </a:lnTo>
                      <a:lnTo>
                        <a:pt x="2500" y="2644"/>
                      </a:lnTo>
                      <a:lnTo>
                        <a:pt x="2442" y="2671"/>
                      </a:lnTo>
                      <a:lnTo>
                        <a:pt x="2384" y="2697"/>
                      </a:lnTo>
                      <a:lnTo>
                        <a:pt x="2325" y="2721"/>
                      </a:lnTo>
                      <a:lnTo>
                        <a:pt x="2267" y="2746"/>
                      </a:lnTo>
                      <a:lnTo>
                        <a:pt x="2208" y="2769"/>
                      </a:lnTo>
                      <a:lnTo>
                        <a:pt x="2151" y="2791"/>
                      </a:lnTo>
                      <a:lnTo>
                        <a:pt x="2094" y="2813"/>
                      </a:lnTo>
                      <a:lnTo>
                        <a:pt x="2036" y="2834"/>
                      </a:lnTo>
                      <a:lnTo>
                        <a:pt x="1979" y="2854"/>
                      </a:lnTo>
                      <a:lnTo>
                        <a:pt x="1923" y="2874"/>
                      </a:lnTo>
                      <a:lnTo>
                        <a:pt x="1867" y="2893"/>
                      </a:lnTo>
                      <a:lnTo>
                        <a:pt x="1811" y="2909"/>
                      </a:lnTo>
                      <a:lnTo>
                        <a:pt x="1756" y="2926"/>
                      </a:lnTo>
                      <a:lnTo>
                        <a:pt x="2032" y="3478"/>
                      </a:lnTo>
                      <a:lnTo>
                        <a:pt x="0" y="2704"/>
                      </a:lnTo>
                      <a:lnTo>
                        <a:pt x="1369" y="1087"/>
                      </a:lnTo>
                      <a:lnTo>
                        <a:pt x="1457" y="1696"/>
                      </a:lnTo>
                      <a:lnTo>
                        <a:pt x="1563" y="1655"/>
                      </a:lnTo>
                      <a:lnTo>
                        <a:pt x="1669" y="1613"/>
                      </a:lnTo>
                      <a:lnTo>
                        <a:pt x="1775" y="1570"/>
                      </a:lnTo>
                      <a:lnTo>
                        <a:pt x="1880" y="1524"/>
                      </a:lnTo>
                      <a:lnTo>
                        <a:pt x="1984" y="1477"/>
                      </a:lnTo>
                      <a:lnTo>
                        <a:pt x="2088" y="1429"/>
                      </a:lnTo>
                      <a:lnTo>
                        <a:pt x="2190" y="1379"/>
                      </a:lnTo>
                      <a:lnTo>
                        <a:pt x="2291" y="1329"/>
                      </a:lnTo>
                      <a:lnTo>
                        <a:pt x="2391" y="1277"/>
                      </a:lnTo>
                      <a:lnTo>
                        <a:pt x="2489" y="1223"/>
                      </a:lnTo>
                      <a:lnTo>
                        <a:pt x="2586" y="1170"/>
                      </a:lnTo>
                      <a:lnTo>
                        <a:pt x="2682" y="1115"/>
                      </a:lnTo>
                      <a:lnTo>
                        <a:pt x="2776" y="1060"/>
                      </a:lnTo>
                      <a:lnTo>
                        <a:pt x="2867" y="1004"/>
                      </a:lnTo>
                      <a:lnTo>
                        <a:pt x="2958" y="948"/>
                      </a:lnTo>
                      <a:lnTo>
                        <a:pt x="3047" y="891"/>
                      </a:lnTo>
                      <a:lnTo>
                        <a:pt x="3133" y="833"/>
                      </a:lnTo>
                      <a:lnTo>
                        <a:pt x="3217" y="776"/>
                      </a:lnTo>
                      <a:lnTo>
                        <a:pt x="3299" y="719"/>
                      </a:lnTo>
                      <a:lnTo>
                        <a:pt x="3378" y="661"/>
                      </a:lnTo>
                      <a:lnTo>
                        <a:pt x="3455" y="603"/>
                      </a:lnTo>
                      <a:lnTo>
                        <a:pt x="3529" y="546"/>
                      </a:lnTo>
                      <a:lnTo>
                        <a:pt x="3601" y="488"/>
                      </a:lnTo>
                      <a:lnTo>
                        <a:pt x="3670" y="432"/>
                      </a:lnTo>
                      <a:lnTo>
                        <a:pt x="3736" y="376"/>
                      </a:lnTo>
                      <a:lnTo>
                        <a:pt x="3798" y="319"/>
                      </a:lnTo>
                      <a:lnTo>
                        <a:pt x="3859" y="264"/>
                      </a:lnTo>
                      <a:lnTo>
                        <a:pt x="3915" y="210"/>
                      </a:lnTo>
                      <a:lnTo>
                        <a:pt x="3968" y="156"/>
                      </a:lnTo>
                      <a:lnTo>
                        <a:pt x="4018" y="103"/>
                      </a:lnTo>
                      <a:lnTo>
                        <a:pt x="4064" y="51"/>
                      </a:lnTo>
                      <a:lnTo>
                        <a:pt x="4107" y="0"/>
                      </a:lnTo>
                      <a:lnTo>
                        <a:pt x="5005" y="898"/>
                      </a:lnTo>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41" name="Freeform 61"/>
                <p:cNvSpPr>
                  <a:spLocks/>
                </p:cNvSpPr>
                <p:nvPr/>
              </p:nvSpPr>
              <p:spPr bwMode="auto">
                <a:xfrm>
                  <a:off x="3819" y="2644"/>
                  <a:ext cx="18" cy="21"/>
                </a:xfrm>
                <a:custGeom>
                  <a:avLst/>
                  <a:gdLst/>
                  <a:ahLst/>
                  <a:cxnLst>
                    <a:cxn ang="0">
                      <a:pos x="0" y="0"/>
                    </a:cxn>
                    <a:cxn ang="0">
                      <a:pos x="125" y="94"/>
                    </a:cxn>
                    <a:cxn ang="0">
                      <a:pos x="11" y="145"/>
                    </a:cxn>
                    <a:cxn ang="0">
                      <a:pos x="0" y="0"/>
                    </a:cxn>
                  </a:cxnLst>
                  <a:rect l="0" t="0" r="r" b="b"/>
                  <a:pathLst>
                    <a:path w="125" h="145">
                      <a:moveTo>
                        <a:pt x="0" y="0"/>
                      </a:moveTo>
                      <a:lnTo>
                        <a:pt x="125" y="94"/>
                      </a:lnTo>
                      <a:lnTo>
                        <a:pt x="11" y="145"/>
                      </a:lnTo>
                      <a:lnTo>
                        <a:pt x="0" y="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42" name="Freeform 62"/>
                <p:cNvSpPr>
                  <a:spLocks/>
                </p:cNvSpPr>
                <p:nvPr/>
              </p:nvSpPr>
              <p:spPr bwMode="auto">
                <a:xfrm>
                  <a:off x="3817" y="2625"/>
                  <a:ext cx="36" cy="39"/>
                </a:xfrm>
                <a:custGeom>
                  <a:avLst/>
                  <a:gdLst/>
                  <a:ahLst/>
                  <a:cxnLst>
                    <a:cxn ang="0">
                      <a:pos x="26" y="287"/>
                    </a:cxn>
                    <a:cxn ang="0">
                      <a:pos x="24" y="286"/>
                    </a:cxn>
                    <a:cxn ang="0">
                      <a:pos x="0" y="0"/>
                    </a:cxn>
                    <a:cxn ang="0">
                      <a:pos x="251" y="187"/>
                    </a:cxn>
                    <a:cxn ang="0">
                      <a:pos x="26" y="287"/>
                    </a:cxn>
                  </a:cxnLst>
                  <a:rect l="0" t="0" r="r" b="b"/>
                  <a:pathLst>
                    <a:path w="251" h="287">
                      <a:moveTo>
                        <a:pt x="26" y="287"/>
                      </a:moveTo>
                      <a:lnTo>
                        <a:pt x="24" y="286"/>
                      </a:lnTo>
                      <a:lnTo>
                        <a:pt x="0" y="0"/>
                      </a:lnTo>
                      <a:lnTo>
                        <a:pt x="251" y="187"/>
                      </a:lnTo>
                      <a:lnTo>
                        <a:pt x="26" y="28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43" name="Freeform 63"/>
                <p:cNvSpPr>
                  <a:spLocks/>
                </p:cNvSpPr>
                <p:nvPr/>
              </p:nvSpPr>
              <p:spPr bwMode="auto">
                <a:xfrm>
                  <a:off x="3815" y="2603"/>
                  <a:ext cx="54" cy="54"/>
                </a:xfrm>
                <a:custGeom>
                  <a:avLst/>
                  <a:gdLst/>
                  <a:ahLst/>
                  <a:cxnLst>
                    <a:cxn ang="0">
                      <a:pos x="149" y="379"/>
                    </a:cxn>
                    <a:cxn ang="0">
                      <a:pos x="24" y="285"/>
                    </a:cxn>
                    <a:cxn ang="0">
                      <a:pos x="0" y="0"/>
                    </a:cxn>
                    <a:cxn ang="0">
                      <a:pos x="373" y="279"/>
                    </a:cxn>
                    <a:cxn ang="0">
                      <a:pos x="149" y="379"/>
                    </a:cxn>
                  </a:cxnLst>
                  <a:rect l="0" t="0" r="r" b="b"/>
                  <a:pathLst>
                    <a:path w="373" h="379">
                      <a:moveTo>
                        <a:pt x="149" y="379"/>
                      </a:moveTo>
                      <a:lnTo>
                        <a:pt x="24" y="285"/>
                      </a:lnTo>
                      <a:lnTo>
                        <a:pt x="0" y="0"/>
                      </a:lnTo>
                      <a:lnTo>
                        <a:pt x="373" y="279"/>
                      </a:lnTo>
                      <a:lnTo>
                        <a:pt x="149" y="37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44" name="Freeform 64"/>
                <p:cNvSpPr>
                  <a:spLocks/>
                </p:cNvSpPr>
                <p:nvPr/>
              </p:nvSpPr>
              <p:spPr bwMode="auto">
                <a:xfrm>
                  <a:off x="3814" y="2583"/>
                  <a:ext cx="71" cy="67"/>
                </a:xfrm>
                <a:custGeom>
                  <a:avLst/>
                  <a:gdLst/>
                  <a:ahLst/>
                  <a:cxnLst>
                    <a:cxn ang="0">
                      <a:pos x="274" y="472"/>
                    </a:cxn>
                    <a:cxn ang="0">
                      <a:pos x="23" y="285"/>
                    </a:cxn>
                    <a:cxn ang="0">
                      <a:pos x="0" y="0"/>
                    </a:cxn>
                    <a:cxn ang="0">
                      <a:pos x="497" y="372"/>
                    </a:cxn>
                    <a:cxn ang="0">
                      <a:pos x="274" y="472"/>
                    </a:cxn>
                  </a:cxnLst>
                  <a:rect l="0" t="0" r="r" b="b"/>
                  <a:pathLst>
                    <a:path w="497" h="472">
                      <a:moveTo>
                        <a:pt x="274" y="472"/>
                      </a:moveTo>
                      <a:lnTo>
                        <a:pt x="23" y="285"/>
                      </a:lnTo>
                      <a:lnTo>
                        <a:pt x="0" y="0"/>
                      </a:lnTo>
                      <a:lnTo>
                        <a:pt x="497" y="372"/>
                      </a:lnTo>
                      <a:lnTo>
                        <a:pt x="274" y="47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45" name="Freeform 65"/>
                <p:cNvSpPr>
                  <a:spLocks/>
                </p:cNvSpPr>
                <p:nvPr/>
              </p:nvSpPr>
              <p:spPr bwMode="auto">
                <a:xfrm>
                  <a:off x="3812" y="2562"/>
                  <a:ext cx="88" cy="82"/>
                </a:xfrm>
                <a:custGeom>
                  <a:avLst/>
                  <a:gdLst/>
                  <a:ahLst/>
                  <a:cxnLst>
                    <a:cxn ang="0">
                      <a:pos x="397" y="565"/>
                    </a:cxn>
                    <a:cxn ang="0">
                      <a:pos x="24" y="286"/>
                    </a:cxn>
                    <a:cxn ang="0">
                      <a:pos x="0" y="0"/>
                    </a:cxn>
                    <a:cxn ang="0">
                      <a:pos x="620" y="465"/>
                    </a:cxn>
                    <a:cxn ang="0">
                      <a:pos x="397" y="565"/>
                    </a:cxn>
                  </a:cxnLst>
                  <a:rect l="0" t="0" r="r" b="b"/>
                  <a:pathLst>
                    <a:path w="620" h="565">
                      <a:moveTo>
                        <a:pt x="397" y="565"/>
                      </a:moveTo>
                      <a:lnTo>
                        <a:pt x="24" y="286"/>
                      </a:lnTo>
                      <a:lnTo>
                        <a:pt x="0" y="0"/>
                      </a:lnTo>
                      <a:lnTo>
                        <a:pt x="620" y="465"/>
                      </a:lnTo>
                      <a:lnTo>
                        <a:pt x="397" y="56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46" name="Freeform 66"/>
                <p:cNvSpPr>
                  <a:spLocks/>
                </p:cNvSpPr>
                <p:nvPr/>
              </p:nvSpPr>
              <p:spPr bwMode="auto">
                <a:xfrm>
                  <a:off x="3810" y="2543"/>
                  <a:ext cx="106" cy="93"/>
                </a:xfrm>
                <a:custGeom>
                  <a:avLst/>
                  <a:gdLst/>
                  <a:ahLst/>
                  <a:cxnLst>
                    <a:cxn ang="0">
                      <a:pos x="521" y="658"/>
                    </a:cxn>
                    <a:cxn ang="0">
                      <a:pos x="24" y="286"/>
                    </a:cxn>
                    <a:cxn ang="0">
                      <a:pos x="0" y="0"/>
                    </a:cxn>
                    <a:cxn ang="0">
                      <a:pos x="744" y="558"/>
                    </a:cxn>
                    <a:cxn ang="0">
                      <a:pos x="521" y="658"/>
                    </a:cxn>
                  </a:cxnLst>
                  <a:rect l="0" t="0" r="r" b="b"/>
                  <a:pathLst>
                    <a:path w="744" h="658">
                      <a:moveTo>
                        <a:pt x="521" y="658"/>
                      </a:moveTo>
                      <a:lnTo>
                        <a:pt x="24" y="286"/>
                      </a:lnTo>
                      <a:lnTo>
                        <a:pt x="0" y="0"/>
                      </a:lnTo>
                      <a:lnTo>
                        <a:pt x="744" y="558"/>
                      </a:lnTo>
                      <a:lnTo>
                        <a:pt x="521" y="65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47" name="Freeform 67"/>
                <p:cNvSpPr>
                  <a:spLocks/>
                </p:cNvSpPr>
                <p:nvPr/>
              </p:nvSpPr>
              <p:spPr bwMode="auto">
                <a:xfrm>
                  <a:off x="3808" y="2523"/>
                  <a:ext cx="126" cy="108"/>
                </a:xfrm>
                <a:custGeom>
                  <a:avLst/>
                  <a:gdLst/>
                  <a:ahLst/>
                  <a:cxnLst>
                    <a:cxn ang="0">
                      <a:pos x="644" y="752"/>
                    </a:cxn>
                    <a:cxn ang="0">
                      <a:pos x="24" y="287"/>
                    </a:cxn>
                    <a:cxn ang="0">
                      <a:pos x="0" y="0"/>
                    </a:cxn>
                    <a:cxn ang="0">
                      <a:pos x="868" y="652"/>
                    </a:cxn>
                    <a:cxn ang="0">
                      <a:pos x="644" y="752"/>
                    </a:cxn>
                  </a:cxnLst>
                  <a:rect l="0" t="0" r="r" b="b"/>
                  <a:pathLst>
                    <a:path w="868" h="752">
                      <a:moveTo>
                        <a:pt x="644" y="752"/>
                      </a:moveTo>
                      <a:lnTo>
                        <a:pt x="24" y="287"/>
                      </a:lnTo>
                      <a:lnTo>
                        <a:pt x="0" y="0"/>
                      </a:lnTo>
                      <a:lnTo>
                        <a:pt x="868" y="652"/>
                      </a:lnTo>
                      <a:lnTo>
                        <a:pt x="644" y="75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48" name="Freeform 68"/>
                <p:cNvSpPr>
                  <a:spLocks/>
                </p:cNvSpPr>
                <p:nvPr/>
              </p:nvSpPr>
              <p:spPr bwMode="auto">
                <a:xfrm>
                  <a:off x="3806" y="2501"/>
                  <a:ext cx="142" cy="121"/>
                </a:xfrm>
                <a:custGeom>
                  <a:avLst/>
                  <a:gdLst/>
                  <a:ahLst/>
                  <a:cxnLst>
                    <a:cxn ang="0">
                      <a:pos x="768" y="845"/>
                    </a:cxn>
                    <a:cxn ang="0">
                      <a:pos x="24" y="287"/>
                    </a:cxn>
                    <a:cxn ang="0">
                      <a:pos x="0" y="0"/>
                    </a:cxn>
                    <a:cxn ang="0">
                      <a:pos x="992" y="745"/>
                    </a:cxn>
                    <a:cxn ang="0">
                      <a:pos x="768" y="845"/>
                    </a:cxn>
                  </a:cxnLst>
                  <a:rect l="0" t="0" r="r" b="b"/>
                  <a:pathLst>
                    <a:path w="992" h="845">
                      <a:moveTo>
                        <a:pt x="768" y="845"/>
                      </a:moveTo>
                      <a:lnTo>
                        <a:pt x="24" y="287"/>
                      </a:lnTo>
                      <a:lnTo>
                        <a:pt x="0" y="0"/>
                      </a:lnTo>
                      <a:lnTo>
                        <a:pt x="992" y="745"/>
                      </a:lnTo>
                      <a:lnTo>
                        <a:pt x="768" y="84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49" name="Freeform 69"/>
                <p:cNvSpPr>
                  <a:spLocks/>
                </p:cNvSpPr>
                <p:nvPr/>
              </p:nvSpPr>
              <p:spPr bwMode="auto">
                <a:xfrm>
                  <a:off x="3805" y="2481"/>
                  <a:ext cx="159" cy="135"/>
                </a:xfrm>
                <a:custGeom>
                  <a:avLst/>
                  <a:gdLst/>
                  <a:ahLst/>
                  <a:cxnLst>
                    <a:cxn ang="0">
                      <a:pos x="892" y="937"/>
                    </a:cxn>
                    <a:cxn ang="0">
                      <a:pos x="24" y="285"/>
                    </a:cxn>
                    <a:cxn ang="0">
                      <a:pos x="0" y="0"/>
                    </a:cxn>
                    <a:cxn ang="0">
                      <a:pos x="1116" y="836"/>
                    </a:cxn>
                    <a:cxn ang="0">
                      <a:pos x="892" y="937"/>
                    </a:cxn>
                  </a:cxnLst>
                  <a:rect l="0" t="0" r="r" b="b"/>
                  <a:pathLst>
                    <a:path w="1116" h="937">
                      <a:moveTo>
                        <a:pt x="892" y="937"/>
                      </a:moveTo>
                      <a:lnTo>
                        <a:pt x="24" y="285"/>
                      </a:lnTo>
                      <a:lnTo>
                        <a:pt x="0" y="0"/>
                      </a:lnTo>
                      <a:lnTo>
                        <a:pt x="1116" y="836"/>
                      </a:lnTo>
                      <a:lnTo>
                        <a:pt x="892" y="93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50" name="Freeform 70"/>
                <p:cNvSpPr>
                  <a:spLocks/>
                </p:cNvSpPr>
                <p:nvPr/>
              </p:nvSpPr>
              <p:spPr bwMode="auto">
                <a:xfrm>
                  <a:off x="3803" y="2460"/>
                  <a:ext cx="177" cy="148"/>
                </a:xfrm>
                <a:custGeom>
                  <a:avLst/>
                  <a:gdLst/>
                  <a:ahLst/>
                  <a:cxnLst>
                    <a:cxn ang="0">
                      <a:pos x="1015" y="1030"/>
                    </a:cxn>
                    <a:cxn ang="0">
                      <a:pos x="23" y="285"/>
                    </a:cxn>
                    <a:cxn ang="0">
                      <a:pos x="0" y="0"/>
                    </a:cxn>
                    <a:cxn ang="0">
                      <a:pos x="1238" y="929"/>
                    </a:cxn>
                    <a:cxn ang="0">
                      <a:pos x="1015" y="1030"/>
                    </a:cxn>
                  </a:cxnLst>
                  <a:rect l="0" t="0" r="r" b="b"/>
                  <a:pathLst>
                    <a:path w="1238" h="1030">
                      <a:moveTo>
                        <a:pt x="1015" y="1030"/>
                      </a:moveTo>
                      <a:lnTo>
                        <a:pt x="23" y="285"/>
                      </a:lnTo>
                      <a:lnTo>
                        <a:pt x="0" y="0"/>
                      </a:lnTo>
                      <a:lnTo>
                        <a:pt x="1238" y="929"/>
                      </a:lnTo>
                      <a:lnTo>
                        <a:pt x="1015" y="103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51" name="Freeform 71"/>
                <p:cNvSpPr>
                  <a:spLocks/>
                </p:cNvSpPr>
                <p:nvPr/>
              </p:nvSpPr>
              <p:spPr bwMode="auto">
                <a:xfrm>
                  <a:off x="3802" y="2442"/>
                  <a:ext cx="195" cy="158"/>
                </a:xfrm>
                <a:custGeom>
                  <a:avLst/>
                  <a:gdLst/>
                  <a:ahLst/>
                  <a:cxnLst>
                    <a:cxn ang="0">
                      <a:pos x="1139" y="1122"/>
                    </a:cxn>
                    <a:cxn ang="0">
                      <a:pos x="23" y="286"/>
                    </a:cxn>
                    <a:cxn ang="0">
                      <a:pos x="0" y="0"/>
                    </a:cxn>
                    <a:cxn ang="0">
                      <a:pos x="1362" y="1022"/>
                    </a:cxn>
                    <a:cxn ang="0">
                      <a:pos x="1139" y="1122"/>
                    </a:cxn>
                  </a:cxnLst>
                  <a:rect l="0" t="0" r="r" b="b"/>
                  <a:pathLst>
                    <a:path w="1362" h="1122">
                      <a:moveTo>
                        <a:pt x="1139" y="1122"/>
                      </a:moveTo>
                      <a:lnTo>
                        <a:pt x="23" y="286"/>
                      </a:lnTo>
                      <a:lnTo>
                        <a:pt x="0" y="0"/>
                      </a:lnTo>
                      <a:lnTo>
                        <a:pt x="1362" y="1022"/>
                      </a:lnTo>
                      <a:lnTo>
                        <a:pt x="1139" y="112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52" name="Freeform 72"/>
                <p:cNvSpPr>
                  <a:spLocks/>
                </p:cNvSpPr>
                <p:nvPr/>
              </p:nvSpPr>
              <p:spPr bwMode="auto">
                <a:xfrm>
                  <a:off x="3800" y="2419"/>
                  <a:ext cx="214" cy="174"/>
                </a:xfrm>
                <a:custGeom>
                  <a:avLst/>
                  <a:gdLst/>
                  <a:ahLst/>
                  <a:cxnLst>
                    <a:cxn ang="0">
                      <a:pos x="1262" y="1215"/>
                    </a:cxn>
                    <a:cxn ang="0">
                      <a:pos x="24" y="286"/>
                    </a:cxn>
                    <a:cxn ang="0">
                      <a:pos x="0" y="0"/>
                    </a:cxn>
                    <a:cxn ang="0">
                      <a:pos x="1486" y="1115"/>
                    </a:cxn>
                    <a:cxn ang="0">
                      <a:pos x="1262" y="1215"/>
                    </a:cxn>
                  </a:cxnLst>
                  <a:rect l="0" t="0" r="r" b="b"/>
                  <a:pathLst>
                    <a:path w="1486" h="1215">
                      <a:moveTo>
                        <a:pt x="1262" y="1215"/>
                      </a:moveTo>
                      <a:lnTo>
                        <a:pt x="24" y="286"/>
                      </a:lnTo>
                      <a:lnTo>
                        <a:pt x="0" y="0"/>
                      </a:lnTo>
                      <a:lnTo>
                        <a:pt x="1486" y="1115"/>
                      </a:lnTo>
                      <a:lnTo>
                        <a:pt x="1262" y="121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53" name="Freeform 73"/>
                <p:cNvSpPr>
                  <a:spLocks/>
                </p:cNvSpPr>
                <p:nvPr/>
              </p:nvSpPr>
              <p:spPr bwMode="auto">
                <a:xfrm>
                  <a:off x="3797" y="2399"/>
                  <a:ext cx="231" cy="187"/>
                </a:xfrm>
                <a:custGeom>
                  <a:avLst/>
                  <a:gdLst/>
                  <a:ahLst/>
                  <a:cxnLst>
                    <a:cxn ang="0">
                      <a:pos x="1386" y="1308"/>
                    </a:cxn>
                    <a:cxn ang="0">
                      <a:pos x="24" y="286"/>
                    </a:cxn>
                    <a:cxn ang="0">
                      <a:pos x="0" y="0"/>
                    </a:cxn>
                    <a:cxn ang="0">
                      <a:pos x="1610" y="1208"/>
                    </a:cxn>
                    <a:cxn ang="0">
                      <a:pos x="1386" y="1308"/>
                    </a:cxn>
                  </a:cxnLst>
                  <a:rect l="0" t="0" r="r" b="b"/>
                  <a:pathLst>
                    <a:path w="1610" h="1308">
                      <a:moveTo>
                        <a:pt x="1386" y="1308"/>
                      </a:moveTo>
                      <a:lnTo>
                        <a:pt x="24" y="286"/>
                      </a:lnTo>
                      <a:lnTo>
                        <a:pt x="0" y="0"/>
                      </a:lnTo>
                      <a:lnTo>
                        <a:pt x="1610" y="1208"/>
                      </a:lnTo>
                      <a:lnTo>
                        <a:pt x="1386" y="130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54" name="Freeform 74"/>
                <p:cNvSpPr>
                  <a:spLocks/>
                </p:cNvSpPr>
                <p:nvPr/>
              </p:nvSpPr>
              <p:spPr bwMode="auto">
                <a:xfrm>
                  <a:off x="3797" y="2378"/>
                  <a:ext cx="245" cy="202"/>
                </a:xfrm>
                <a:custGeom>
                  <a:avLst/>
                  <a:gdLst/>
                  <a:ahLst/>
                  <a:cxnLst>
                    <a:cxn ang="0">
                      <a:pos x="1510" y="1401"/>
                    </a:cxn>
                    <a:cxn ang="0">
                      <a:pos x="24" y="286"/>
                    </a:cxn>
                    <a:cxn ang="0">
                      <a:pos x="0" y="0"/>
                    </a:cxn>
                    <a:cxn ang="0">
                      <a:pos x="1733" y="1301"/>
                    </a:cxn>
                    <a:cxn ang="0">
                      <a:pos x="1510" y="1401"/>
                    </a:cxn>
                  </a:cxnLst>
                  <a:rect l="0" t="0" r="r" b="b"/>
                  <a:pathLst>
                    <a:path w="1733" h="1401">
                      <a:moveTo>
                        <a:pt x="1510" y="1401"/>
                      </a:moveTo>
                      <a:lnTo>
                        <a:pt x="24" y="286"/>
                      </a:lnTo>
                      <a:lnTo>
                        <a:pt x="0" y="0"/>
                      </a:lnTo>
                      <a:lnTo>
                        <a:pt x="1733" y="1301"/>
                      </a:lnTo>
                      <a:lnTo>
                        <a:pt x="1510" y="140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55" name="Freeform 75"/>
                <p:cNvSpPr>
                  <a:spLocks/>
                </p:cNvSpPr>
                <p:nvPr/>
              </p:nvSpPr>
              <p:spPr bwMode="auto">
                <a:xfrm>
                  <a:off x="3795" y="2363"/>
                  <a:ext cx="264" cy="208"/>
                </a:xfrm>
                <a:custGeom>
                  <a:avLst/>
                  <a:gdLst/>
                  <a:ahLst/>
                  <a:cxnLst>
                    <a:cxn ang="0">
                      <a:pos x="1631" y="1459"/>
                    </a:cxn>
                    <a:cxn ang="0">
                      <a:pos x="21" y="251"/>
                    </a:cxn>
                    <a:cxn ang="0">
                      <a:pos x="0" y="0"/>
                    </a:cxn>
                    <a:cxn ang="0">
                      <a:pos x="492" y="368"/>
                    </a:cxn>
                    <a:cxn ang="0">
                      <a:pos x="493" y="365"/>
                    </a:cxn>
                    <a:cxn ang="0">
                      <a:pos x="494" y="363"/>
                    </a:cxn>
                    <a:cxn ang="0">
                      <a:pos x="496" y="360"/>
                    </a:cxn>
                    <a:cxn ang="0">
                      <a:pos x="498" y="356"/>
                    </a:cxn>
                    <a:cxn ang="0">
                      <a:pos x="499" y="353"/>
                    </a:cxn>
                    <a:cxn ang="0">
                      <a:pos x="500" y="350"/>
                    </a:cxn>
                    <a:cxn ang="0">
                      <a:pos x="502" y="348"/>
                    </a:cxn>
                    <a:cxn ang="0">
                      <a:pos x="503" y="345"/>
                    </a:cxn>
                    <a:cxn ang="0">
                      <a:pos x="1854" y="1358"/>
                    </a:cxn>
                    <a:cxn ang="0">
                      <a:pos x="1631" y="1459"/>
                    </a:cxn>
                  </a:cxnLst>
                  <a:rect l="0" t="0" r="r" b="b"/>
                  <a:pathLst>
                    <a:path w="1854" h="1459">
                      <a:moveTo>
                        <a:pt x="1631" y="1459"/>
                      </a:moveTo>
                      <a:lnTo>
                        <a:pt x="21" y="251"/>
                      </a:lnTo>
                      <a:lnTo>
                        <a:pt x="0" y="0"/>
                      </a:lnTo>
                      <a:lnTo>
                        <a:pt x="492" y="368"/>
                      </a:lnTo>
                      <a:lnTo>
                        <a:pt x="493" y="365"/>
                      </a:lnTo>
                      <a:lnTo>
                        <a:pt x="494" y="363"/>
                      </a:lnTo>
                      <a:lnTo>
                        <a:pt x="496" y="360"/>
                      </a:lnTo>
                      <a:lnTo>
                        <a:pt x="498" y="356"/>
                      </a:lnTo>
                      <a:lnTo>
                        <a:pt x="499" y="353"/>
                      </a:lnTo>
                      <a:lnTo>
                        <a:pt x="500" y="350"/>
                      </a:lnTo>
                      <a:lnTo>
                        <a:pt x="502" y="348"/>
                      </a:lnTo>
                      <a:lnTo>
                        <a:pt x="503" y="345"/>
                      </a:lnTo>
                      <a:lnTo>
                        <a:pt x="1854" y="1358"/>
                      </a:lnTo>
                      <a:lnTo>
                        <a:pt x="1631" y="145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56" name="Freeform 76"/>
                <p:cNvSpPr>
                  <a:spLocks/>
                </p:cNvSpPr>
                <p:nvPr/>
              </p:nvSpPr>
              <p:spPr bwMode="auto">
                <a:xfrm>
                  <a:off x="3795" y="2363"/>
                  <a:ext cx="281" cy="201"/>
                </a:xfrm>
                <a:custGeom>
                  <a:avLst/>
                  <a:gdLst/>
                  <a:ahLst/>
                  <a:cxnLst>
                    <a:cxn ang="0">
                      <a:pos x="1742" y="1409"/>
                    </a:cxn>
                    <a:cxn ang="0">
                      <a:pos x="9" y="108"/>
                    </a:cxn>
                    <a:cxn ang="0">
                      <a:pos x="0" y="0"/>
                    </a:cxn>
                    <a:cxn ang="0">
                      <a:pos x="492" y="368"/>
                    </a:cxn>
                    <a:cxn ang="0">
                      <a:pos x="500" y="352"/>
                    </a:cxn>
                    <a:cxn ang="0">
                      <a:pos x="506" y="338"/>
                    </a:cxn>
                    <a:cxn ang="0">
                      <a:pos x="513" y="322"/>
                    </a:cxn>
                    <a:cxn ang="0">
                      <a:pos x="520" y="306"/>
                    </a:cxn>
                    <a:cxn ang="0">
                      <a:pos x="527" y="291"/>
                    </a:cxn>
                    <a:cxn ang="0">
                      <a:pos x="534" y="275"/>
                    </a:cxn>
                    <a:cxn ang="0">
                      <a:pos x="541" y="260"/>
                    </a:cxn>
                    <a:cxn ang="0">
                      <a:pos x="548" y="245"/>
                    </a:cxn>
                    <a:cxn ang="0">
                      <a:pos x="1579" y="1018"/>
                    </a:cxn>
                    <a:cxn ang="0">
                      <a:pos x="1579" y="1019"/>
                    </a:cxn>
                    <a:cxn ang="0">
                      <a:pos x="1578" y="1021"/>
                    </a:cxn>
                    <a:cxn ang="0">
                      <a:pos x="1577" y="1022"/>
                    </a:cxn>
                    <a:cxn ang="0">
                      <a:pos x="1577" y="1023"/>
                    </a:cxn>
                    <a:cxn ang="0">
                      <a:pos x="1576" y="1024"/>
                    </a:cxn>
                    <a:cxn ang="0">
                      <a:pos x="1576" y="1025"/>
                    </a:cxn>
                    <a:cxn ang="0">
                      <a:pos x="1574" y="1026"/>
                    </a:cxn>
                    <a:cxn ang="0">
                      <a:pos x="1574" y="1027"/>
                    </a:cxn>
                    <a:cxn ang="0">
                      <a:pos x="1605" y="1037"/>
                    </a:cxn>
                    <a:cxn ang="0">
                      <a:pos x="1966" y="1308"/>
                    </a:cxn>
                    <a:cxn ang="0">
                      <a:pos x="1742" y="1409"/>
                    </a:cxn>
                  </a:cxnLst>
                  <a:rect l="0" t="0" r="r" b="b"/>
                  <a:pathLst>
                    <a:path w="1966" h="1409">
                      <a:moveTo>
                        <a:pt x="1742" y="1409"/>
                      </a:moveTo>
                      <a:lnTo>
                        <a:pt x="9" y="108"/>
                      </a:lnTo>
                      <a:lnTo>
                        <a:pt x="0" y="0"/>
                      </a:lnTo>
                      <a:lnTo>
                        <a:pt x="492" y="368"/>
                      </a:lnTo>
                      <a:lnTo>
                        <a:pt x="500" y="352"/>
                      </a:lnTo>
                      <a:lnTo>
                        <a:pt x="506" y="338"/>
                      </a:lnTo>
                      <a:lnTo>
                        <a:pt x="513" y="322"/>
                      </a:lnTo>
                      <a:lnTo>
                        <a:pt x="520" y="306"/>
                      </a:lnTo>
                      <a:lnTo>
                        <a:pt x="527" y="291"/>
                      </a:lnTo>
                      <a:lnTo>
                        <a:pt x="534" y="275"/>
                      </a:lnTo>
                      <a:lnTo>
                        <a:pt x="541" y="260"/>
                      </a:lnTo>
                      <a:lnTo>
                        <a:pt x="548" y="245"/>
                      </a:lnTo>
                      <a:lnTo>
                        <a:pt x="1579" y="1018"/>
                      </a:lnTo>
                      <a:lnTo>
                        <a:pt x="1579" y="1019"/>
                      </a:lnTo>
                      <a:lnTo>
                        <a:pt x="1578" y="1021"/>
                      </a:lnTo>
                      <a:lnTo>
                        <a:pt x="1577" y="1022"/>
                      </a:lnTo>
                      <a:lnTo>
                        <a:pt x="1577" y="1023"/>
                      </a:lnTo>
                      <a:lnTo>
                        <a:pt x="1576" y="1024"/>
                      </a:lnTo>
                      <a:lnTo>
                        <a:pt x="1576" y="1025"/>
                      </a:lnTo>
                      <a:lnTo>
                        <a:pt x="1574" y="1026"/>
                      </a:lnTo>
                      <a:lnTo>
                        <a:pt x="1574" y="1027"/>
                      </a:lnTo>
                      <a:lnTo>
                        <a:pt x="1605" y="1037"/>
                      </a:lnTo>
                      <a:lnTo>
                        <a:pt x="1966" y="1308"/>
                      </a:lnTo>
                      <a:lnTo>
                        <a:pt x="1742" y="140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57" name="Freeform 77"/>
                <p:cNvSpPr>
                  <a:spLocks/>
                </p:cNvSpPr>
                <p:nvPr/>
              </p:nvSpPr>
              <p:spPr bwMode="auto">
                <a:xfrm>
                  <a:off x="3867" y="2383"/>
                  <a:ext cx="225" cy="174"/>
                </a:xfrm>
                <a:custGeom>
                  <a:avLst/>
                  <a:gdLst/>
                  <a:ahLst/>
                  <a:cxnLst>
                    <a:cxn ang="0">
                      <a:pos x="1351" y="1215"/>
                    </a:cxn>
                    <a:cxn ang="0">
                      <a:pos x="0" y="202"/>
                    </a:cxn>
                    <a:cxn ang="0">
                      <a:pos x="11" y="177"/>
                    </a:cxn>
                    <a:cxn ang="0">
                      <a:pos x="23" y="152"/>
                    </a:cxn>
                    <a:cxn ang="0">
                      <a:pos x="33" y="127"/>
                    </a:cxn>
                    <a:cxn ang="0">
                      <a:pos x="45" y="101"/>
                    </a:cxn>
                    <a:cxn ang="0">
                      <a:pos x="56" y="76"/>
                    </a:cxn>
                    <a:cxn ang="0">
                      <a:pos x="66" y="51"/>
                    </a:cxn>
                    <a:cxn ang="0">
                      <a:pos x="77" y="26"/>
                    </a:cxn>
                    <a:cxn ang="0">
                      <a:pos x="88" y="0"/>
                    </a:cxn>
                    <a:cxn ang="0">
                      <a:pos x="1127" y="779"/>
                    </a:cxn>
                    <a:cxn ang="0">
                      <a:pos x="1119" y="792"/>
                    </a:cxn>
                    <a:cxn ang="0">
                      <a:pos x="1113" y="806"/>
                    </a:cxn>
                    <a:cxn ang="0">
                      <a:pos x="1106" y="819"/>
                    </a:cxn>
                    <a:cxn ang="0">
                      <a:pos x="1099" y="832"/>
                    </a:cxn>
                    <a:cxn ang="0">
                      <a:pos x="1092" y="845"/>
                    </a:cxn>
                    <a:cxn ang="0">
                      <a:pos x="1085" y="858"/>
                    </a:cxn>
                    <a:cxn ang="0">
                      <a:pos x="1078" y="871"/>
                    </a:cxn>
                    <a:cxn ang="0">
                      <a:pos x="1071" y="884"/>
                    </a:cxn>
                    <a:cxn ang="0">
                      <a:pos x="1423" y="1001"/>
                    </a:cxn>
                    <a:cxn ang="0">
                      <a:pos x="1575" y="1115"/>
                    </a:cxn>
                    <a:cxn ang="0">
                      <a:pos x="1351" y="1215"/>
                    </a:cxn>
                  </a:cxnLst>
                  <a:rect l="0" t="0" r="r" b="b"/>
                  <a:pathLst>
                    <a:path w="1575" h="1215">
                      <a:moveTo>
                        <a:pt x="1351" y="1215"/>
                      </a:moveTo>
                      <a:lnTo>
                        <a:pt x="0" y="202"/>
                      </a:lnTo>
                      <a:lnTo>
                        <a:pt x="11" y="177"/>
                      </a:lnTo>
                      <a:lnTo>
                        <a:pt x="23" y="152"/>
                      </a:lnTo>
                      <a:lnTo>
                        <a:pt x="33" y="127"/>
                      </a:lnTo>
                      <a:lnTo>
                        <a:pt x="45" y="101"/>
                      </a:lnTo>
                      <a:lnTo>
                        <a:pt x="56" y="76"/>
                      </a:lnTo>
                      <a:lnTo>
                        <a:pt x="66" y="51"/>
                      </a:lnTo>
                      <a:lnTo>
                        <a:pt x="77" y="26"/>
                      </a:lnTo>
                      <a:lnTo>
                        <a:pt x="88" y="0"/>
                      </a:lnTo>
                      <a:lnTo>
                        <a:pt x="1127" y="779"/>
                      </a:lnTo>
                      <a:lnTo>
                        <a:pt x="1119" y="792"/>
                      </a:lnTo>
                      <a:lnTo>
                        <a:pt x="1113" y="806"/>
                      </a:lnTo>
                      <a:lnTo>
                        <a:pt x="1106" y="819"/>
                      </a:lnTo>
                      <a:lnTo>
                        <a:pt x="1099" y="832"/>
                      </a:lnTo>
                      <a:lnTo>
                        <a:pt x="1092" y="845"/>
                      </a:lnTo>
                      <a:lnTo>
                        <a:pt x="1085" y="858"/>
                      </a:lnTo>
                      <a:lnTo>
                        <a:pt x="1078" y="871"/>
                      </a:lnTo>
                      <a:lnTo>
                        <a:pt x="1071" y="884"/>
                      </a:lnTo>
                      <a:lnTo>
                        <a:pt x="1423" y="1001"/>
                      </a:lnTo>
                      <a:lnTo>
                        <a:pt x="1575" y="1115"/>
                      </a:lnTo>
                      <a:lnTo>
                        <a:pt x="1351" y="121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58" name="Freeform 78"/>
                <p:cNvSpPr>
                  <a:spLocks noEditPoints="1"/>
                </p:cNvSpPr>
                <p:nvPr/>
              </p:nvSpPr>
              <p:spPr bwMode="auto">
                <a:xfrm>
                  <a:off x="3874" y="2369"/>
                  <a:ext cx="231" cy="183"/>
                </a:xfrm>
                <a:custGeom>
                  <a:avLst/>
                  <a:gdLst/>
                  <a:ahLst/>
                  <a:cxnLst>
                    <a:cxn ang="0">
                      <a:pos x="1418" y="1267"/>
                    </a:cxn>
                    <a:cxn ang="0">
                      <a:pos x="1057" y="996"/>
                    </a:cxn>
                    <a:cxn ang="0">
                      <a:pos x="1611" y="1181"/>
                    </a:cxn>
                    <a:cxn ang="0">
                      <a:pos x="1611" y="1181"/>
                    </a:cxn>
                    <a:cxn ang="0">
                      <a:pos x="1418" y="1267"/>
                    </a:cxn>
                    <a:cxn ang="0">
                      <a:pos x="1031" y="977"/>
                    </a:cxn>
                    <a:cxn ang="0">
                      <a:pos x="0" y="204"/>
                    </a:cxn>
                    <a:cxn ang="0">
                      <a:pos x="11" y="178"/>
                    </a:cxn>
                    <a:cxn ang="0">
                      <a:pos x="21" y="153"/>
                    </a:cxn>
                    <a:cxn ang="0">
                      <a:pos x="33" y="128"/>
                    </a:cxn>
                    <a:cxn ang="0">
                      <a:pos x="43" y="102"/>
                    </a:cxn>
                    <a:cxn ang="0">
                      <a:pos x="54" y="77"/>
                    </a:cxn>
                    <a:cxn ang="0">
                      <a:pos x="64" y="51"/>
                    </a:cxn>
                    <a:cxn ang="0">
                      <a:pos x="75" y="26"/>
                    </a:cxn>
                    <a:cxn ang="0">
                      <a:pos x="85" y="0"/>
                    </a:cxn>
                    <a:cxn ang="0">
                      <a:pos x="1130" y="784"/>
                    </a:cxn>
                    <a:cxn ang="0">
                      <a:pos x="1118" y="809"/>
                    </a:cxn>
                    <a:cxn ang="0">
                      <a:pos x="1106" y="833"/>
                    </a:cxn>
                    <a:cxn ang="0">
                      <a:pos x="1093" y="858"/>
                    </a:cxn>
                    <a:cxn ang="0">
                      <a:pos x="1081" y="882"/>
                    </a:cxn>
                    <a:cxn ang="0">
                      <a:pos x="1068" y="906"/>
                    </a:cxn>
                    <a:cxn ang="0">
                      <a:pos x="1056" y="930"/>
                    </a:cxn>
                    <a:cxn ang="0">
                      <a:pos x="1043" y="954"/>
                    </a:cxn>
                    <a:cxn ang="0">
                      <a:pos x="1031" y="977"/>
                    </a:cxn>
                  </a:cxnLst>
                  <a:rect l="0" t="0" r="r" b="b"/>
                  <a:pathLst>
                    <a:path w="1611" h="1267">
                      <a:moveTo>
                        <a:pt x="1418" y="1267"/>
                      </a:moveTo>
                      <a:lnTo>
                        <a:pt x="1057" y="996"/>
                      </a:lnTo>
                      <a:lnTo>
                        <a:pt x="1611" y="1181"/>
                      </a:lnTo>
                      <a:lnTo>
                        <a:pt x="1611" y="1181"/>
                      </a:lnTo>
                      <a:lnTo>
                        <a:pt x="1418" y="1267"/>
                      </a:lnTo>
                      <a:close/>
                      <a:moveTo>
                        <a:pt x="1031" y="977"/>
                      </a:moveTo>
                      <a:lnTo>
                        <a:pt x="0" y="204"/>
                      </a:lnTo>
                      <a:lnTo>
                        <a:pt x="11" y="178"/>
                      </a:lnTo>
                      <a:lnTo>
                        <a:pt x="21" y="153"/>
                      </a:lnTo>
                      <a:lnTo>
                        <a:pt x="33" y="128"/>
                      </a:lnTo>
                      <a:lnTo>
                        <a:pt x="43" y="102"/>
                      </a:lnTo>
                      <a:lnTo>
                        <a:pt x="54" y="77"/>
                      </a:lnTo>
                      <a:lnTo>
                        <a:pt x="64" y="51"/>
                      </a:lnTo>
                      <a:lnTo>
                        <a:pt x="75" y="26"/>
                      </a:lnTo>
                      <a:lnTo>
                        <a:pt x="85" y="0"/>
                      </a:lnTo>
                      <a:lnTo>
                        <a:pt x="1130" y="784"/>
                      </a:lnTo>
                      <a:lnTo>
                        <a:pt x="1118" y="809"/>
                      </a:lnTo>
                      <a:lnTo>
                        <a:pt x="1106" y="833"/>
                      </a:lnTo>
                      <a:lnTo>
                        <a:pt x="1093" y="858"/>
                      </a:lnTo>
                      <a:lnTo>
                        <a:pt x="1081" y="882"/>
                      </a:lnTo>
                      <a:lnTo>
                        <a:pt x="1068" y="906"/>
                      </a:lnTo>
                      <a:lnTo>
                        <a:pt x="1056" y="930"/>
                      </a:lnTo>
                      <a:lnTo>
                        <a:pt x="1043" y="954"/>
                      </a:lnTo>
                      <a:lnTo>
                        <a:pt x="1031" y="97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59" name="Freeform 79"/>
                <p:cNvSpPr>
                  <a:spLocks noEditPoints="1"/>
                </p:cNvSpPr>
                <p:nvPr/>
              </p:nvSpPr>
              <p:spPr bwMode="auto">
                <a:xfrm>
                  <a:off x="3880" y="2354"/>
                  <a:ext cx="225" cy="189"/>
                </a:xfrm>
                <a:custGeom>
                  <a:avLst/>
                  <a:gdLst/>
                  <a:ahLst/>
                  <a:cxnLst>
                    <a:cxn ang="0">
                      <a:pos x="1487" y="1321"/>
                    </a:cxn>
                    <a:cxn ang="0">
                      <a:pos x="1335" y="1207"/>
                    </a:cxn>
                    <a:cxn ang="0">
                      <a:pos x="1568" y="1285"/>
                    </a:cxn>
                    <a:cxn ang="0">
                      <a:pos x="1568" y="1285"/>
                    </a:cxn>
                    <a:cxn ang="0">
                      <a:pos x="1487" y="1321"/>
                    </a:cxn>
                    <a:cxn ang="0">
                      <a:pos x="1039" y="985"/>
                    </a:cxn>
                    <a:cxn ang="0">
                      <a:pos x="0" y="206"/>
                    </a:cxn>
                    <a:cxn ang="0">
                      <a:pos x="11" y="181"/>
                    </a:cxn>
                    <a:cxn ang="0">
                      <a:pos x="21" y="155"/>
                    </a:cxn>
                    <a:cxn ang="0">
                      <a:pos x="32" y="130"/>
                    </a:cxn>
                    <a:cxn ang="0">
                      <a:pos x="42" y="104"/>
                    </a:cxn>
                    <a:cxn ang="0">
                      <a:pos x="52" y="78"/>
                    </a:cxn>
                    <a:cxn ang="0">
                      <a:pos x="63" y="52"/>
                    </a:cxn>
                    <a:cxn ang="0">
                      <a:pos x="73" y="26"/>
                    </a:cxn>
                    <a:cxn ang="0">
                      <a:pos x="83" y="0"/>
                    </a:cxn>
                    <a:cxn ang="0">
                      <a:pos x="1134" y="789"/>
                    </a:cxn>
                    <a:cxn ang="0">
                      <a:pos x="1122" y="814"/>
                    </a:cxn>
                    <a:cxn ang="0">
                      <a:pos x="1111" y="839"/>
                    </a:cxn>
                    <a:cxn ang="0">
                      <a:pos x="1098" y="864"/>
                    </a:cxn>
                    <a:cxn ang="0">
                      <a:pos x="1087" y="889"/>
                    </a:cxn>
                    <a:cxn ang="0">
                      <a:pos x="1075" y="913"/>
                    </a:cxn>
                    <a:cxn ang="0">
                      <a:pos x="1063" y="937"/>
                    </a:cxn>
                    <a:cxn ang="0">
                      <a:pos x="1050" y="961"/>
                    </a:cxn>
                    <a:cxn ang="0">
                      <a:pos x="1039" y="985"/>
                    </a:cxn>
                  </a:cxnLst>
                  <a:rect l="0" t="0" r="r" b="b"/>
                  <a:pathLst>
                    <a:path w="1568" h="1321">
                      <a:moveTo>
                        <a:pt x="1487" y="1321"/>
                      </a:moveTo>
                      <a:lnTo>
                        <a:pt x="1335" y="1207"/>
                      </a:lnTo>
                      <a:lnTo>
                        <a:pt x="1568" y="1285"/>
                      </a:lnTo>
                      <a:lnTo>
                        <a:pt x="1568" y="1285"/>
                      </a:lnTo>
                      <a:lnTo>
                        <a:pt x="1487" y="1321"/>
                      </a:lnTo>
                      <a:close/>
                      <a:moveTo>
                        <a:pt x="1039" y="985"/>
                      </a:moveTo>
                      <a:lnTo>
                        <a:pt x="0" y="206"/>
                      </a:lnTo>
                      <a:lnTo>
                        <a:pt x="11" y="181"/>
                      </a:lnTo>
                      <a:lnTo>
                        <a:pt x="21" y="155"/>
                      </a:lnTo>
                      <a:lnTo>
                        <a:pt x="32" y="130"/>
                      </a:lnTo>
                      <a:lnTo>
                        <a:pt x="42" y="104"/>
                      </a:lnTo>
                      <a:lnTo>
                        <a:pt x="52" y="78"/>
                      </a:lnTo>
                      <a:lnTo>
                        <a:pt x="63" y="52"/>
                      </a:lnTo>
                      <a:lnTo>
                        <a:pt x="73" y="26"/>
                      </a:lnTo>
                      <a:lnTo>
                        <a:pt x="83" y="0"/>
                      </a:lnTo>
                      <a:lnTo>
                        <a:pt x="1134" y="789"/>
                      </a:lnTo>
                      <a:lnTo>
                        <a:pt x="1122" y="814"/>
                      </a:lnTo>
                      <a:lnTo>
                        <a:pt x="1111" y="839"/>
                      </a:lnTo>
                      <a:lnTo>
                        <a:pt x="1098" y="864"/>
                      </a:lnTo>
                      <a:lnTo>
                        <a:pt x="1087" y="889"/>
                      </a:lnTo>
                      <a:lnTo>
                        <a:pt x="1075" y="913"/>
                      </a:lnTo>
                      <a:lnTo>
                        <a:pt x="1063" y="937"/>
                      </a:lnTo>
                      <a:lnTo>
                        <a:pt x="1050" y="961"/>
                      </a:lnTo>
                      <a:lnTo>
                        <a:pt x="1039" y="98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60" name="Freeform 80"/>
                <p:cNvSpPr>
                  <a:spLocks/>
                </p:cNvSpPr>
                <p:nvPr/>
              </p:nvSpPr>
              <p:spPr bwMode="auto">
                <a:xfrm>
                  <a:off x="3886" y="2341"/>
                  <a:ext cx="162" cy="140"/>
                </a:xfrm>
                <a:custGeom>
                  <a:avLst/>
                  <a:gdLst/>
                  <a:ahLst/>
                  <a:cxnLst>
                    <a:cxn ang="0">
                      <a:pos x="1045" y="992"/>
                    </a:cxn>
                    <a:cxn ang="0">
                      <a:pos x="0" y="208"/>
                    </a:cxn>
                    <a:cxn ang="0">
                      <a:pos x="10" y="182"/>
                    </a:cxn>
                    <a:cxn ang="0">
                      <a:pos x="21" y="156"/>
                    </a:cxn>
                    <a:cxn ang="0">
                      <a:pos x="31" y="130"/>
                    </a:cxn>
                    <a:cxn ang="0">
                      <a:pos x="41" y="104"/>
                    </a:cxn>
                    <a:cxn ang="0">
                      <a:pos x="51" y="78"/>
                    </a:cxn>
                    <a:cxn ang="0">
                      <a:pos x="61" y="52"/>
                    </a:cxn>
                    <a:cxn ang="0">
                      <a:pos x="71" y="26"/>
                    </a:cxn>
                    <a:cxn ang="0">
                      <a:pos x="80" y="0"/>
                    </a:cxn>
                    <a:cxn ang="0">
                      <a:pos x="1136" y="792"/>
                    </a:cxn>
                    <a:cxn ang="0">
                      <a:pos x="1126" y="818"/>
                    </a:cxn>
                    <a:cxn ang="0">
                      <a:pos x="1115" y="843"/>
                    </a:cxn>
                    <a:cxn ang="0">
                      <a:pos x="1103" y="869"/>
                    </a:cxn>
                    <a:cxn ang="0">
                      <a:pos x="1092" y="894"/>
                    </a:cxn>
                    <a:cxn ang="0">
                      <a:pos x="1080" y="918"/>
                    </a:cxn>
                    <a:cxn ang="0">
                      <a:pos x="1069" y="943"/>
                    </a:cxn>
                    <a:cxn ang="0">
                      <a:pos x="1057" y="967"/>
                    </a:cxn>
                    <a:cxn ang="0">
                      <a:pos x="1045" y="992"/>
                    </a:cxn>
                  </a:cxnLst>
                  <a:rect l="0" t="0" r="r" b="b"/>
                  <a:pathLst>
                    <a:path w="1136" h="992">
                      <a:moveTo>
                        <a:pt x="1045" y="992"/>
                      </a:moveTo>
                      <a:lnTo>
                        <a:pt x="0" y="208"/>
                      </a:lnTo>
                      <a:lnTo>
                        <a:pt x="10" y="182"/>
                      </a:lnTo>
                      <a:lnTo>
                        <a:pt x="21" y="156"/>
                      </a:lnTo>
                      <a:lnTo>
                        <a:pt x="31" y="130"/>
                      </a:lnTo>
                      <a:lnTo>
                        <a:pt x="41" y="104"/>
                      </a:lnTo>
                      <a:lnTo>
                        <a:pt x="51" y="78"/>
                      </a:lnTo>
                      <a:lnTo>
                        <a:pt x="61" y="52"/>
                      </a:lnTo>
                      <a:lnTo>
                        <a:pt x="71" y="26"/>
                      </a:lnTo>
                      <a:lnTo>
                        <a:pt x="80" y="0"/>
                      </a:lnTo>
                      <a:lnTo>
                        <a:pt x="1136" y="792"/>
                      </a:lnTo>
                      <a:lnTo>
                        <a:pt x="1126" y="818"/>
                      </a:lnTo>
                      <a:lnTo>
                        <a:pt x="1115" y="843"/>
                      </a:lnTo>
                      <a:lnTo>
                        <a:pt x="1103" y="869"/>
                      </a:lnTo>
                      <a:lnTo>
                        <a:pt x="1092" y="894"/>
                      </a:lnTo>
                      <a:lnTo>
                        <a:pt x="1080" y="918"/>
                      </a:lnTo>
                      <a:lnTo>
                        <a:pt x="1069" y="943"/>
                      </a:lnTo>
                      <a:lnTo>
                        <a:pt x="1057" y="967"/>
                      </a:lnTo>
                      <a:lnTo>
                        <a:pt x="1045" y="99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61" name="Freeform 81"/>
                <p:cNvSpPr>
                  <a:spLocks/>
                </p:cNvSpPr>
                <p:nvPr/>
              </p:nvSpPr>
              <p:spPr bwMode="auto">
                <a:xfrm>
                  <a:off x="3892" y="2324"/>
                  <a:ext cx="162" cy="145"/>
                </a:xfrm>
                <a:custGeom>
                  <a:avLst/>
                  <a:gdLst/>
                  <a:ahLst/>
                  <a:cxnLst>
                    <a:cxn ang="0">
                      <a:pos x="1051" y="998"/>
                    </a:cxn>
                    <a:cxn ang="0">
                      <a:pos x="0" y="209"/>
                    </a:cxn>
                    <a:cxn ang="0">
                      <a:pos x="10" y="183"/>
                    </a:cxn>
                    <a:cxn ang="0">
                      <a:pos x="20" y="157"/>
                    </a:cxn>
                    <a:cxn ang="0">
                      <a:pos x="30" y="131"/>
                    </a:cxn>
                    <a:cxn ang="0">
                      <a:pos x="39" y="105"/>
                    </a:cxn>
                    <a:cxn ang="0">
                      <a:pos x="49" y="78"/>
                    </a:cxn>
                    <a:cxn ang="0">
                      <a:pos x="59" y="52"/>
                    </a:cxn>
                    <a:cxn ang="0">
                      <a:pos x="69" y="26"/>
                    </a:cxn>
                    <a:cxn ang="0">
                      <a:pos x="78" y="0"/>
                    </a:cxn>
                    <a:cxn ang="0">
                      <a:pos x="1139" y="795"/>
                    </a:cxn>
                    <a:cxn ang="0">
                      <a:pos x="1128" y="821"/>
                    </a:cxn>
                    <a:cxn ang="0">
                      <a:pos x="1117" y="847"/>
                    </a:cxn>
                    <a:cxn ang="0">
                      <a:pos x="1107" y="872"/>
                    </a:cxn>
                    <a:cxn ang="0">
                      <a:pos x="1095" y="897"/>
                    </a:cxn>
                    <a:cxn ang="0">
                      <a:pos x="1084" y="923"/>
                    </a:cxn>
                    <a:cxn ang="0">
                      <a:pos x="1074" y="948"/>
                    </a:cxn>
                    <a:cxn ang="0">
                      <a:pos x="1062" y="973"/>
                    </a:cxn>
                    <a:cxn ang="0">
                      <a:pos x="1051" y="998"/>
                    </a:cxn>
                  </a:cxnLst>
                  <a:rect l="0" t="0" r="r" b="b"/>
                  <a:pathLst>
                    <a:path w="1139" h="998">
                      <a:moveTo>
                        <a:pt x="1051" y="998"/>
                      </a:moveTo>
                      <a:lnTo>
                        <a:pt x="0" y="209"/>
                      </a:lnTo>
                      <a:lnTo>
                        <a:pt x="10" y="183"/>
                      </a:lnTo>
                      <a:lnTo>
                        <a:pt x="20" y="157"/>
                      </a:lnTo>
                      <a:lnTo>
                        <a:pt x="30" y="131"/>
                      </a:lnTo>
                      <a:lnTo>
                        <a:pt x="39" y="105"/>
                      </a:lnTo>
                      <a:lnTo>
                        <a:pt x="49" y="78"/>
                      </a:lnTo>
                      <a:lnTo>
                        <a:pt x="59" y="52"/>
                      </a:lnTo>
                      <a:lnTo>
                        <a:pt x="69" y="26"/>
                      </a:lnTo>
                      <a:lnTo>
                        <a:pt x="78" y="0"/>
                      </a:lnTo>
                      <a:lnTo>
                        <a:pt x="1139" y="795"/>
                      </a:lnTo>
                      <a:lnTo>
                        <a:pt x="1128" y="821"/>
                      </a:lnTo>
                      <a:lnTo>
                        <a:pt x="1117" y="847"/>
                      </a:lnTo>
                      <a:lnTo>
                        <a:pt x="1107" y="872"/>
                      </a:lnTo>
                      <a:lnTo>
                        <a:pt x="1095" y="897"/>
                      </a:lnTo>
                      <a:lnTo>
                        <a:pt x="1084" y="923"/>
                      </a:lnTo>
                      <a:lnTo>
                        <a:pt x="1074" y="948"/>
                      </a:lnTo>
                      <a:lnTo>
                        <a:pt x="1062" y="973"/>
                      </a:lnTo>
                      <a:lnTo>
                        <a:pt x="1051" y="99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62" name="Freeform 82"/>
                <p:cNvSpPr>
                  <a:spLocks/>
                </p:cNvSpPr>
                <p:nvPr/>
              </p:nvSpPr>
              <p:spPr bwMode="auto">
                <a:xfrm>
                  <a:off x="3896" y="2309"/>
                  <a:ext cx="163" cy="143"/>
                </a:xfrm>
                <a:custGeom>
                  <a:avLst/>
                  <a:gdLst/>
                  <a:ahLst/>
                  <a:cxnLst>
                    <a:cxn ang="0">
                      <a:pos x="1056" y="1004"/>
                    </a:cxn>
                    <a:cxn ang="0">
                      <a:pos x="0" y="212"/>
                    </a:cxn>
                    <a:cxn ang="0">
                      <a:pos x="10" y="186"/>
                    </a:cxn>
                    <a:cxn ang="0">
                      <a:pos x="20" y="159"/>
                    </a:cxn>
                    <a:cxn ang="0">
                      <a:pos x="30" y="133"/>
                    </a:cxn>
                    <a:cxn ang="0">
                      <a:pos x="39" y="106"/>
                    </a:cxn>
                    <a:cxn ang="0">
                      <a:pos x="48" y="80"/>
                    </a:cxn>
                    <a:cxn ang="0">
                      <a:pos x="58" y="54"/>
                    </a:cxn>
                    <a:cxn ang="0">
                      <a:pos x="66" y="27"/>
                    </a:cxn>
                    <a:cxn ang="0">
                      <a:pos x="75" y="0"/>
                    </a:cxn>
                    <a:cxn ang="0">
                      <a:pos x="1142" y="800"/>
                    </a:cxn>
                    <a:cxn ang="0">
                      <a:pos x="1132" y="826"/>
                    </a:cxn>
                    <a:cxn ang="0">
                      <a:pos x="1121" y="852"/>
                    </a:cxn>
                    <a:cxn ang="0">
                      <a:pos x="1111" y="877"/>
                    </a:cxn>
                    <a:cxn ang="0">
                      <a:pos x="1100" y="903"/>
                    </a:cxn>
                    <a:cxn ang="0">
                      <a:pos x="1089" y="928"/>
                    </a:cxn>
                    <a:cxn ang="0">
                      <a:pos x="1078" y="954"/>
                    </a:cxn>
                    <a:cxn ang="0">
                      <a:pos x="1068" y="979"/>
                    </a:cxn>
                    <a:cxn ang="0">
                      <a:pos x="1056" y="1004"/>
                    </a:cxn>
                  </a:cxnLst>
                  <a:rect l="0" t="0" r="r" b="b"/>
                  <a:pathLst>
                    <a:path w="1142" h="1004">
                      <a:moveTo>
                        <a:pt x="1056" y="1004"/>
                      </a:moveTo>
                      <a:lnTo>
                        <a:pt x="0" y="212"/>
                      </a:lnTo>
                      <a:lnTo>
                        <a:pt x="10" y="186"/>
                      </a:lnTo>
                      <a:lnTo>
                        <a:pt x="20" y="159"/>
                      </a:lnTo>
                      <a:lnTo>
                        <a:pt x="30" y="133"/>
                      </a:lnTo>
                      <a:lnTo>
                        <a:pt x="39" y="106"/>
                      </a:lnTo>
                      <a:lnTo>
                        <a:pt x="48" y="80"/>
                      </a:lnTo>
                      <a:lnTo>
                        <a:pt x="58" y="54"/>
                      </a:lnTo>
                      <a:lnTo>
                        <a:pt x="66" y="27"/>
                      </a:lnTo>
                      <a:lnTo>
                        <a:pt x="75" y="0"/>
                      </a:lnTo>
                      <a:lnTo>
                        <a:pt x="1142" y="800"/>
                      </a:lnTo>
                      <a:lnTo>
                        <a:pt x="1132" y="826"/>
                      </a:lnTo>
                      <a:lnTo>
                        <a:pt x="1121" y="852"/>
                      </a:lnTo>
                      <a:lnTo>
                        <a:pt x="1111" y="877"/>
                      </a:lnTo>
                      <a:lnTo>
                        <a:pt x="1100" y="903"/>
                      </a:lnTo>
                      <a:lnTo>
                        <a:pt x="1089" y="928"/>
                      </a:lnTo>
                      <a:lnTo>
                        <a:pt x="1078" y="954"/>
                      </a:lnTo>
                      <a:lnTo>
                        <a:pt x="1068" y="979"/>
                      </a:lnTo>
                      <a:lnTo>
                        <a:pt x="1056" y="100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63" name="Freeform 83"/>
                <p:cNvSpPr>
                  <a:spLocks/>
                </p:cNvSpPr>
                <p:nvPr/>
              </p:nvSpPr>
              <p:spPr bwMode="auto">
                <a:xfrm>
                  <a:off x="3903" y="2295"/>
                  <a:ext cx="163" cy="145"/>
                </a:xfrm>
                <a:custGeom>
                  <a:avLst/>
                  <a:gdLst/>
                  <a:ahLst/>
                  <a:cxnLst>
                    <a:cxn ang="0">
                      <a:pos x="1061" y="1009"/>
                    </a:cxn>
                    <a:cxn ang="0">
                      <a:pos x="0" y="214"/>
                    </a:cxn>
                    <a:cxn ang="0">
                      <a:pos x="9" y="187"/>
                    </a:cxn>
                    <a:cxn ang="0">
                      <a:pos x="19" y="161"/>
                    </a:cxn>
                    <a:cxn ang="0">
                      <a:pos x="27" y="134"/>
                    </a:cxn>
                    <a:cxn ang="0">
                      <a:pos x="36" y="106"/>
                    </a:cxn>
                    <a:cxn ang="0">
                      <a:pos x="46" y="80"/>
                    </a:cxn>
                    <a:cxn ang="0">
                      <a:pos x="54" y="53"/>
                    </a:cxn>
                    <a:cxn ang="0">
                      <a:pos x="63" y="27"/>
                    </a:cxn>
                    <a:cxn ang="0">
                      <a:pos x="72" y="0"/>
                    </a:cxn>
                    <a:cxn ang="0">
                      <a:pos x="1143" y="803"/>
                    </a:cxn>
                    <a:cxn ang="0">
                      <a:pos x="1133" y="829"/>
                    </a:cxn>
                    <a:cxn ang="0">
                      <a:pos x="1123" y="855"/>
                    </a:cxn>
                    <a:cxn ang="0">
                      <a:pos x="1112" y="881"/>
                    </a:cxn>
                    <a:cxn ang="0">
                      <a:pos x="1103" y="907"/>
                    </a:cxn>
                    <a:cxn ang="0">
                      <a:pos x="1093" y="933"/>
                    </a:cxn>
                    <a:cxn ang="0">
                      <a:pos x="1082" y="958"/>
                    </a:cxn>
                    <a:cxn ang="0">
                      <a:pos x="1072" y="984"/>
                    </a:cxn>
                    <a:cxn ang="0">
                      <a:pos x="1061" y="1009"/>
                    </a:cxn>
                  </a:cxnLst>
                  <a:rect l="0" t="0" r="r" b="b"/>
                  <a:pathLst>
                    <a:path w="1143" h="1009">
                      <a:moveTo>
                        <a:pt x="1061" y="1009"/>
                      </a:moveTo>
                      <a:lnTo>
                        <a:pt x="0" y="214"/>
                      </a:lnTo>
                      <a:lnTo>
                        <a:pt x="9" y="187"/>
                      </a:lnTo>
                      <a:lnTo>
                        <a:pt x="19" y="161"/>
                      </a:lnTo>
                      <a:lnTo>
                        <a:pt x="27" y="134"/>
                      </a:lnTo>
                      <a:lnTo>
                        <a:pt x="36" y="106"/>
                      </a:lnTo>
                      <a:lnTo>
                        <a:pt x="46" y="80"/>
                      </a:lnTo>
                      <a:lnTo>
                        <a:pt x="54" y="53"/>
                      </a:lnTo>
                      <a:lnTo>
                        <a:pt x="63" y="27"/>
                      </a:lnTo>
                      <a:lnTo>
                        <a:pt x="72" y="0"/>
                      </a:lnTo>
                      <a:lnTo>
                        <a:pt x="1143" y="803"/>
                      </a:lnTo>
                      <a:lnTo>
                        <a:pt x="1133" y="829"/>
                      </a:lnTo>
                      <a:lnTo>
                        <a:pt x="1123" y="855"/>
                      </a:lnTo>
                      <a:lnTo>
                        <a:pt x="1112" y="881"/>
                      </a:lnTo>
                      <a:lnTo>
                        <a:pt x="1103" y="907"/>
                      </a:lnTo>
                      <a:lnTo>
                        <a:pt x="1093" y="933"/>
                      </a:lnTo>
                      <a:lnTo>
                        <a:pt x="1082" y="958"/>
                      </a:lnTo>
                      <a:lnTo>
                        <a:pt x="1072" y="984"/>
                      </a:lnTo>
                      <a:lnTo>
                        <a:pt x="1061" y="100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64" name="Freeform 84"/>
                <p:cNvSpPr>
                  <a:spLocks/>
                </p:cNvSpPr>
                <p:nvPr/>
              </p:nvSpPr>
              <p:spPr bwMode="auto">
                <a:xfrm>
                  <a:off x="3908" y="2278"/>
                  <a:ext cx="163" cy="145"/>
                </a:xfrm>
                <a:custGeom>
                  <a:avLst/>
                  <a:gdLst/>
                  <a:ahLst/>
                  <a:cxnLst>
                    <a:cxn ang="0">
                      <a:pos x="1067" y="1015"/>
                    </a:cxn>
                    <a:cxn ang="0">
                      <a:pos x="0" y="215"/>
                    </a:cxn>
                    <a:cxn ang="0">
                      <a:pos x="10" y="188"/>
                    </a:cxn>
                    <a:cxn ang="0">
                      <a:pos x="18" y="161"/>
                    </a:cxn>
                    <a:cxn ang="0">
                      <a:pos x="27" y="134"/>
                    </a:cxn>
                    <a:cxn ang="0">
                      <a:pos x="36" y="107"/>
                    </a:cxn>
                    <a:cxn ang="0">
                      <a:pos x="45" y="81"/>
                    </a:cxn>
                    <a:cxn ang="0">
                      <a:pos x="54" y="54"/>
                    </a:cxn>
                    <a:cxn ang="0">
                      <a:pos x="62" y="27"/>
                    </a:cxn>
                    <a:cxn ang="0">
                      <a:pos x="70" y="0"/>
                    </a:cxn>
                    <a:cxn ang="0">
                      <a:pos x="1145" y="807"/>
                    </a:cxn>
                    <a:cxn ang="0">
                      <a:pos x="1136" y="833"/>
                    </a:cxn>
                    <a:cxn ang="0">
                      <a:pos x="1126" y="859"/>
                    </a:cxn>
                    <a:cxn ang="0">
                      <a:pos x="1117" y="885"/>
                    </a:cxn>
                    <a:cxn ang="0">
                      <a:pos x="1107" y="911"/>
                    </a:cxn>
                    <a:cxn ang="0">
                      <a:pos x="1097" y="937"/>
                    </a:cxn>
                    <a:cxn ang="0">
                      <a:pos x="1087" y="963"/>
                    </a:cxn>
                    <a:cxn ang="0">
                      <a:pos x="1076" y="989"/>
                    </a:cxn>
                    <a:cxn ang="0">
                      <a:pos x="1067" y="1015"/>
                    </a:cxn>
                  </a:cxnLst>
                  <a:rect l="0" t="0" r="r" b="b"/>
                  <a:pathLst>
                    <a:path w="1145" h="1015">
                      <a:moveTo>
                        <a:pt x="1067" y="1015"/>
                      </a:moveTo>
                      <a:lnTo>
                        <a:pt x="0" y="215"/>
                      </a:lnTo>
                      <a:lnTo>
                        <a:pt x="10" y="188"/>
                      </a:lnTo>
                      <a:lnTo>
                        <a:pt x="18" y="161"/>
                      </a:lnTo>
                      <a:lnTo>
                        <a:pt x="27" y="134"/>
                      </a:lnTo>
                      <a:lnTo>
                        <a:pt x="36" y="107"/>
                      </a:lnTo>
                      <a:lnTo>
                        <a:pt x="45" y="81"/>
                      </a:lnTo>
                      <a:lnTo>
                        <a:pt x="54" y="54"/>
                      </a:lnTo>
                      <a:lnTo>
                        <a:pt x="62" y="27"/>
                      </a:lnTo>
                      <a:lnTo>
                        <a:pt x="70" y="0"/>
                      </a:lnTo>
                      <a:lnTo>
                        <a:pt x="1145" y="807"/>
                      </a:lnTo>
                      <a:lnTo>
                        <a:pt x="1136" y="833"/>
                      </a:lnTo>
                      <a:lnTo>
                        <a:pt x="1126" y="859"/>
                      </a:lnTo>
                      <a:lnTo>
                        <a:pt x="1117" y="885"/>
                      </a:lnTo>
                      <a:lnTo>
                        <a:pt x="1107" y="911"/>
                      </a:lnTo>
                      <a:lnTo>
                        <a:pt x="1097" y="937"/>
                      </a:lnTo>
                      <a:lnTo>
                        <a:pt x="1087" y="963"/>
                      </a:lnTo>
                      <a:lnTo>
                        <a:pt x="1076" y="989"/>
                      </a:lnTo>
                      <a:lnTo>
                        <a:pt x="1067" y="101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65" name="Freeform 85"/>
                <p:cNvSpPr>
                  <a:spLocks/>
                </p:cNvSpPr>
                <p:nvPr/>
              </p:nvSpPr>
              <p:spPr bwMode="auto">
                <a:xfrm>
                  <a:off x="3913" y="2262"/>
                  <a:ext cx="164" cy="146"/>
                </a:xfrm>
                <a:custGeom>
                  <a:avLst/>
                  <a:gdLst/>
                  <a:ahLst/>
                  <a:cxnLst>
                    <a:cxn ang="0">
                      <a:pos x="1071" y="1021"/>
                    </a:cxn>
                    <a:cxn ang="0">
                      <a:pos x="0" y="218"/>
                    </a:cxn>
                    <a:cxn ang="0">
                      <a:pos x="8" y="191"/>
                    </a:cxn>
                    <a:cxn ang="0">
                      <a:pos x="18" y="164"/>
                    </a:cxn>
                    <a:cxn ang="0">
                      <a:pos x="26" y="136"/>
                    </a:cxn>
                    <a:cxn ang="0">
                      <a:pos x="34" y="109"/>
                    </a:cxn>
                    <a:cxn ang="0">
                      <a:pos x="43" y="81"/>
                    </a:cxn>
                    <a:cxn ang="0">
                      <a:pos x="51" y="54"/>
                    </a:cxn>
                    <a:cxn ang="0">
                      <a:pos x="59" y="27"/>
                    </a:cxn>
                    <a:cxn ang="0">
                      <a:pos x="67" y="0"/>
                    </a:cxn>
                    <a:cxn ang="0">
                      <a:pos x="1147" y="810"/>
                    </a:cxn>
                    <a:cxn ang="0">
                      <a:pos x="1137" y="837"/>
                    </a:cxn>
                    <a:cxn ang="0">
                      <a:pos x="1128" y="863"/>
                    </a:cxn>
                    <a:cxn ang="0">
                      <a:pos x="1119" y="890"/>
                    </a:cxn>
                    <a:cxn ang="0">
                      <a:pos x="1109" y="917"/>
                    </a:cxn>
                    <a:cxn ang="0">
                      <a:pos x="1100" y="943"/>
                    </a:cxn>
                    <a:cxn ang="0">
                      <a:pos x="1090" y="969"/>
                    </a:cxn>
                    <a:cxn ang="0">
                      <a:pos x="1081" y="995"/>
                    </a:cxn>
                    <a:cxn ang="0">
                      <a:pos x="1071" y="1021"/>
                    </a:cxn>
                  </a:cxnLst>
                  <a:rect l="0" t="0" r="r" b="b"/>
                  <a:pathLst>
                    <a:path w="1147" h="1021">
                      <a:moveTo>
                        <a:pt x="1071" y="1021"/>
                      </a:moveTo>
                      <a:lnTo>
                        <a:pt x="0" y="218"/>
                      </a:lnTo>
                      <a:lnTo>
                        <a:pt x="8" y="191"/>
                      </a:lnTo>
                      <a:lnTo>
                        <a:pt x="18" y="164"/>
                      </a:lnTo>
                      <a:lnTo>
                        <a:pt x="26" y="136"/>
                      </a:lnTo>
                      <a:lnTo>
                        <a:pt x="34" y="109"/>
                      </a:lnTo>
                      <a:lnTo>
                        <a:pt x="43" y="81"/>
                      </a:lnTo>
                      <a:lnTo>
                        <a:pt x="51" y="54"/>
                      </a:lnTo>
                      <a:lnTo>
                        <a:pt x="59" y="27"/>
                      </a:lnTo>
                      <a:lnTo>
                        <a:pt x="67" y="0"/>
                      </a:lnTo>
                      <a:lnTo>
                        <a:pt x="1147" y="810"/>
                      </a:lnTo>
                      <a:lnTo>
                        <a:pt x="1137" y="837"/>
                      </a:lnTo>
                      <a:lnTo>
                        <a:pt x="1128" y="863"/>
                      </a:lnTo>
                      <a:lnTo>
                        <a:pt x="1119" y="890"/>
                      </a:lnTo>
                      <a:lnTo>
                        <a:pt x="1109" y="917"/>
                      </a:lnTo>
                      <a:lnTo>
                        <a:pt x="1100" y="943"/>
                      </a:lnTo>
                      <a:lnTo>
                        <a:pt x="1090" y="969"/>
                      </a:lnTo>
                      <a:lnTo>
                        <a:pt x="1081" y="995"/>
                      </a:lnTo>
                      <a:lnTo>
                        <a:pt x="1071" y="102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66" name="Freeform 86"/>
                <p:cNvSpPr>
                  <a:spLocks/>
                </p:cNvSpPr>
                <p:nvPr/>
              </p:nvSpPr>
              <p:spPr bwMode="auto">
                <a:xfrm>
                  <a:off x="3918" y="2249"/>
                  <a:ext cx="164" cy="146"/>
                </a:xfrm>
                <a:custGeom>
                  <a:avLst/>
                  <a:gdLst/>
                  <a:ahLst/>
                  <a:cxnLst>
                    <a:cxn ang="0">
                      <a:pos x="1075" y="1027"/>
                    </a:cxn>
                    <a:cxn ang="0">
                      <a:pos x="0" y="220"/>
                    </a:cxn>
                    <a:cxn ang="0">
                      <a:pos x="9" y="193"/>
                    </a:cxn>
                    <a:cxn ang="0">
                      <a:pos x="17" y="164"/>
                    </a:cxn>
                    <a:cxn ang="0">
                      <a:pos x="25" y="137"/>
                    </a:cxn>
                    <a:cxn ang="0">
                      <a:pos x="34" y="109"/>
                    </a:cxn>
                    <a:cxn ang="0">
                      <a:pos x="41" y="82"/>
                    </a:cxn>
                    <a:cxn ang="0">
                      <a:pos x="49" y="55"/>
                    </a:cxn>
                    <a:cxn ang="0">
                      <a:pos x="57" y="28"/>
                    </a:cxn>
                    <a:cxn ang="0">
                      <a:pos x="65" y="0"/>
                    </a:cxn>
                    <a:cxn ang="0">
                      <a:pos x="1149" y="813"/>
                    </a:cxn>
                    <a:cxn ang="0">
                      <a:pos x="1140" y="840"/>
                    </a:cxn>
                    <a:cxn ang="0">
                      <a:pos x="1131" y="867"/>
                    </a:cxn>
                    <a:cxn ang="0">
                      <a:pos x="1122" y="894"/>
                    </a:cxn>
                    <a:cxn ang="0">
                      <a:pos x="1113" y="920"/>
                    </a:cxn>
                    <a:cxn ang="0">
                      <a:pos x="1103" y="947"/>
                    </a:cxn>
                    <a:cxn ang="0">
                      <a:pos x="1094" y="973"/>
                    </a:cxn>
                    <a:cxn ang="0">
                      <a:pos x="1085" y="1000"/>
                    </a:cxn>
                    <a:cxn ang="0">
                      <a:pos x="1075" y="1027"/>
                    </a:cxn>
                  </a:cxnLst>
                  <a:rect l="0" t="0" r="r" b="b"/>
                  <a:pathLst>
                    <a:path w="1149" h="1027">
                      <a:moveTo>
                        <a:pt x="1075" y="1027"/>
                      </a:moveTo>
                      <a:lnTo>
                        <a:pt x="0" y="220"/>
                      </a:lnTo>
                      <a:lnTo>
                        <a:pt x="9" y="193"/>
                      </a:lnTo>
                      <a:lnTo>
                        <a:pt x="17" y="164"/>
                      </a:lnTo>
                      <a:lnTo>
                        <a:pt x="25" y="137"/>
                      </a:lnTo>
                      <a:lnTo>
                        <a:pt x="34" y="109"/>
                      </a:lnTo>
                      <a:lnTo>
                        <a:pt x="41" y="82"/>
                      </a:lnTo>
                      <a:lnTo>
                        <a:pt x="49" y="55"/>
                      </a:lnTo>
                      <a:lnTo>
                        <a:pt x="57" y="28"/>
                      </a:lnTo>
                      <a:lnTo>
                        <a:pt x="65" y="0"/>
                      </a:lnTo>
                      <a:lnTo>
                        <a:pt x="1149" y="813"/>
                      </a:lnTo>
                      <a:lnTo>
                        <a:pt x="1140" y="840"/>
                      </a:lnTo>
                      <a:lnTo>
                        <a:pt x="1131" y="867"/>
                      </a:lnTo>
                      <a:lnTo>
                        <a:pt x="1122" y="894"/>
                      </a:lnTo>
                      <a:lnTo>
                        <a:pt x="1113" y="920"/>
                      </a:lnTo>
                      <a:lnTo>
                        <a:pt x="1103" y="947"/>
                      </a:lnTo>
                      <a:lnTo>
                        <a:pt x="1094" y="973"/>
                      </a:lnTo>
                      <a:lnTo>
                        <a:pt x="1085" y="1000"/>
                      </a:lnTo>
                      <a:lnTo>
                        <a:pt x="1075" y="102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67" name="Freeform 87"/>
                <p:cNvSpPr>
                  <a:spLocks/>
                </p:cNvSpPr>
                <p:nvPr/>
              </p:nvSpPr>
              <p:spPr bwMode="auto">
                <a:xfrm>
                  <a:off x="3923" y="2231"/>
                  <a:ext cx="163" cy="147"/>
                </a:xfrm>
                <a:custGeom>
                  <a:avLst/>
                  <a:gdLst/>
                  <a:ahLst/>
                  <a:cxnLst>
                    <a:cxn ang="0">
                      <a:pos x="1080" y="1031"/>
                    </a:cxn>
                    <a:cxn ang="0">
                      <a:pos x="0" y="221"/>
                    </a:cxn>
                    <a:cxn ang="0">
                      <a:pos x="8" y="193"/>
                    </a:cxn>
                    <a:cxn ang="0">
                      <a:pos x="16" y="166"/>
                    </a:cxn>
                    <a:cxn ang="0">
                      <a:pos x="24" y="138"/>
                    </a:cxn>
                    <a:cxn ang="0">
                      <a:pos x="32" y="111"/>
                    </a:cxn>
                    <a:cxn ang="0">
                      <a:pos x="39" y="82"/>
                    </a:cxn>
                    <a:cxn ang="0">
                      <a:pos x="46" y="54"/>
                    </a:cxn>
                    <a:cxn ang="0">
                      <a:pos x="55" y="27"/>
                    </a:cxn>
                    <a:cxn ang="0">
                      <a:pos x="62" y="0"/>
                    </a:cxn>
                    <a:cxn ang="0">
                      <a:pos x="1151" y="816"/>
                    </a:cxn>
                    <a:cxn ang="0">
                      <a:pos x="1142" y="844"/>
                    </a:cxn>
                    <a:cxn ang="0">
                      <a:pos x="1133" y="871"/>
                    </a:cxn>
                    <a:cxn ang="0">
                      <a:pos x="1124" y="898"/>
                    </a:cxn>
                    <a:cxn ang="0">
                      <a:pos x="1116" y="924"/>
                    </a:cxn>
                    <a:cxn ang="0">
                      <a:pos x="1107" y="951"/>
                    </a:cxn>
                    <a:cxn ang="0">
                      <a:pos x="1098" y="978"/>
                    </a:cxn>
                    <a:cxn ang="0">
                      <a:pos x="1089" y="1004"/>
                    </a:cxn>
                    <a:cxn ang="0">
                      <a:pos x="1080" y="1031"/>
                    </a:cxn>
                  </a:cxnLst>
                  <a:rect l="0" t="0" r="r" b="b"/>
                  <a:pathLst>
                    <a:path w="1151" h="1031">
                      <a:moveTo>
                        <a:pt x="1080" y="1031"/>
                      </a:moveTo>
                      <a:lnTo>
                        <a:pt x="0" y="221"/>
                      </a:lnTo>
                      <a:lnTo>
                        <a:pt x="8" y="193"/>
                      </a:lnTo>
                      <a:lnTo>
                        <a:pt x="16" y="166"/>
                      </a:lnTo>
                      <a:lnTo>
                        <a:pt x="24" y="138"/>
                      </a:lnTo>
                      <a:lnTo>
                        <a:pt x="32" y="111"/>
                      </a:lnTo>
                      <a:lnTo>
                        <a:pt x="39" y="82"/>
                      </a:lnTo>
                      <a:lnTo>
                        <a:pt x="46" y="54"/>
                      </a:lnTo>
                      <a:lnTo>
                        <a:pt x="55" y="27"/>
                      </a:lnTo>
                      <a:lnTo>
                        <a:pt x="62" y="0"/>
                      </a:lnTo>
                      <a:lnTo>
                        <a:pt x="1151" y="816"/>
                      </a:lnTo>
                      <a:lnTo>
                        <a:pt x="1142" y="844"/>
                      </a:lnTo>
                      <a:lnTo>
                        <a:pt x="1133" y="871"/>
                      </a:lnTo>
                      <a:lnTo>
                        <a:pt x="1124" y="898"/>
                      </a:lnTo>
                      <a:lnTo>
                        <a:pt x="1116" y="924"/>
                      </a:lnTo>
                      <a:lnTo>
                        <a:pt x="1107" y="951"/>
                      </a:lnTo>
                      <a:lnTo>
                        <a:pt x="1098" y="978"/>
                      </a:lnTo>
                      <a:lnTo>
                        <a:pt x="1089" y="1004"/>
                      </a:lnTo>
                      <a:lnTo>
                        <a:pt x="1080" y="103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68" name="Freeform 88"/>
                <p:cNvSpPr>
                  <a:spLocks/>
                </p:cNvSpPr>
                <p:nvPr/>
              </p:nvSpPr>
              <p:spPr bwMode="auto">
                <a:xfrm>
                  <a:off x="3927" y="2215"/>
                  <a:ext cx="165" cy="148"/>
                </a:xfrm>
                <a:custGeom>
                  <a:avLst/>
                  <a:gdLst/>
                  <a:ahLst/>
                  <a:cxnLst>
                    <a:cxn ang="0">
                      <a:pos x="1084" y="1037"/>
                    </a:cxn>
                    <a:cxn ang="0">
                      <a:pos x="0" y="224"/>
                    </a:cxn>
                    <a:cxn ang="0">
                      <a:pos x="7" y="195"/>
                    </a:cxn>
                    <a:cxn ang="0">
                      <a:pos x="14" y="167"/>
                    </a:cxn>
                    <a:cxn ang="0">
                      <a:pos x="23" y="140"/>
                    </a:cxn>
                    <a:cxn ang="0">
                      <a:pos x="30" y="112"/>
                    </a:cxn>
                    <a:cxn ang="0">
                      <a:pos x="37" y="84"/>
                    </a:cxn>
                    <a:cxn ang="0">
                      <a:pos x="45" y="56"/>
                    </a:cxn>
                    <a:cxn ang="0">
                      <a:pos x="51" y="28"/>
                    </a:cxn>
                    <a:cxn ang="0">
                      <a:pos x="58" y="0"/>
                    </a:cxn>
                    <a:cxn ang="0">
                      <a:pos x="1152" y="820"/>
                    </a:cxn>
                    <a:cxn ang="0">
                      <a:pos x="1144" y="848"/>
                    </a:cxn>
                    <a:cxn ang="0">
                      <a:pos x="1135" y="875"/>
                    </a:cxn>
                    <a:cxn ang="0">
                      <a:pos x="1127" y="902"/>
                    </a:cxn>
                    <a:cxn ang="0">
                      <a:pos x="1119" y="929"/>
                    </a:cxn>
                    <a:cxn ang="0">
                      <a:pos x="1110" y="957"/>
                    </a:cxn>
                    <a:cxn ang="0">
                      <a:pos x="1102" y="984"/>
                    </a:cxn>
                    <a:cxn ang="0">
                      <a:pos x="1092" y="1011"/>
                    </a:cxn>
                    <a:cxn ang="0">
                      <a:pos x="1084" y="1037"/>
                    </a:cxn>
                  </a:cxnLst>
                  <a:rect l="0" t="0" r="r" b="b"/>
                  <a:pathLst>
                    <a:path w="1152" h="1037">
                      <a:moveTo>
                        <a:pt x="1084" y="1037"/>
                      </a:moveTo>
                      <a:lnTo>
                        <a:pt x="0" y="224"/>
                      </a:lnTo>
                      <a:lnTo>
                        <a:pt x="7" y="195"/>
                      </a:lnTo>
                      <a:lnTo>
                        <a:pt x="14" y="167"/>
                      </a:lnTo>
                      <a:lnTo>
                        <a:pt x="23" y="140"/>
                      </a:lnTo>
                      <a:lnTo>
                        <a:pt x="30" y="112"/>
                      </a:lnTo>
                      <a:lnTo>
                        <a:pt x="37" y="84"/>
                      </a:lnTo>
                      <a:lnTo>
                        <a:pt x="45" y="56"/>
                      </a:lnTo>
                      <a:lnTo>
                        <a:pt x="51" y="28"/>
                      </a:lnTo>
                      <a:lnTo>
                        <a:pt x="58" y="0"/>
                      </a:lnTo>
                      <a:lnTo>
                        <a:pt x="1152" y="820"/>
                      </a:lnTo>
                      <a:lnTo>
                        <a:pt x="1144" y="848"/>
                      </a:lnTo>
                      <a:lnTo>
                        <a:pt x="1135" y="875"/>
                      </a:lnTo>
                      <a:lnTo>
                        <a:pt x="1127" y="902"/>
                      </a:lnTo>
                      <a:lnTo>
                        <a:pt x="1119" y="929"/>
                      </a:lnTo>
                      <a:lnTo>
                        <a:pt x="1110" y="957"/>
                      </a:lnTo>
                      <a:lnTo>
                        <a:pt x="1102" y="984"/>
                      </a:lnTo>
                      <a:lnTo>
                        <a:pt x="1092" y="1011"/>
                      </a:lnTo>
                      <a:lnTo>
                        <a:pt x="1084" y="103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69" name="Freeform 89"/>
                <p:cNvSpPr>
                  <a:spLocks/>
                </p:cNvSpPr>
                <p:nvPr/>
              </p:nvSpPr>
              <p:spPr bwMode="auto">
                <a:xfrm>
                  <a:off x="3931" y="2199"/>
                  <a:ext cx="164" cy="148"/>
                </a:xfrm>
                <a:custGeom>
                  <a:avLst/>
                  <a:gdLst/>
                  <a:ahLst/>
                  <a:cxnLst>
                    <a:cxn ang="0">
                      <a:pos x="1089" y="1042"/>
                    </a:cxn>
                    <a:cxn ang="0">
                      <a:pos x="0" y="226"/>
                    </a:cxn>
                    <a:cxn ang="0">
                      <a:pos x="7" y="197"/>
                    </a:cxn>
                    <a:cxn ang="0">
                      <a:pos x="15" y="169"/>
                    </a:cxn>
                    <a:cxn ang="0">
                      <a:pos x="22" y="141"/>
                    </a:cxn>
                    <a:cxn ang="0">
                      <a:pos x="28" y="112"/>
                    </a:cxn>
                    <a:cxn ang="0">
                      <a:pos x="36" y="84"/>
                    </a:cxn>
                    <a:cxn ang="0">
                      <a:pos x="43" y="56"/>
                    </a:cxn>
                    <a:cxn ang="0">
                      <a:pos x="49" y="28"/>
                    </a:cxn>
                    <a:cxn ang="0">
                      <a:pos x="55" y="0"/>
                    </a:cxn>
                    <a:cxn ang="0">
                      <a:pos x="1154" y="824"/>
                    </a:cxn>
                    <a:cxn ang="0">
                      <a:pos x="1146" y="851"/>
                    </a:cxn>
                    <a:cxn ang="0">
                      <a:pos x="1139" y="879"/>
                    </a:cxn>
                    <a:cxn ang="0">
                      <a:pos x="1130" y="906"/>
                    </a:cxn>
                    <a:cxn ang="0">
                      <a:pos x="1122" y="933"/>
                    </a:cxn>
                    <a:cxn ang="0">
                      <a:pos x="1114" y="961"/>
                    </a:cxn>
                    <a:cxn ang="0">
                      <a:pos x="1105" y="988"/>
                    </a:cxn>
                    <a:cxn ang="0">
                      <a:pos x="1097" y="1015"/>
                    </a:cxn>
                    <a:cxn ang="0">
                      <a:pos x="1089" y="1042"/>
                    </a:cxn>
                  </a:cxnLst>
                  <a:rect l="0" t="0" r="r" b="b"/>
                  <a:pathLst>
                    <a:path w="1154" h="1042">
                      <a:moveTo>
                        <a:pt x="1089" y="1042"/>
                      </a:moveTo>
                      <a:lnTo>
                        <a:pt x="0" y="226"/>
                      </a:lnTo>
                      <a:lnTo>
                        <a:pt x="7" y="197"/>
                      </a:lnTo>
                      <a:lnTo>
                        <a:pt x="15" y="169"/>
                      </a:lnTo>
                      <a:lnTo>
                        <a:pt x="22" y="141"/>
                      </a:lnTo>
                      <a:lnTo>
                        <a:pt x="28" y="112"/>
                      </a:lnTo>
                      <a:lnTo>
                        <a:pt x="36" y="84"/>
                      </a:lnTo>
                      <a:lnTo>
                        <a:pt x="43" y="56"/>
                      </a:lnTo>
                      <a:lnTo>
                        <a:pt x="49" y="28"/>
                      </a:lnTo>
                      <a:lnTo>
                        <a:pt x="55" y="0"/>
                      </a:lnTo>
                      <a:lnTo>
                        <a:pt x="1154" y="824"/>
                      </a:lnTo>
                      <a:lnTo>
                        <a:pt x="1146" y="851"/>
                      </a:lnTo>
                      <a:lnTo>
                        <a:pt x="1139" y="879"/>
                      </a:lnTo>
                      <a:lnTo>
                        <a:pt x="1130" y="906"/>
                      </a:lnTo>
                      <a:lnTo>
                        <a:pt x="1122" y="933"/>
                      </a:lnTo>
                      <a:lnTo>
                        <a:pt x="1114" y="961"/>
                      </a:lnTo>
                      <a:lnTo>
                        <a:pt x="1105" y="988"/>
                      </a:lnTo>
                      <a:lnTo>
                        <a:pt x="1097" y="1015"/>
                      </a:lnTo>
                      <a:lnTo>
                        <a:pt x="1089" y="104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70" name="Freeform 90"/>
                <p:cNvSpPr>
                  <a:spLocks/>
                </p:cNvSpPr>
                <p:nvPr/>
              </p:nvSpPr>
              <p:spPr bwMode="auto">
                <a:xfrm>
                  <a:off x="3935" y="2184"/>
                  <a:ext cx="166" cy="148"/>
                </a:xfrm>
                <a:custGeom>
                  <a:avLst/>
                  <a:gdLst/>
                  <a:ahLst/>
                  <a:cxnLst>
                    <a:cxn ang="0">
                      <a:pos x="1094" y="1048"/>
                    </a:cxn>
                    <a:cxn ang="0">
                      <a:pos x="0" y="228"/>
                    </a:cxn>
                    <a:cxn ang="0">
                      <a:pos x="8" y="199"/>
                    </a:cxn>
                    <a:cxn ang="0">
                      <a:pos x="15" y="171"/>
                    </a:cxn>
                    <a:cxn ang="0">
                      <a:pos x="21" y="142"/>
                    </a:cxn>
                    <a:cxn ang="0">
                      <a:pos x="28" y="114"/>
                    </a:cxn>
                    <a:cxn ang="0">
                      <a:pos x="35" y="86"/>
                    </a:cxn>
                    <a:cxn ang="0">
                      <a:pos x="41" y="56"/>
                    </a:cxn>
                    <a:cxn ang="0">
                      <a:pos x="47" y="28"/>
                    </a:cxn>
                    <a:cxn ang="0">
                      <a:pos x="53" y="0"/>
                    </a:cxn>
                    <a:cxn ang="0">
                      <a:pos x="1158" y="828"/>
                    </a:cxn>
                    <a:cxn ang="0">
                      <a:pos x="1149" y="855"/>
                    </a:cxn>
                    <a:cxn ang="0">
                      <a:pos x="1142" y="883"/>
                    </a:cxn>
                    <a:cxn ang="0">
                      <a:pos x="1135" y="910"/>
                    </a:cxn>
                    <a:cxn ang="0">
                      <a:pos x="1126" y="939"/>
                    </a:cxn>
                    <a:cxn ang="0">
                      <a:pos x="1118" y="966"/>
                    </a:cxn>
                    <a:cxn ang="0">
                      <a:pos x="1111" y="994"/>
                    </a:cxn>
                    <a:cxn ang="0">
                      <a:pos x="1102" y="1021"/>
                    </a:cxn>
                    <a:cxn ang="0">
                      <a:pos x="1094" y="1048"/>
                    </a:cxn>
                  </a:cxnLst>
                  <a:rect l="0" t="0" r="r" b="b"/>
                  <a:pathLst>
                    <a:path w="1158" h="1048">
                      <a:moveTo>
                        <a:pt x="1094" y="1048"/>
                      </a:moveTo>
                      <a:lnTo>
                        <a:pt x="0" y="228"/>
                      </a:lnTo>
                      <a:lnTo>
                        <a:pt x="8" y="199"/>
                      </a:lnTo>
                      <a:lnTo>
                        <a:pt x="15" y="171"/>
                      </a:lnTo>
                      <a:lnTo>
                        <a:pt x="21" y="142"/>
                      </a:lnTo>
                      <a:lnTo>
                        <a:pt x="28" y="114"/>
                      </a:lnTo>
                      <a:lnTo>
                        <a:pt x="35" y="86"/>
                      </a:lnTo>
                      <a:lnTo>
                        <a:pt x="41" y="56"/>
                      </a:lnTo>
                      <a:lnTo>
                        <a:pt x="47" y="28"/>
                      </a:lnTo>
                      <a:lnTo>
                        <a:pt x="53" y="0"/>
                      </a:lnTo>
                      <a:lnTo>
                        <a:pt x="1158" y="828"/>
                      </a:lnTo>
                      <a:lnTo>
                        <a:pt x="1149" y="855"/>
                      </a:lnTo>
                      <a:lnTo>
                        <a:pt x="1142" y="883"/>
                      </a:lnTo>
                      <a:lnTo>
                        <a:pt x="1135" y="910"/>
                      </a:lnTo>
                      <a:lnTo>
                        <a:pt x="1126" y="939"/>
                      </a:lnTo>
                      <a:lnTo>
                        <a:pt x="1118" y="966"/>
                      </a:lnTo>
                      <a:lnTo>
                        <a:pt x="1111" y="994"/>
                      </a:lnTo>
                      <a:lnTo>
                        <a:pt x="1102" y="1021"/>
                      </a:lnTo>
                      <a:lnTo>
                        <a:pt x="1094" y="104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71" name="Freeform 91"/>
                <p:cNvSpPr>
                  <a:spLocks/>
                </p:cNvSpPr>
                <p:nvPr/>
              </p:nvSpPr>
              <p:spPr bwMode="auto">
                <a:xfrm>
                  <a:off x="3939" y="2166"/>
                  <a:ext cx="165" cy="150"/>
                </a:xfrm>
                <a:custGeom>
                  <a:avLst/>
                  <a:gdLst/>
                  <a:ahLst/>
                  <a:cxnLst>
                    <a:cxn ang="0">
                      <a:pos x="1099" y="1055"/>
                    </a:cxn>
                    <a:cxn ang="0">
                      <a:pos x="0" y="231"/>
                    </a:cxn>
                    <a:cxn ang="0">
                      <a:pos x="8" y="202"/>
                    </a:cxn>
                    <a:cxn ang="0">
                      <a:pos x="14" y="172"/>
                    </a:cxn>
                    <a:cxn ang="0">
                      <a:pos x="20" y="143"/>
                    </a:cxn>
                    <a:cxn ang="0">
                      <a:pos x="26" y="115"/>
                    </a:cxn>
                    <a:cxn ang="0">
                      <a:pos x="33" y="86"/>
                    </a:cxn>
                    <a:cxn ang="0">
                      <a:pos x="39" y="58"/>
                    </a:cxn>
                    <a:cxn ang="0">
                      <a:pos x="45" y="29"/>
                    </a:cxn>
                    <a:cxn ang="0">
                      <a:pos x="51" y="0"/>
                    </a:cxn>
                    <a:cxn ang="0">
                      <a:pos x="1160" y="832"/>
                    </a:cxn>
                    <a:cxn ang="0">
                      <a:pos x="1152" y="861"/>
                    </a:cxn>
                    <a:cxn ang="0">
                      <a:pos x="1145" y="888"/>
                    </a:cxn>
                    <a:cxn ang="0">
                      <a:pos x="1138" y="916"/>
                    </a:cxn>
                    <a:cxn ang="0">
                      <a:pos x="1131" y="944"/>
                    </a:cxn>
                    <a:cxn ang="0">
                      <a:pos x="1123" y="971"/>
                    </a:cxn>
                    <a:cxn ang="0">
                      <a:pos x="1115" y="999"/>
                    </a:cxn>
                    <a:cxn ang="0">
                      <a:pos x="1108" y="1027"/>
                    </a:cxn>
                    <a:cxn ang="0">
                      <a:pos x="1099" y="1055"/>
                    </a:cxn>
                  </a:cxnLst>
                  <a:rect l="0" t="0" r="r" b="b"/>
                  <a:pathLst>
                    <a:path w="1160" h="1055">
                      <a:moveTo>
                        <a:pt x="1099" y="1055"/>
                      </a:moveTo>
                      <a:lnTo>
                        <a:pt x="0" y="231"/>
                      </a:lnTo>
                      <a:lnTo>
                        <a:pt x="8" y="202"/>
                      </a:lnTo>
                      <a:lnTo>
                        <a:pt x="14" y="172"/>
                      </a:lnTo>
                      <a:lnTo>
                        <a:pt x="20" y="143"/>
                      </a:lnTo>
                      <a:lnTo>
                        <a:pt x="26" y="115"/>
                      </a:lnTo>
                      <a:lnTo>
                        <a:pt x="33" y="86"/>
                      </a:lnTo>
                      <a:lnTo>
                        <a:pt x="39" y="58"/>
                      </a:lnTo>
                      <a:lnTo>
                        <a:pt x="45" y="29"/>
                      </a:lnTo>
                      <a:lnTo>
                        <a:pt x="51" y="0"/>
                      </a:lnTo>
                      <a:lnTo>
                        <a:pt x="1160" y="832"/>
                      </a:lnTo>
                      <a:lnTo>
                        <a:pt x="1152" y="861"/>
                      </a:lnTo>
                      <a:lnTo>
                        <a:pt x="1145" y="888"/>
                      </a:lnTo>
                      <a:lnTo>
                        <a:pt x="1138" y="916"/>
                      </a:lnTo>
                      <a:lnTo>
                        <a:pt x="1131" y="944"/>
                      </a:lnTo>
                      <a:lnTo>
                        <a:pt x="1123" y="971"/>
                      </a:lnTo>
                      <a:lnTo>
                        <a:pt x="1115" y="999"/>
                      </a:lnTo>
                      <a:lnTo>
                        <a:pt x="1108" y="1027"/>
                      </a:lnTo>
                      <a:lnTo>
                        <a:pt x="1099" y="105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72" name="Freeform 92"/>
                <p:cNvSpPr>
                  <a:spLocks/>
                </p:cNvSpPr>
                <p:nvPr/>
              </p:nvSpPr>
              <p:spPr bwMode="auto">
                <a:xfrm>
                  <a:off x="3943" y="2149"/>
                  <a:ext cx="166" cy="151"/>
                </a:xfrm>
                <a:custGeom>
                  <a:avLst/>
                  <a:gdLst/>
                  <a:ahLst/>
                  <a:cxnLst>
                    <a:cxn ang="0">
                      <a:pos x="1105" y="1060"/>
                    </a:cxn>
                    <a:cxn ang="0">
                      <a:pos x="0" y="232"/>
                    </a:cxn>
                    <a:cxn ang="0">
                      <a:pos x="7" y="203"/>
                    </a:cxn>
                    <a:cxn ang="0">
                      <a:pos x="13" y="174"/>
                    </a:cxn>
                    <a:cxn ang="0">
                      <a:pos x="19" y="145"/>
                    </a:cxn>
                    <a:cxn ang="0">
                      <a:pos x="25" y="115"/>
                    </a:cxn>
                    <a:cxn ang="0">
                      <a:pos x="31" y="86"/>
                    </a:cxn>
                    <a:cxn ang="0">
                      <a:pos x="37" y="57"/>
                    </a:cxn>
                    <a:cxn ang="0">
                      <a:pos x="42" y="28"/>
                    </a:cxn>
                    <a:cxn ang="0">
                      <a:pos x="47" y="0"/>
                    </a:cxn>
                    <a:cxn ang="0">
                      <a:pos x="1163" y="836"/>
                    </a:cxn>
                    <a:cxn ang="0">
                      <a:pos x="1156" y="864"/>
                    </a:cxn>
                    <a:cxn ang="0">
                      <a:pos x="1148" y="892"/>
                    </a:cxn>
                    <a:cxn ang="0">
                      <a:pos x="1141" y="920"/>
                    </a:cxn>
                    <a:cxn ang="0">
                      <a:pos x="1134" y="948"/>
                    </a:cxn>
                    <a:cxn ang="0">
                      <a:pos x="1126" y="976"/>
                    </a:cxn>
                    <a:cxn ang="0">
                      <a:pos x="1119" y="1004"/>
                    </a:cxn>
                    <a:cxn ang="0">
                      <a:pos x="1112" y="1032"/>
                    </a:cxn>
                    <a:cxn ang="0">
                      <a:pos x="1105" y="1060"/>
                    </a:cxn>
                  </a:cxnLst>
                  <a:rect l="0" t="0" r="r" b="b"/>
                  <a:pathLst>
                    <a:path w="1163" h="1060">
                      <a:moveTo>
                        <a:pt x="1105" y="1060"/>
                      </a:moveTo>
                      <a:lnTo>
                        <a:pt x="0" y="232"/>
                      </a:lnTo>
                      <a:lnTo>
                        <a:pt x="7" y="203"/>
                      </a:lnTo>
                      <a:lnTo>
                        <a:pt x="13" y="174"/>
                      </a:lnTo>
                      <a:lnTo>
                        <a:pt x="19" y="145"/>
                      </a:lnTo>
                      <a:lnTo>
                        <a:pt x="25" y="115"/>
                      </a:lnTo>
                      <a:lnTo>
                        <a:pt x="31" y="86"/>
                      </a:lnTo>
                      <a:lnTo>
                        <a:pt x="37" y="57"/>
                      </a:lnTo>
                      <a:lnTo>
                        <a:pt x="42" y="28"/>
                      </a:lnTo>
                      <a:lnTo>
                        <a:pt x="47" y="0"/>
                      </a:lnTo>
                      <a:lnTo>
                        <a:pt x="1163" y="836"/>
                      </a:lnTo>
                      <a:lnTo>
                        <a:pt x="1156" y="864"/>
                      </a:lnTo>
                      <a:lnTo>
                        <a:pt x="1148" y="892"/>
                      </a:lnTo>
                      <a:lnTo>
                        <a:pt x="1141" y="920"/>
                      </a:lnTo>
                      <a:lnTo>
                        <a:pt x="1134" y="948"/>
                      </a:lnTo>
                      <a:lnTo>
                        <a:pt x="1126" y="976"/>
                      </a:lnTo>
                      <a:lnTo>
                        <a:pt x="1119" y="1004"/>
                      </a:lnTo>
                      <a:lnTo>
                        <a:pt x="1112" y="1032"/>
                      </a:lnTo>
                      <a:lnTo>
                        <a:pt x="1105" y="106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73" name="Freeform 93"/>
                <p:cNvSpPr>
                  <a:spLocks/>
                </p:cNvSpPr>
                <p:nvPr/>
              </p:nvSpPr>
              <p:spPr bwMode="auto">
                <a:xfrm>
                  <a:off x="3947" y="2132"/>
                  <a:ext cx="166" cy="153"/>
                </a:xfrm>
                <a:custGeom>
                  <a:avLst/>
                  <a:gdLst/>
                  <a:ahLst/>
                  <a:cxnLst>
                    <a:cxn ang="0">
                      <a:pos x="1109" y="1067"/>
                    </a:cxn>
                    <a:cxn ang="0">
                      <a:pos x="0" y="235"/>
                    </a:cxn>
                    <a:cxn ang="0">
                      <a:pos x="6" y="205"/>
                    </a:cxn>
                    <a:cxn ang="0">
                      <a:pos x="12" y="176"/>
                    </a:cxn>
                    <a:cxn ang="0">
                      <a:pos x="17" y="146"/>
                    </a:cxn>
                    <a:cxn ang="0">
                      <a:pos x="23" y="117"/>
                    </a:cxn>
                    <a:cxn ang="0">
                      <a:pos x="29" y="87"/>
                    </a:cxn>
                    <a:cxn ang="0">
                      <a:pos x="34" y="58"/>
                    </a:cxn>
                    <a:cxn ang="0">
                      <a:pos x="39" y="29"/>
                    </a:cxn>
                    <a:cxn ang="0">
                      <a:pos x="43" y="0"/>
                    </a:cxn>
                    <a:cxn ang="0">
                      <a:pos x="1165" y="841"/>
                    </a:cxn>
                    <a:cxn ang="0">
                      <a:pos x="1159" y="869"/>
                    </a:cxn>
                    <a:cxn ang="0">
                      <a:pos x="1151" y="898"/>
                    </a:cxn>
                    <a:cxn ang="0">
                      <a:pos x="1145" y="926"/>
                    </a:cxn>
                    <a:cxn ang="0">
                      <a:pos x="1138" y="955"/>
                    </a:cxn>
                    <a:cxn ang="0">
                      <a:pos x="1131" y="983"/>
                    </a:cxn>
                    <a:cxn ang="0">
                      <a:pos x="1123" y="1011"/>
                    </a:cxn>
                    <a:cxn ang="0">
                      <a:pos x="1116" y="1039"/>
                    </a:cxn>
                    <a:cxn ang="0">
                      <a:pos x="1109" y="1067"/>
                    </a:cxn>
                  </a:cxnLst>
                  <a:rect l="0" t="0" r="r" b="b"/>
                  <a:pathLst>
                    <a:path w="1165" h="1067">
                      <a:moveTo>
                        <a:pt x="1109" y="1067"/>
                      </a:moveTo>
                      <a:lnTo>
                        <a:pt x="0" y="235"/>
                      </a:lnTo>
                      <a:lnTo>
                        <a:pt x="6" y="205"/>
                      </a:lnTo>
                      <a:lnTo>
                        <a:pt x="12" y="176"/>
                      </a:lnTo>
                      <a:lnTo>
                        <a:pt x="17" y="146"/>
                      </a:lnTo>
                      <a:lnTo>
                        <a:pt x="23" y="117"/>
                      </a:lnTo>
                      <a:lnTo>
                        <a:pt x="29" y="87"/>
                      </a:lnTo>
                      <a:lnTo>
                        <a:pt x="34" y="58"/>
                      </a:lnTo>
                      <a:lnTo>
                        <a:pt x="39" y="29"/>
                      </a:lnTo>
                      <a:lnTo>
                        <a:pt x="43" y="0"/>
                      </a:lnTo>
                      <a:lnTo>
                        <a:pt x="1165" y="841"/>
                      </a:lnTo>
                      <a:lnTo>
                        <a:pt x="1159" y="869"/>
                      </a:lnTo>
                      <a:lnTo>
                        <a:pt x="1151" y="898"/>
                      </a:lnTo>
                      <a:lnTo>
                        <a:pt x="1145" y="926"/>
                      </a:lnTo>
                      <a:lnTo>
                        <a:pt x="1138" y="955"/>
                      </a:lnTo>
                      <a:lnTo>
                        <a:pt x="1131" y="983"/>
                      </a:lnTo>
                      <a:lnTo>
                        <a:pt x="1123" y="1011"/>
                      </a:lnTo>
                      <a:lnTo>
                        <a:pt x="1116" y="1039"/>
                      </a:lnTo>
                      <a:lnTo>
                        <a:pt x="1109" y="106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74" name="Freeform 94"/>
                <p:cNvSpPr>
                  <a:spLocks/>
                </p:cNvSpPr>
                <p:nvPr/>
              </p:nvSpPr>
              <p:spPr bwMode="auto">
                <a:xfrm>
                  <a:off x="3950" y="2115"/>
                  <a:ext cx="165" cy="153"/>
                </a:xfrm>
                <a:custGeom>
                  <a:avLst/>
                  <a:gdLst/>
                  <a:ahLst/>
                  <a:cxnLst>
                    <a:cxn ang="0">
                      <a:pos x="1116" y="1075"/>
                    </a:cxn>
                    <a:cxn ang="0">
                      <a:pos x="0" y="239"/>
                    </a:cxn>
                    <a:cxn ang="0">
                      <a:pos x="6" y="208"/>
                    </a:cxn>
                    <a:cxn ang="0">
                      <a:pos x="12" y="178"/>
                    </a:cxn>
                    <a:cxn ang="0">
                      <a:pos x="17" y="148"/>
                    </a:cxn>
                    <a:cxn ang="0">
                      <a:pos x="22" y="118"/>
                    </a:cxn>
                    <a:cxn ang="0">
                      <a:pos x="26" y="89"/>
                    </a:cxn>
                    <a:cxn ang="0">
                      <a:pos x="32" y="59"/>
                    </a:cxn>
                    <a:cxn ang="0">
                      <a:pos x="36" y="29"/>
                    </a:cxn>
                    <a:cxn ang="0">
                      <a:pos x="40" y="0"/>
                    </a:cxn>
                    <a:cxn ang="0">
                      <a:pos x="1169" y="847"/>
                    </a:cxn>
                    <a:cxn ang="0">
                      <a:pos x="1163" y="876"/>
                    </a:cxn>
                    <a:cxn ang="0">
                      <a:pos x="1157" y="904"/>
                    </a:cxn>
                    <a:cxn ang="0">
                      <a:pos x="1150" y="932"/>
                    </a:cxn>
                    <a:cxn ang="0">
                      <a:pos x="1143" y="961"/>
                    </a:cxn>
                    <a:cxn ang="0">
                      <a:pos x="1137" y="989"/>
                    </a:cxn>
                    <a:cxn ang="0">
                      <a:pos x="1129" y="1018"/>
                    </a:cxn>
                    <a:cxn ang="0">
                      <a:pos x="1122" y="1047"/>
                    </a:cxn>
                    <a:cxn ang="0">
                      <a:pos x="1116" y="1075"/>
                    </a:cxn>
                  </a:cxnLst>
                  <a:rect l="0" t="0" r="r" b="b"/>
                  <a:pathLst>
                    <a:path w="1169" h="1075">
                      <a:moveTo>
                        <a:pt x="1116" y="1075"/>
                      </a:moveTo>
                      <a:lnTo>
                        <a:pt x="0" y="239"/>
                      </a:lnTo>
                      <a:lnTo>
                        <a:pt x="6" y="208"/>
                      </a:lnTo>
                      <a:lnTo>
                        <a:pt x="12" y="178"/>
                      </a:lnTo>
                      <a:lnTo>
                        <a:pt x="17" y="148"/>
                      </a:lnTo>
                      <a:lnTo>
                        <a:pt x="22" y="118"/>
                      </a:lnTo>
                      <a:lnTo>
                        <a:pt x="26" y="89"/>
                      </a:lnTo>
                      <a:lnTo>
                        <a:pt x="32" y="59"/>
                      </a:lnTo>
                      <a:lnTo>
                        <a:pt x="36" y="29"/>
                      </a:lnTo>
                      <a:lnTo>
                        <a:pt x="40" y="0"/>
                      </a:lnTo>
                      <a:lnTo>
                        <a:pt x="1169" y="847"/>
                      </a:lnTo>
                      <a:lnTo>
                        <a:pt x="1163" y="876"/>
                      </a:lnTo>
                      <a:lnTo>
                        <a:pt x="1157" y="904"/>
                      </a:lnTo>
                      <a:lnTo>
                        <a:pt x="1150" y="932"/>
                      </a:lnTo>
                      <a:lnTo>
                        <a:pt x="1143" y="961"/>
                      </a:lnTo>
                      <a:lnTo>
                        <a:pt x="1137" y="989"/>
                      </a:lnTo>
                      <a:lnTo>
                        <a:pt x="1129" y="1018"/>
                      </a:lnTo>
                      <a:lnTo>
                        <a:pt x="1122" y="1047"/>
                      </a:lnTo>
                      <a:lnTo>
                        <a:pt x="1116" y="107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75" name="Freeform 95"/>
                <p:cNvSpPr>
                  <a:spLocks/>
                </p:cNvSpPr>
                <p:nvPr/>
              </p:nvSpPr>
              <p:spPr bwMode="auto">
                <a:xfrm>
                  <a:off x="3953" y="2098"/>
                  <a:ext cx="169" cy="154"/>
                </a:xfrm>
                <a:custGeom>
                  <a:avLst/>
                  <a:gdLst/>
                  <a:ahLst/>
                  <a:cxnLst>
                    <a:cxn ang="0">
                      <a:pos x="1122" y="1082"/>
                    </a:cxn>
                    <a:cxn ang="0">
                      <a:pos x="0" y="241"/>
                    </a:cxn>
                    <a:cxn ang="0">
                      <a:pos x="5" y="211"/>
                    </a:cxn>
                    <a:cxn ang="0">
                      <a:pos x="11" y="180"/>
                    </a:cxn>
                    <a:cxn ang="0">
                      <a:pos x="15" y="149"/>
                    </a:cxn>
                    <a:cxn ang="0">
                      <a:pos x="20" y="119"/>
                    </a:cxn>
                    <a:cxn ang="0">
                      <a:pos x="24" y="90"/>
                    </a:cxn>
                    <a:cxn ang="0">
                      <a:pos x="28" y="59"/>
                    </a:cxn>
                    <a:cxn ang="0">
                      <a:pos x="33" y="29"/>
                    </a:cxn>
                    <a:cxn ang="0">
                      <a:pos x="37" y="0"/>
                    </a:cxn>
                    <a:cxn ang="0">
                      <a:pos x="1173" y="853"/>
                    </a:cxn>
                    <a:cxn ang="0">
                      <a:pos x="1167" y="881"/>
                    </a:cxn>
                    <a:cxn ang="0">
                      <a:pos x="1161" y="910"/>
                    </a:cxn>
                    <a:cxn ang="0">
                      <a:pos x="1154" y="938"/>
                    </a:cxn>
                    <a:cxn ang="0">
                      <a:pos x="1148" y="968"/>
                    </a:cxn>
                    <a:cxn ang="0">
                      <a:pos x="1142" y="996"/>
                    </a:cxn>
                    <a:cxn ang="0">
                      <a:pos x="1136" y="1025"/>
                    </a:cxn>
                    <a:cxn ang="0">
                      <a:pos x="1128" y="1054"/>
                    </a:cxn>
                    <a:cxn ang="0">
                      <a:pos x="1122" y="1082"/>
                    </a:cxn>
                  </a:cxnLst>
                  <a:rect l="0" t="0" r="r" b="b"/>
                  <a:pathLst>
                    <a:path w="1173" h="1082">
                      <a:moveTo>
                        <a:pt x="1122" y="1082"/>
                      </a:moveTo>
                      <a:lnTo>
                        <a:pt x="0" y="241"/>
                      </a:lnTo>
                      <a:lnTo>
                        <a:pt x="5" y="211"/>
                      </a:lnTo>
                      <a:lnTo>
                        <a:pt x="11" y="180"/>
                      </a:lnTo>
                      <a:lnTo>
                        <a:pt x="15" y="149"/>
                      </a:lnTo>
                      <a:lnTo>
                        <a:pt x="20" y="119"/>
                      </a:lnTo>
                      <a:lnTo>
                        <a:pt x="24" y="90"/>
                      </a:lnTo>
                      <a:lnTo>
                        <a:pt x="28" y="59"/>
                      </a:lnTo>
                      <a:lnTo>
                        <a:pt x="33" y="29"/>
                      </a:lnTo>
                      <a:lnTo>
                        <a:pt x="37" y="0"/>
                      </a:lnTo>
                      <a:lnTo>
                        <a:pt x="1173" y="853"/>
                      </a:lnTo>
                      <a:lnTo>
                        <a:pt x="1167" y="881"/>
                      </a:lnTo>
                      <a:lnTo>
                        <a:pt x="1161" y="910"/>
                      </a:lnTo>
                      <a:lnTo>
                        <a:pt x="1154" y="938"/>
                      </a:lnTo>
                      <a:lnTo>
                        <a:pt x="1148" y="968"/>
                      </a:lnTo>
                      <a:lnTo>
                        <a:pt x="1142" y="996"/>
                      </a:lnTo>
                      <a:lnTo>
                        <a:pt x="1136" y="1025"/>
                      </a:lnTo>
                      <a:lnTo>
                        <a:pt x="1128" y="1054"/>
                      </a:lnTo>
                      <a:lnTo>
                        <a:pt x="1122" y="108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76" name="Freeform 96"/>
                <p:cNvSpPr>
                  <a:spLocks/>
                </p:cNvSpPr>
                <p:nvPr/>
              </p:nvSpPr>
              <p:spPr bwMode="auto">
                <a:xfrm>
                  <a:off x="3955" y="2082"/>
                  <a:ext cx="169" cy="156"/>
                </a:xfrm>
                <a:custGeom>
                  <a:avLst/>
                  <a:gdLst/>
                  <a:ahLst/>
                  <a:cxnLst>
                    <a:cxn ang="0">
                      <a:pos x="1129" y="1091"/>
                    </a:cxn>
                    <a:cxn ang="0">
                      <a:pos x="0" y="244"/>
                    </a:cxn>
                    <a:cxn ang="0">
                      <a:pos x="5" y="213"/>
                    </a:cxn>
                    <a:cxn ang="0">
                      <a:pos x="9" y="182"/>
                    </a:cxn>
                    <a:cxn ang="0">
                      <a:pos x="14" y="151"/>
                    </a:cxn>
                    <a:cxn ang="0">
                      <a:pos x="18" y="121"/>
                    </a:cxn>
                    <a:cxn ang="0">
                      <a:pos x="22" y="90"/>
                    </a:cxn>
                    <a:cxn ang="0">
                      <a:pos x="25" y="59"/>
                    </a:cxn>
                    <a:cxn ang="0">
                      <a:pos x="28" y="30"/>
                    </a:cxn>
                    <a:cxn ang="0">
                      <a:pos x="32" y="0"/>
                    </a:cxn>
                    <a:cxn ang="0">
                      <a:pos x="1178" y="859"/>
                    </a:cxn>
                    <a:cxn ang="0">
                      <a:pos x="1172" y="888"/>
                    </a:cxn>
                    <a:cxn ang="0">
                      <a:pos x="1167" y="917"/>
                    </a:cxn>
                    <a:cxn ang="0">
                      <a:pos x="1160" y="946"/>
                    </a:cxn>
                    <a:cxn ang="0">
                      <a:pos x="1154" y="975"/>
                    </a:cxn>
                    <a:cxn ang="0">
                      <a:pos x="1148" y="1004"/>
                    </a:cxn>
                    <a:cxn ang="0">
                      <a:pos x="1142" y="1033"/>
                    </a:cxn>
                    <a:cxn ang="0">
                      <a:pos x="1135" y="1062"/>
                    </a:cxn>
                    <a:cxn ang="0">
                      <a:pos x="1129" y="1091"/>
                    </a:cxn>
                  </a:cxnLst>
                  <a:rect l="0" t="0" r="r" b="b"/>
                  <a:pathLst>
                    <a:path w="1178" h="1091">
                      <a:moveTo>
                        <a:pt x="1129" y="1091"/>
                      </a:moveTo>
                      <a:lnTo>
                        <a:pt x="0" y="244"/>
                      </a:lnTo>
                      <a:lnTo>
                        <a:pt x="5" y="213"/>
                      </a:lnTo>
                      <a:lnTo>
                        <a:pt x="9" y="182"/>
                      </a:lnTo>
                      <a:lnTo>
                        <a:pt x="14" y="151"/>
                      </a:lnTo>
                      <a:lnTo>
                        <a:pt x="18" y="121"/>
                      </a:lnTo>
                      <a:lnTo>
                        <a:pt x="22" y="90"/>
                      </a:lnTo>
                      <a:lnTo>
                        <a:pt x="25" y="59"/>
                      </a:lnTo>
                      <a:lnTo>
                        <a:pt x="28" y="30"/>
                      </a:lnTo>
                      <a:lnTo>
                        <a:pt x="32" y="0"/>
                      </a:lnTo>
                      <a:lnTo>
                        <a:pt x="1178" y="859"/>
                      </a:lnTo>
                      <a:lnTo>
                        <a:pt x="1172" y="888"/>
                      </a:lnTo>
                      <a:lnTo>
                        <a:pt x="1167" y="917"/>
                      </a:lnTo>
                      <a:lnTo>
                        <a:pt x="1160" y="946"/>
                      </a:lnTo>
                      <a:lnTo>
                        <a:pt x="1154" y="975"/>
                      </a:lnTo>
                      <a:lnTo>
                        <a:pt x="1148" y="1004"/>
                      </a:lnTo>
                      <a:lnTo>
                        <a:pt x="1142" y="1033"/>
                      </a:lnTo>
                      <a:lnTo>
                        <a:pt x="1135" y="1062"/>
                      </a:lnTo>
                      <a:lnTo>
                        <a:pt x="1129" y="109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77" name="Freeform 97"/>
                <p:cNvSpPr>
                  <a:spLocks/>
                </p:cNvSpPr>
                <p:nvPr/>
              </p:nvSpPr>
              <p:spPr bwMode="auto">
                <a:xfrm>
                  <a:off x="3958" y="2064"/>
                  <a:ext cx="169" cy="157"/>
                </a:xfrm>
                <a:custGeom>
                  <a:avLst/>
                  <a:gdLst/>
                  <a:ahLst/>
                  <a:cxnLst>
                    <a:cxn ang="0">
                      <a:pos x="1136" y="1101"/>
                    </a:cxn>
                    <a:cxn ang="0">
                      <a:pos x="0" y="248"/>
                    </a:cxn>
                    <a:cxn ang="0">
                      <a:pos x="3" y="217"/>
                    </a:cxn>
                    <a:cxn ang="0">
                      <a:pos x="7" y="184"/>
                    </a:cxn>
                    <a:cxn ang="0">
                      <a:pos x="11" y="153"/>
                    </a:cxn>
                    <a:cxn ang="0">
                      <a:pos x="14" y="122"/>
                    </a:cxn>
                    <a:cxn ang="0">
                      <a:pos x="17" y="92"/>
                    </a:cxn>
                    <a:cxn ang="0">
                      <a:pos x="21" y="60"/>
                    </a:cxn>
                    <a:cxn ang="0">
                      <a:pos x="24" y="30"/>
                    </a:cxn>
                    <a:cxn ang="0">
                      <a:pos x="26" y="0"/>
                    </a:cxn>
                    <a:cxn ang="0">
                      <a:pos x="1182" y="867"/>
                    </a:cxn>
                    <a:cxn ang="0">
                      <a:pos x="1177" y="896"/>
                    </a:cxn>
                    <a:cxn ang="0">
                      <a:pos x="1172" y="926"/>
                    </a:cxn>
                    <a:cxn ang="0">
                      <a:pos x="1165" y="955"/>
                    </a:cxn>
                    <a:cxn ang="0">
                      <a:pos x="1160" y="983"/>
                    </a:cxn>
                    <a:cxn ang="0">
                      <a:pos x="1154" y="1013"/>
                    </a:cxn>
                    <a:cxn ang="0">
                      <a:pos x="1149" y="1042"/>
                    </a:cxn>
                    <a:cxn ang="0">
                      <a:pos x="1142" y="1072"/>
                    </a:cxn>
                    <a:cxn ang="0">
                      <a:pos x="1136" y="1101"/>
                    </a:cxn>
                  </a:cxnLst>
                  <a:rect l="0" t="0" r="r" b="b"/>
                  <a:pathLst>
                    <a:path w="1182" h="1101">
                      <a:moveTo>
                        <a:pt x="1136" y="1101"/>
                      </a:moveTo>
                      <a:lnTo>
                        <a:pt x="0" y="248"/>
                      </a:lnTo>
                      <a:lnTo>
                        <a:pt x="3" y="217"/>
                      </a:lnTo>
                      <a:lnTo>
                        <a:pt x="7" y="184"/>
                      </a:lnTo>
                      <a:lnTo>
                        <a:pt x="11" y="153"/>
                      </a:lnTo>
                      <a:lnTo>
                        <a:pt x="14" y="122"/>
                      </a:lnTo>
                      <a:lnTo>
                        <a:pt x="17" y="92"/>
                      </a:lnTo>
                      <a:lnTo>
                        <a:pt x="21" y="60"/>
                      </a:lnTo>
                      <a:lnTo>
                        <a:pt x="24" y="30"/>
                      </a:lnTo>
                      <a:lnTo>
                        <a:pt x="26" y="0"/>
                      </a:lnTo>
                      <a:lnTo>
                        <a:pt x="1182" y="867"/>
                      </a:lnTo>
                      <a:lnTo>
                        <a:pt x="1177" y="896"/>
                      </a:lnTo>
                      <a:lnTo>
                        <a:pt x="1172" y="926"/>
                      </a:lnTo>
                      <a:lnTo>
                        <a:pt x="1165" y="955"/>
                      </a:lnTo>
                      <a:lnTo>
                        <a:pt x="1160" y="983"/>
                      </a:lnTo>
                      <a:lnTo>
                        <a:pt x="1154" y="1013"/>
                      </a:lnTo>
                      <a:lnTo>
                        <a:pt x="1149" y="1042"/>
                      </a:lnTo>
                      <a:lnTo>
                        <a:pt x="1142" y="1072"/>
                      </a:lnTo>
                      <a:lnTo>
                        <a:pt x="1136" y="110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78" name="Freeform 98"/>
                <p:cNvSpPr>
                  <a:spLocks/>
                </p:cNvSpPr>
                <p:nvPr/>
              </p:nvSpPr>
              <p:spPr bwMode="auto">
                <a:xfrm>
                  <a:off x="3961" y="2046"/>
                  <a:ext cx="171" cy="157"/>
                </a:xfrm>
                <a:custGeom>
                  <a:avLst/>
                  <a:gdLst/>
                  <a:ahLst/>
                  <a:cxnLst>
                    <a:cxn ang="0">
                      <a:pos x="1146" y="1111"/>
                    </a:cxn>
                    <a:cxn ang="0">
                      <a:pos x="0" y="252"/>
                    </a:cxn>
                    <a:cxn ang="0">
                      <a:pos x="3" y="220"/>
                    </a:cxn>
                    <a:cxn ang="0">
                      <a:pos x="7" y="187"/>
                    </a:cxn>
                    <a:cxn ang="0">
                      <a:pos x="10" y="155"/>
                    </a:cxn>
                    <a:cxn ang="0">
                      <a:pos x="12" y="124"/>
                    </a:cxn>
                    <a:cxn ang="0">
                      <a:pos x="15" y="92"/>
                    </a:cxn>
                    <a:cxn ang="0">
                      <a:pos x="17" y="61"/>
                    </a:cxn>
                    <a:cxn ang="0">
                      <a:pos x="19" y="30"/>
                    </a:cxn>
                    <a:cxn ang="0">
                      <a:pos x="21" y="0"/>
                    </a:cxn>
                    <a:cxn ang="0">
                      <a:pos x="1189" y="876"/>
                    </a:cxn>
                    <a:cxn ang="0">
                      <a:pos x="1184" y="906"/>
                    </a:cxn>
                    <a:cxn ang="0">
                      <a:pos x="1178" y="935"/>
                    </a:cxn>
                    <a:cxn ang="0">
                      <a:pos x="1173" y="964"/>
                    </a:cxn>
                    <a:cxn ang="0">
                      <a:pos x="1168" y="993"/>
                    </a:cxn>
                    <a:cxn ang="0">
                      <a:pos x="1163" y="1022"/>
                    </a:cxn>
                    <a:cxn ang="0">
                      <a:pos x="1158" y="1053"/>
                    </a:cxn>
                    <a:cxn ang="0">
                      <a:pos x="1151" y="1082"/>
                    </a:cxn>
                    <a:cxn ang="0">
                      <a:pos x="1146" y="1111"/>
                    </a:cxn>
                  </a:cxnLst>
                  <a:rect l="0" t="0" r="r" b="b"/>
                  <a:pathLst>
                    <a:path w="1189" h="1111">
                      <a:moveTo>
                        <a:pt x="1146" y="1111"/>
                      </a:moveTo>
                      <a:lnTo>
                        <a:pt x="0" y="252"/>
                      </a:lnTo>
                      <a:lnTo>
                        <a:pt x="3" y="220"/>
                      </a:lnTo>
                      <a:lnTo>
                        <a:pt x="7" y="187"/>
                      </a:lnTo>
                      <a:lnTo>
                        <a:pt x="10" y="155"/>
                      </a:lnTo>
                      <a:lnTo>
                        <a:pt x="12" y="124"/>
                      </a:lnTo>
                      <a:lnTo>
                        <a:pt x="15" y="92"/>
                      </a:lnTo>
                      <a:lnTo>
                        <a:pt x="17" y="61"/>
                      </a:lnTo>
                      <a:lnTo>
                        <a:pt x="19" y="30"/>
                      </a:lnTo>
                      <a:lnTo>
                        <a:pt x="21" y="0"/>
                      </a:lnTo>
                      <a:lnTo>
                        <a:pt x="1189" y="876"/>
                      </a:lnTo>
                      <a:lnTo>
                        <a:pt x="1184" y="906"/>
                      </a:lnTo>
                      <a:lnTo>
                        <a:pt x="1178" y="935"/>
                      </a:lnTo>
                      <a:lnTo>
                        <a:pt x="1173" y="964"/>
                      </a:lnTo>
                      <a:lnTo>
                        <a:pt x="1168" y="993"/>
                      </a:lnTo>
                      <a:lnTo>
                        <a:pt x="1163" y="1022"/>
                      </a:lnTo>
                      <a:lnTo>
                        <a:pt x="1158" y="1053"/>
                      </a:lnTo>
                      <a:lnTo>
                        <a:pt x="1151" y="1082"/>
                      </a:lnTo>
                      <a:lnTo>
                        <a:pt x="1146" y="111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79" name="Freeform 99"/>
                <p:cNvSpPr>
                  <a:spLocks/>
                </p:cNvSpPr>
                <p:nvPr/>
              </p:nvSpPr>
              <p:spPr bwMode="auto">
                <a:xfrm>
                  <a:off x="3962" y="2027"/>
                  <a:ext cx="171" cy="159"/>
                </a:xfrm>
                <a:custGeom>
                  <a:avLst/>
                  <a:gdLst/>
                  <a:ahLst/>
                  <a:cxnLst>
                    <a:cxn ang="0">
                      <a:pos x="1156" y="1125"/>
                    </a:cxn>
                    <a:cxn ang="0">
                      <a:pos x="0" y="258"/>
                    </a:cxn>
                    <a:cxn ang="0">
                      <a:pos x="3" y="224"/>
                    </a:cxn>
                    <a:cxn ang="0">
                      <a:pos x="5" y="191"/>
                    </a:cxn>
                    <a:cxn ang="0">
                      <a:pos x="7" y="159"/>
                    </a:cxn>
                    <a:cxn ang="0">
                      <a:pos x="9" y="126"/>
                    </a:cxn>
                    <a:cxn ang="0">
                      <a:pos x="10" y="94"/>
                    </a:cxn>
                    <a:cxn ang="0">
                      <a:pos x="12" y="63"/>
                    </a:cxn>
                    <a:cxn ang="0">
                      <a:pos x="13" y="32"/>
                    </a:cxn>
                    <a:cxn ang="0">
                      <a:pos x="13" y="0"/>
                    </a:cxn>
                    <a:cxn ang="0">
                      <a:pos x="1197" y="888"/>
                    </a:cxn>
                    <a:cxn ang="0">
                      <a:pos x="1191" y="917"/>
                    </a:cxn>
                    <a:cxn ang="0">
                      <a:pos x="1187" y="947"/>
                    </a:cxn>
                    <a:cxn ang="0">
                      <a:pos x="1182" y="976"/>
                    </a:cxn>
                    <a:cxn ang="0">
                      <a:pos x="1177" y="1005"/>
                    </a:cxn>
                    <a:cxn ang="0">
                      <a:pos x="1172" y="1036"/>
                    </a:cxn>
                    <a:cxn ang="0">
                      <a:pos x="1166" y="1066"/>
                    </a:cxn>
                    <a:cxn ang="0">
                      <a:pos x="1161" y="1095"/>
                    </a:cxn>
                    <a:cxn ang="0">
                      <a:pos x="1156" y="1125"/>
                    </a:cxn>
                  </a:cxnLst>
                  <a:rect l="0" t="0" r="r" b="b"/>
                  <a:pathLst>
                    <a:path w="1197" h="1125">
                      <a:moveTo>
                        <a:pt x="1156" y="1125"/>
                      </a:moveTo>
                      <a:lnTo>
                        <a:pt x="0" y="258"/>
                      </a:lnTo>
                      <a:lnTo>
                        <a:pt x="3" y="224"/>
                      </a:lnTo>
                      <a:lnTo>
                        <a:pt x="5" y="191"/>
                      </a:lnTo>
                      <a:lnTo>
                        <a:pt x="7" y="159"/>
                      </a:lnTo>
                      <a:lnTo>
                        <a:pt x="9" y="126"/>
                      </a:lnTo>
                      <a:lnTo>
                        <a:pt x="10" y="94"/>
                      </a:lnTo>
                      <a:lnTo>
                        <a:pt x="12" y="63"/>
                      </a:lnTo>
                      <a:lnTo>
                        <a:pt x="13" y="32"/>
                      </a:lnTo>
                      <a:lnTo>
                        <a:pt x="13" y="0"/>
                      </a:lnTo>
                      <a:lnTo>
                        <a:pt x="1197" y="888"/>
                      </a:lnTo>
                      <a:lnTo>
                        <a:pt x="1191" y="917"/>
                      </a:lnTo>
                      <a:lnTo>
                        <a:pt x="1187" y="947"/>
                      </a:lnTo>
                      <a:lnTo>
                        <a:pt x="1182" y="976"/>
                      </a:lnTo>
                      <a:lnTo>
                        <a:pt x="1177" y="1005"/>
                      </a:lnTo>
                      <a:lnTo>
                        <a:pt x="1172" y="1036"/>
                      </a:lnTo>
                      <a:lnTo>
                        <a:pt x="1166" y="1066"/>
                      </a:lnTo>
                      <a:lnTo>
                        <a:pt x="1161" y="1095"/>
                      </a:lnTo>
                      <a:lnTo>
                        <a:pt x="1156" y="112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80" name="Freeform 100"/>
                <p:cNvSpPr>
                  <a:spLocks/>
                </p:cNvSpPr>
                <p:nvPr/>
              </p:nvSpPr>
              <p:spPr bwMode="auto">
                <a:xfrm>
                  <a:off x="3963" y="2006"/>
                  <a:ext cx="172" cy="163"/>
                </a:xfrm>
                <a:custGeom>
                  <a:avLst/>
                  <a:gdLst/>
                  <a:ahLst/>
                  <a:cxnLst>
                    <a:cxn ang="0">
                      <a:pos x="1168" y="1140"/>
                    </a:cxn>
                    <a:cxn ang="0">
                      <a:pos x="0" y="264"/>
                    </a:cxn>
                    <a:cxn ang="0">
                      <a:pos x="1" y="229"/>
                    </a:cxn>
                    <a:cxn ang="0">
                      <a:pos x="3" y="195"/>
                    </a:cxn>
                    <a:cxn ang="0">
                      <a:pos x="4" y="161"/>
                    </a:cxn>
                    <a:cxn ang="0">
                      <a:pos x="5" y="128"/>
                    </a:cxn>
                    <a:cxn ang="0">
                      <a:pos x="5" y="95"/>
                    </a:cxn>
                    <a:cxn ang="0">
                      <a:pos x="5" y="63"/>
                    </a:cxn>
                    <a:cxn ang="0">
                      <a:pos x="5" y="31"/>
                    </a:cxn>
                    <a:cxn ang="0">
                      <a:pos x="5" y="0"/>
                    </a:cxn>
                    <a:cxn ang="0">
                      <a:pos x="1205" y="901"/>
                    </a:cxn>
                    <a:cxn ang="0">
                      <a:pos x="1201" y="930"/>
                    </a:cxn>
                    <a:cxn ang="0">
                      <a:pos x="1197" y="959"/>
                    </a:cxn>
                    <a:cxn ang="0">
                      <a:pos x="1193" y="989"/>
                    </a:cxn>
                    <a:cxn ang="0">
                      <a:pos x="1188" y="1020"/>
                    </a:cxn>
                    <a:cxn ang="0">
                      <a:pos x="1183" y="1050"/>
                    </a:cxn>
                    <a:cxn ang="0">
                      <a:pos x="1178" y="1079"/>
                    </a:cxn>
                    <a:cxn ang="0">
                      <a:pos x="1173" y="1109"/>
                    </a:cxn>
                    <a:cxn ang="0">
                      <a:pos x="1168" y="1140"/>
                    </a:cxn>
                  </a:cxnLst>
                  <a:rect l="0" t="0" r="r" b="b"/>
                  <a:pathLst>
                    <a:path w="1205" h="1140">
                      <a:moveTo>
                        <a:pt x="1168" y="1140"/>
                      </a:moveTo>
                      <a:lnTo>
                        <a:pt x="0" y="264"/>
                      </a:lnTo>
                      <a:lnTo>
                        <a:pt x="1" y="229"/>
                      </a:lnTo>
                      <a:lnTo>
                        <a:pt x="3" y="195"/>
                      </a:lnTo>
                      <a:lnTo>
                        <a:pt x="4" y="161"/>
                      </a:lnTo>
                      <a:lnTo>
                        <a:pt x="5" y="128"/>
                      </a:lnTo>
                      <a:lnTo>
                        <a:pt x="5" y="95"/>
                      </a:lnTo>
                      <a:lnTo>
                        <a:pt x="5" y="63"/>
                      </a:lnTo>
                      <a:lnTo>
                        <a:pt x="5" y="31"/>
                      </a:lnTo>
                      <a:lnTo>
                        <a:pt x="5" y="0"/>
                      </a:lnTo>
                      <a:lnTo>
                        <a:pt x="1205" y="901"/>
                      </a:lnTo>
                      <a:lnTo>
                        <a:pt x="1201" y="930"/>
                      </a:lnTo>
                      <a:lnTo>
                        <a:pt x="1197" y="959"/>
                      </a:lnTo>
                      <a:lnTo>
                        <a:pt x="1193" y="989"/>
                      </a:lnTo>
                      <a:lnTo>
                        <a:pt x="1188" y="1020"/>
                      </a:lnTo>
                      <a:lnTo>
                        <a:pt x="1183" y="1050"/>
                      </a:lnTo>
                      <a:lnTo>
                        <a:pt x="1178" y="1079"/>
                      </a:lnTo>
                      <a:lnTo>
                        <a:pt x="1173" y="1109"/>
                      </a:lnTo>
                      <a:lnTo>
                        <a:pt x="1168" y="114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81" name="Freeform 101"/>
                <p:cNvSpPr>
                  <a:spLocks/>
                </p:cNvSpPr>
                <p:nvPr/>
              </p:nvSpPr>
              <p:spPr bwMode="auto">
                <a:xfrm>
                  <a:off x="3963" y="1986"/>
                  <a:ext cx="175" cy="166"/>
                </a:xfrm>
                <a:custGeom>
                  <a:avLst/>
                  <a:gdLst/>
                  <a:ahLst/>
                  <a:cxnLst>
                    <a:cxn ang="0">
                      <a:pos x="1189" y="1160"/>
                    </a:cxn>
                    <a:cxn ang="0">
                      <a:pos x="5" y="272"/>
                    </a:cxn>
                    <a:cxn ang="0">
                      <a:pos x="6" y="237"/>
                    </a:cxn>
                    <a:cxn ang="0">
                      <a:pos x="6" y="200"/>
                    </a:cxn>
                    <a:cxn ang="0">
                      <a:pos x="6" y="166"/>
                    </a:cxn>
                    <a:cxn ang="0">
                      <a:pos x="6" y="132"/>
                    </a:cxn>
                    <a:cxn ang="0">
                      <a:pos x="5" y="97"/>
                    </a:cxn>
                    <a:cxn ang="0">
                      <a:pos x="4" y="65"/>
                    </a:cxn>
                    <a:cxn ang="0">
                      <a:pos x="2" y="32"/>
                    </a:cxn>
                    <a:cxn ang="0">
                      <a:pos x="0" y="0"/>
                    </a:cxn>
                    <a:cxn ang="0">
                      <a:pos x="1223" y="918"/>
                    </a:cxn>
                    <a:cxn ang="0">
                      <a:pos x="1219" y="947"/>
                    </a:cxn>
                    <a:cxn ang="0">
                      <a:pos x="1215" y="977"/>
                    </a:cxn>
                    <a:cxn ang="0">
                      <a:pos x="1211" y="1007"/>
                    </a:cxn>
                    <a:cxn ang="0">
                      <a:pos x="1206" y="1038"/>
                    </a:cxn>
                    <a:cxn ang="0">
                      <a:pos x="1202" y="1068"/>
                    </a:cxn>
                    <a:cxn ang="0">
                      <a:pos x="1198" y="1098"/>
                    </a:cxn>
                    <a:cxn ang="0">
                      <a:pos x="1193" y="1129"/>
                    </a:cxn>
                    <a:cxn ang="0">
                      <a:pos x="1189" y="1160"/>
                    </a:cxn>
                  </a:cxnLst>
                  <a:rect l="0" t="0" r="r" b="b"/>
                  <a:pathLst>
                    <a:path w="1223" h="1160">
                      <a:moveTo>
                        <a:pt x="1189" y="1160"/>
                      </a:moveTo>
                      <a:lnTo>
                        <a:pt x="5" y="272"/>
                      </a:lnTo>
                      <a:lnTo>
                        <a:pt x="6" y="237"/>
                      </a:lnTo>
                      <a:lnTo>
                        <a:pt x="6" y="200"/>
                      </a:lnTo>
                      <a:lnTo>
                        <a:pt x="6" y="166"/>
                      </a:lnTo>
                      <a:lnTo>
                        <a:pt x="6" y="132"/>
                      </a:lnTo>
                      <a:lnTo>
                        <a:pt x="5" y="97"/>
                      </a:lnTo>
                      <a:lnTo>
                        <a:pt x="4" y="65"/>
                      </a:lnTo>
                      <a:lnTo>
                        <a:pt x="2" y="32"/>
                      </a:lnTo>
                      <a:lnTo>
                        <a:pt x="0" y="0"/>
                      </a:lnTo>
                      <a:lnTo>
                        <a:pt x="1223" y="918"/>
                      </a:lnTo>
                      <a:lnTo>
                        <a:pt x="1219" y="947"/>
                      </a:lnTo>
                      <a:lnTo>
                        <a:pt x="1215" y="977"/>
                      </a:lnTo>
                      <a:lnTo>
                        <a:pt x="1211" y="1007"/>
                      </a:lnTo>
                      <a:lnTo>
                        <a:pt x="1206" y="1038"/>
                      </a:lnTo>
                      <a:lnTo>
                        <a:pt x="1202" y="1068"/>
                      </a:lnTo>
                      <a:lnTo>
                        <a:pt x="1198" y="1098"/>
                      </a:lnTo>
                      <a:lnTo>
                        <a:pt x="1193" y="1129"/>
                      </a:lnTo>
                      <a:lnTo>
                        <a:pt x="1189" y="116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82" name="Freeform 102"/>
                <p:cNvSpPr>
                  <a:spLocks/>
                </p:cNvSpPr>
                <p:nvPr/>
              </p:nvSpPr>
              <p:spPr bwMode="auto">
                <a:xfrm>
                  <a:off x="3962" y="1977"/>
                  <a:ext cx="179" cy="158"/>
                </a:xfrm>
                <a:custGeom>
                  <a:avLst/>
                  <a:gdLst/>
                  <a:ahLst/>
                  <a:cxnLst>
                    <a:cxn ang="0">
                      <a:pos x="1211" y="1108"/>
                    </a:cxn>
                    <a:cxn ang="0">
                      <a:pos x="11" y="207"/>
                    </a:cxn>
                    <a:cxn ang="0">
                      <a:pos x="10" y="180"/>
                    </a:cxn>
                    <a:cxn ang="0">
                      <a:pos x="10" y="153"/>
                    </a:cxn>
                    <a:cxn ang="0">
                      <a:pos x="8" y="125"/>
                    </a:cxn>
                    <a:cxn ang="0">
                      <a:pos x="7" y="99"/>
                    </a:cxn>
                    <a:cxn ang="0">
                      <a:pos x="6" y="74"/>
                    </a:cxn>
                    <a:cxn ang="0">
                      <a:pos x="4" y="49"/>
                    </a:cxn>
                    <a:cxn ang="0">
                      <a:pos x="2" y="24"/>
                    </a:cxn>
                    <a:cxn ang="0">
                      <a:pos x="0" y="0"/>
                    </a:cxn>
                    <a:cxn ang="0">
                      <a:pos x="93" y="0"/>
                    </a:cxn>
                    <a:cxn ang="0">
                      <a:pos x="1243" y="863"/>
                    </a:cxn>
                    <a:cxn ang="0">
                      <a:pos x="1239" y="893"/>
                    </a:cxn>
                    <a:cxn ang="0">
                      <a:pos x="1235" y="923"/>
                    </a:cxn>
                    <a:cxn ang="0">
                      <a:pos x="1232" y="953"/>
                    </a:cxn>
                    <a:cxn ang="0">
                      <a:pos x="1228" y="984"/>
                    </a:cxn>
                    <a:cxn ang="0">
                      <a:pos x="1224" y="1014"/>
                    </a:cxn>
                    <a:cxn ang="0">
                      <a:pos x="1220" y="1045"/>
                    </a:cxn>
                    <a:cxn ang="0">
                      <a:pos x="1216" y="1076"/>
                    </a:cxn>
                    <a:cxn ang="0">
                      <a:pos x="1211" y="1108"/>
                    </a:cxn>
                  </a:cxnLst>
                  <a:rect l="0" t="0" r="r" b="b"/>
                  <a:pathLst>
                    <a:path w="1243" h="1108">
                      <a:moveTo>
                        <a:pt x="1211" y="1108"/>
                      </a:moveTo>
                      <a:lnTo>
                        <a:pt x="11" y="207"/>
                      </a:lnTo>
                      <a:lnTo>
                        <a:pt x="10" y="180"/>
                      </a:lnTo>
                      <a:lnTo>
                        <a:pt x="10" y="153"/>
                      </a:lnTo>
                      <a:lnTo>
                        <a:pt x="8" y="125"/>
                      </a:lnTo>
                      <a:lnTo>
                        <a:pt x="7" y="99"/>
                      </a:lnTo>
                      <a:lnTo>
                        <a:pt x="6" y="74"/>
                      </a:lnTo>
                      <a:lnTo>
                        <a:pt x="4" y="49"/>
                      </a:lnTo>
                      <a:lnTo>
                        <a:pt x="2" y="24"/>
                      </a:lnTo>
                      <a:lnTo>
                        <a:pt x="0" y="0"/>
                      </a:lnTo>
                      <a:lnTo>
                        <a:pt x="93" y="0"/>
                      </a:lnTo>
                      <a:lnTo>
                        <a:pt x="1243" y="863"/>
                      </a:lnTo>
                      <a:lnTo>
                        <a:pt x="1239" y="893"/>
                      </a:lnTo>
                      <a:lnTo>
                        <a:pt x="1235" y="923"/>
                      </a:lnTo>
                      <a:lnTo>
                        <a:pt x="1232" y="953"/>
                      </a:lnTo>
                      <a:lnTo>
                        <a:pt x="1228" y="984"/>
                      </a:lnTo>
                      <a:lnTo>
                        <a:pt x="1224" y="1014"/>
                      </a:lnTo>
                      <a:lnTo>
                        <a:pt x="1220" y="1045"/>
                      </a:lnTo>
                      <a:lnTo>
                        <a:pt x="1216" y="1076"/>
                      </a:lnTo>
                      <a:lnTo>
                        <a:pt x="1211" y="110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83" name="Freeform 103"/>
                <p:cNvSpPr>
                  <a:spLocks/>
                </p:cNvSpPr>
                <p:nvPr/>
              </p:nvSpPr>
              <p:spPr bwMode="auto">
                <a:xfrm>
                  <a:off x="3962" y="1977"/>
                  <a:ext cx="179" cy="141"/>
                </a:xfrm>
                <a:custGeom>
                  <a:avLst/>
                  <a:gdLst/>
                  <a:ahLst/>
                  <a:cxnLst>
                    <a:cxn ang="0">
                      <a:pos x="1228" y="986"/>
                    </a:cxn>
                    <a:cxn ang="0">
                      <a:pos x="5" y="68"/>
                    </a:cxn>
                    <a:cxn ang="0">
                      <a:pos x="5" y="60"/>
                    </a:cxn>
                    <a:cxn ang="0">
                      <a:pos x="4" y="51"/>
                    </a:cxn>
                    <a:cxn ang="0">
                      <a:pos x="3" y="42"/>
                    </a:cxn>
                    <a:cxn ang="0">
                      <a:pos x="3" y="34"/>
                    </a:cxn>
                    <a:cxn ang="0">
                      <a:pos x="2" y="25"/>
                    </a:cxn>
                    <a:cxn ang="0">
                      <a:pos x="1" y="17"/>
                    </a:cxn>
                    <a:cxn ang="0">
                      <a:pos x="0" y="9"/>
                    </a:cxn>
                    <a:cxn ang="0">
                      <a:pos x="0" y="0"/>
                    </a:cxn>
                    <a:cxn ang="0">
                      <a:pos x="271" y="0"/>
                    </a:cxn>
                    <a:cxn ang="0">
                      <a:pos x="1255" y="738"/>
                    </a:cxn>
                    <a:cxn ang="0">
                      <a:pos x="1252" y="768"/>
                    </a:cxn>
                    <a:cxn ang="0">
                      <a:pos x="1249" y="799"/>
                    </a:cxn>
                    <a:cxn ang="0">
                      <a:pos x="1246" y="829"/>
                    </a:cxn>
                    <a:cxn ang="0">
                      <a:pos x="1243" y="861"/>
                    </a:cxn>
                    <a:cxn ang="0">
                      <a:pos x="1239" y="891"/>
                    </a:cxn>
                    <a:cxn ang="0">
                      <a:pos x="1235" y="922"/>
                    </a:cxn>
                    <a:cxn ang="0">
                      <a:pos x="1232" y="953"/>
                    </a:cxn>
                    <a:cxn ang="0">
                      <a:pos x="1228" y="986"/>
                    </a:cxn>
                  </a:cxnLst>
                  <a:rect l="0" t="0" r="r" b="b"/>
                  <a:pathLst>
                    <a:path w="1255" h="986">
                      <a:moveTo>
                        <a:pt x="1228" y="986"/>
                      </a:moveTo>
                      <a:lnTo>
                        <a:pt x="5" y="68"/>
                      </a:lnTo>
                      <a:lnTo>
                        <a:pt x="5" y="60"/>
                      </a:lnTo>
                      <a:lnTo>
                        <a:pt x="4" y="51"/>
                      </a:lnTo>
                      <a:lnTo>
                        <a:pt x="3" y="42"/>
                      </a:lnTo>
                      <a:lnTo>
                        <a:pt x="3" y="34"/>
                      </a:lnTo>
                      <a:lnTo>
                        <a:pt x="2" y="25"/>
                      </a:lnTo>
                      <a:lnTo>
                        <a:pt x="1" y="17"/>
                      </a:lnTo>
                      <a:lnTo>
                        <a:pt x="0" y="9"/>
                      </a:lnTo>
                      <a:lnTo>
                        <a:pt x="0" y="0"/>
                      </a:lnTo>
                      <a:lnTo>
                        <a:pt x="271" y="0"/>
                      </a:lnTo>
                      <a:lnTo>
                        <a:pt x="1255" y="738"/>
                      </a:lnTo>
                      <a:lnTo>
                        <a:pt x="1252" y="768"/>
                      </a:lnTo>
                      <a:lnTo>
                        <a:pt x="1249" y="799"/>
                      </a:lnTo>
                      <a:lnTo>
                        <a:pt x="1246" y="829"/>
                      </a:lnTo>
                      <a:lnTo>
                        <a:pt x="1243" y="861"/>
                      </a:lnTo>
                      <a:lnTo>
                        <a:pt x="1239" y="891"/>
                      </a:lnTo>
                      <a:lnTo>
                        <a:pt x="1235" y="922"/>
                      </a:lnTo>
                      <a:lnTo>
                        <a:pt x="1232" y="953"/>
                      </a:lnTo>
                      <a:lnTo>
                        <a:pt x="1228" y="98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84" name="Freeform 104"/>
                <p:cNvSpPr>
                  <a:spLocks/>
                </p:cNvSpPr>
                <p:nvPr/>
              </p:nvSpPr>
              <p:spPr bwMode="auto">
                <a:xfrm>
                  <a:off x="3975" y="1977"/>
                  <a:ext cx="168" cy="123"/>
                </a:xfrm>
                <a:custGeom>
                  <a:avLst/>
                  <a:gdLst/>
                  <a:ahLst/>
                  <a:cxnLst>
                    <a:cxn ang="0">
                      <a:pos x="1150" y="863"/>
                    </a:cxn>
                    <a:cxn ang="0">
                      <a:pos x="0" y="0"/>
                    </a:cxn>
                    <a:cxn ang="0">
                      <a:pos x="356" y="0"/>
                    </a:cxn>
                    <a:cxn ang="0">
                      <a:pos x="1173" y="611"/>
                    </a:cxn>
                    <a:cxn ang="0">
                      <a:pos x="1170" y="643"/>
                    </a:cxn>
                    <a:cxn ang="0">
                      <a:pos x="1167" y="673"/>
                    </a:cxn>
                    <a:cxn ang="0">
                      <a:pos x="1165" y="704"/>
                    </a:cxn>
                    <a:cxn ang="0">
                      <a:pos x="1162" y="735"/>
                    </a:cxn>
                    <a:cxn ang="0">
                      <a:pos x="1159" y="767"/>
                    </a:cxn>
                    <a:cxn ang="0">
                      <a:pos x="1156" y="798"/>
                    </a:cxn>
                    <a:cxn ang="0">
                      <a:pos x="1153" y="830"/>
                    </a:cxn>
                    <a:cxn ang="0">
                      <a:pos x="1150" y="863"/>
                    </a:cxn>
                  </a:cxnLst>
                  <a:rect l="0" t="0" r="r" b="b"/>
                  <a:pathLst>
                    <a:path w="1173" h="863">
                      <a:moveTo>
                        <a:pt x="1150" y="863"/>
                      </a:moveTo>
                      <a:lnTo>
                        <a:pt x="0" y="0"/>
                      </a:lnTo>
                      <a:lnTo>
                        <a:pt x="356" y="0"/>
                      </a:lnTo>
                      <a:lnTo>
                        <a:pt x="1173" y="611"/>
                      </a:lnTo>
                      <a:lnTo>
                        <a:pt x="1170" y="643"/>
                      </a:lnTo>
                      <a:lnTo>
                        <a:pt x="1167" y="673"/>
                      </a:lnTo>
                      <a:lnTo>
                        <a:pt x="1165" y="704"/>
                      </a:lnTo>
                      <a:lnTo>
                        <a:pt x="1162" y="735"/>
                      </a:lnTo>
                      <a:lnTo>
                        <a:pt x="1159" y="767"/>
                      </a:lnTo>
                      <a:lnTo>
                        <a:pt x="1156" y="798"/>
                      </a:lnTo>
                      <a:lnTo>
                        <a:pt x="1153" y="830"/>
                      </a:lnTo>
                      <a:lnTo>
                        <a:pt x="1150" y="86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85" name="Freeform 105"/>
                <p:cNvSpPr>
                  <a:spLocks/>
                </p:cNvSpPr>
                <p:nvPr/>
              </p:nvSpPr>
              <p:spPr bwMode="auto">
                <a:xfrm>
                  <a:off x="4001" y="1977"/>
                  <a:ext cx="143" cy="105"/>
                </a:xfrm>
                <a:custGeom>
                  <a:avLst/>
                  <a:gdLst/>
                  <a:ahLst/>
                  <a:cxnLst>
                    <a:cxn ang="0">
                      <a:pos x="984" y="738"/>
                    </a:cxn>
                    <a:cxn ang="0">
                      <a:pos x="0" y="0"/>
                    </a:cxn>
                    <a:cxn ang="0">
                      <a:pos x="358" y="0"/>
                    </a:cxn>
                    <a:cxn ang="0">
                      <a:pos x="1002" y="483"/>
                    </a:cxn>
                    <a:cxn ang="0">
                      <a:pos x="1001" y="514"/>
                    </a:cxn>
                    <a:cxn ang="0">
                      <a:pos x="999" y="546"/>
                    </a:cxn>
                    <a:cxn ang="0">
                      <a:pos x="997" y="577"/>
                    </a:cxn>
                    <a:cxn ang="0">
                      <a:pos x="995" y="608"/>
                    </a:cxn>
                    <a:cxn ang="0">
                      <a:pos x="992" y="641"/>
                    </a:cxn>
                    <a:cxn ang="0">
                      <a:pos x="989" y="673"/>
                    </a:cxn>
                    <a:cxn ang="0">
                      <a:pos x="987" y="705"/>
                    </a:cxn>
                    <a:cxn ang="0">
                      <a:pos x="984" y="738"/>
                    </a:cxn>
                  </a:cxnLst>
                  <a:rect l="0" t="0" r="r" b="b"/>
                  <a:pathLst>
                    <a:path w="1002" h="738">
                      <a:moveTo>
                        <a:pt x="984" y="738"/>
                      </a:moveTo>
                      <a:lnTo>
                        <a:pt x="0" y="0"/>
                      </a:lnTo>
                      <a:lnTo>
                        <a:pt x="358" y="0"/>
                      </a:lnTo>
                      <a:lnTo>
                        <a:pt x="1002" y="483"/>
                      </a:lnTo>
                      <a:lnTo>
                        <a:pt x="1001" y="514"/>
                      </a:lnTo>
                      <a:lnTo>
                        <a:pt x="999" y="546"/>
                      </a:lnTo>
                      <a:lnTo>
                        <a:pt x="997" y="577"/>
                      </a:lnTo>
                      <a:lnTo>
                        <a:pt x="995" y="608"/>
                      </a:lnTo>
                      <a:lnTo>
                        <a:pt x="992" y="641"/>
                      </a:lnTo>
                      <a:lnTo>
                        <a:pt x="989" y="673"/>
                      </a:lnTo>
                      <a:lnTo>
                        <a:pt x="987" y="705"/>
                      </a:lnTo>
                      <a:lnTo>
                        <a:pt x="984" y="73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86" name="Freeform 106"/>
                <p:cNvSpPr>
                  <a:spLocks/>
                </p:cNvSpPr>
                <p:nvPr/>
              </p:nvSpPr>
              <p:spPr bwMode="auto">
                <a:xfrm>
                  <a:off x="4026" y="1977"/>
                  <a:ext cx="119" cy="86"/>
                </a:xfrm>
                <a:custGeom>
                  <a:avLst/>
                  <a:gdLst/>
                  <a:ahLst/>
                  <a:cxnLst>
                    <a:cxn ang="0">
                      <a:pos x="816" y="611"/>
                    </a:cxn>
                    <a:cxn ang="0">
                      <a:pos x="0" y="0"/>
                    </a:cxn>
                    <a:cxn ang="0">
                      <a:pos x="357" y="0"/>
                    </a:cxn>
                    <a:cxn ang="0">
                      <a:pos x="828" y="353"/>
                    </a:cxn>
                    <a:cxn ang="0">
                      <a:pos x="827" y="384"/>
                    </a:cxn>
                    <a:cxn ang="0">
                      <a:pos x="826" y="415"/>
                    </a:cxn>
                    <a:cxn ang="0">
                      <a:pos x="825" y="448"/>
                    </a:cxn>
                    <a:cxn ang="0">
                      <a:pos x="823" y="480"/>
                    </a:cxn>
                    <a:cxn ang="0">
                      <a:pos x="822" y="512"/>
                    </a:cxn>
                    <a:cxn ang="0">
                      <a:pos x="820" y="545"/>
                    </a:cxn>
                    <a:cxn ang="0">
                      <a:pos x="818" y="578"/>
                    </a:cxn>
                    <a:cxn ang="0">
                      <a:pos x="816" y="611"/>
                    </a:cxn>
                  </a:cxnLst>
                  <a:rect l="0" t="0" r="r" b="b"/>
                  <a:pathLst>
                    <a:path w="828" h="611">
                      <a:moveTo>
                        <a:pt x="816" y="611"/>
                      </a:moveTo>
                      <a:lnTo>
                        <a:pt x="0" y="0"/>
                      </a:lnTo>
                      <a:lnTo>
                        <a:pt x="357" y="0"/>
                      </a:lnTo>
                      <a:lnTo>
                        <a:pt x="828" y="353"/>
                      </a:lnTo>
                      <a:lnTo>
                        <a:pt x="827" y="384"/>
                      </a:lnTo>
                      <a:lnTo>
                        <a:pt x="826" y="415"/>
                      </a:lnTo>
                      <a:lnTo>
                        <a:pt x="825" y="448"/>
                      </a:lnTo>
                      <a:lnTo>
                        <a:pt x="823" y="480"/>
                      </a:lnTo>
                      <a:lnTo>
                        <a:pt x="822" y="512"/>
                      </a:lnTo>
                      <a:lnTo>
                        <a:pt x="820" y="545"/>
                      </a:lnTo>
                      <a:lnTo>
                        <a:pt x="818" y="578"/>
                      </a:lnTo>
                      <a:lnTo>
                        <a:pt x="816" y="61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87" name="Freeform 107"/>
                <p:cNvSpPr>
                  <a:spLocks/>
                </p:cNvSpPr>
                <p:nvPr/>
              </p:nvSpPr>
              <p:spPr bwMode="auto">
                <a:xfrm>
                  <a:off x="4052" y="1977"/>
                  <a:ext cx="93" cy="68"/>
                </a:xfrm>
                <a:custGeom>
                  <a:avLst/>
                  <a:gdLst/>
                  <a:ahLst/>
                  <a:cxnLst>
                    <a:cxn ang="0">
                      <a:pos x="644" y="483"/>
                    </a:cxn>
                    <a:cxn ang="0">
                      <a:pos x="0" y="0"/>
                    </a:cxn>
                    <a:cxn ang="0">
                      <a:pos x="356" y="0"/>
                    </a:cxn>
                    <a:cxn ang="0">
                      <a:pos x="650" y="219"/>
                    </a:cxn>
                    <a:cxn ang="0">
                      <a:pos x="650" y="252"/>
                    </a:cxn>
                    <a:cxn ang="0">
                      <a:pos x="650" y="283"/>
                    </a:cxn>
                    <a:cxn ang="0">
                      <a:pos x="649" y="315"/>
                    </a:cxn>
                    <a:cxn ang="0">
                      <a:pos x="649" y="349"/>
                    </a:cxn>
                    <a:cxn ang="0">
                      <a:pos x="648" y="381"/>
                    </a:cxn>
                    <a:cxn ang="0">
                      <a:pos x="647" y="415"/>
                    </a:cxn>
                    <a:cxn ang="0">
                      <a:pos x="646" y="449"/>
                    </a:cxn>
                    <a:cxn ang="0">
                      <a:pos x="644" y="483"/>
                    </a:cxn>
                  </a:cxnLst>
                  <a:rect l="0" t="0" r="r" b="b"/>
                  <a:pathLst>
                    <a:path w="650" h="483">
                      <a:moveTo>
                        <a:pt x="644" y="483"/>
                      </a:moveTo>
                      <a:lnTo>
                        <a:pt x="0" y="0"/>
                      </a:lnTo>
                      <a:lnTo>
                        <a:pt x="356" y="0"/>
                      </a:lnTo>
                      <a:lnTo>
                        <a:pt x="650" y="219"/>
                      </a:lnTo>
                      <a:lnTo>
                        <a:pt x="650" y="252"/>
                      </a:lnTo>
                      <a:lnTo>
                        <a:pt x="650" y="283"/>
                      </a:lnTo>
                      <a:lnTo>
                        <a:pt x="649" y="315"/>
                      </a:lnTo>
                      <a:lnTo>
                        <a:pt x="649" y="349"/>
                      </a:lnTo>
                      <a:lnTo>
                        <a:pt x="648" y="381"/>
                      </a:lnTo>
                      <a:lnTo>
                        <a:pt x="647" y="415"/>
                      </a:lnTo>
                      <a:lnTo>
                        <a:pt x="646" y="449"/>
                      </a:lnTo>
                      <a:lnTo>
                        <a:pt x="644" y="48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88" name="Freeform 108"/>
                <p:cNvSpPr>
                  <a:spLocks/>
                </p:cNvSpPr>
                <p:nvPr/>
              </p:nvSpPr>
              <p:spPr bwMode="auto">
                <a:xfrm>
                  <a:off x="4078" y="1977"/>
                  <a:ext cx="67" cy="50"/>
                </a:xfrm>
                <a:custGeom>
                  <a:avLst/>
                  <a:gdLst/>
                  <a:ahLst/>
                  <a:cxnLst>
                    <a:cxn ang="0">
                      <a:pos x="471" y="353"/>
                    </a:cxn>
                    <a:cxn ang="0">
                      <a:pos x="0" y="0"/>
                    </a:cxn>
                    <a:cxn ang="0">
                      <a:pos x="357" y="0"/>
                    </a:cxn>
                    <a:cxn ang="0">
                      <a:pos x="468" y="83"/>
                    </a:cxn>
                    <a:cxn ang="0">
                      <a:pos x="469" y="115"/>
                    </a:cxn>
                    <a:cxn ang="0">
                      <a:pos x="470" y="147"/>
                    </a:cxn>
                    <a:cxn ang="0">
                      <a:pos x="471" y="180"/>
                    </a:cxn>
                    <a:cxn ang="0">
                      <a:pos x="471" y="213"/>
                    </a:cxn>
                    <a:cxn ang="0">
                      <a:pos x="472" y="247"/>
                    </a:cxn>
                    <a:cxn ang="0">
                      <a:pos x="472" y="282"/>
                    </a:cxn>
                    <a:cxn ang="0">
                      <a:pos x="471" y="317"/>
                    </a:cxn>
                    <a:cxn ang="0">
                      <a:pos x="471" y="353"/>
                    </a:cxn>
                  </a:cxnLst>
                  <a:rect l="0" t="0" r="r" b="b"/>
                  <a:pathLst>
                    <a:path w="472" h="353">
                      <a:moveTo>
                        <a:pt x="471" y="353"/>
                      </a:moveTo>
                      <a:lnTo>
                        <a:pt x="0" y="0"/>
                      </a:lnTo>
                      <a:lnTo>
                        <a:pt x="357" y="0"/>
                      </a:lnTo>
                      <a:lnTo>
                        <a:pt x="468" y="83"/>
                      </a:lnTo>
                      <a:lnTo>
                        <a:pt x="469" y="115"/>
                      </a:lnTo>
                      <a:lnTo>
                        <a:pt x="470" y="147"/>
                      </a:lnTo>
                      <a:lnTo>
                        <a:pt x="471" y="180"/>
                      </a:lnTo>
                      <a:lnTo>
                        <a:pt x="471" y="213"/>
                      </a:lnTo>
                      <a:lnTo>
                        <a:pt x="472" y="247"/>
                      </a:lnTo>
                      <a:lnTo>
                        <a:pt x="472" y="282"/>
                      </a:lnTo>
                      <a:lnTo>
                        <a:pt x="471" y="317"/>
                      </a:lnTo>
                      <a:lnTo>
                        <a:pt x="471" y="35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89" name="Freeform 109"/>
                <p:cNvSpPr>
                  <a:spLocks/>
                </p:cNvSpPr>
                <p:nvPr/>
              </p:nvSpPr>
              <p:spPr bwMode="auto">
                <a:xfrm>
                  <a:off x="4103" y="1977"/>
                  <a:ext cx="42" cy="31"/>
                </a:xfrm>
                <a:custGeom>
                  <a:avLst/>
                  <a:gdLst/>
                  <a:ahLst/>
                  <a:cxnLst>
                    <a:cxn ang="0">
                      <a:pos x="294" y="219"/>
                    </a:cxn>
                    <a:cxn ang="0">
                      <a:pos x="0" y="0"/>
                    </a:cxn>
                    <a:cxn ang="0">
                      <a:pos x="284" y="0"/>
                    </a:cxn>
                    <a:cxn ang="0">
                      <a:pos x="286" y="25"/>
                    </a:cxn>
                    <a:cxn ang="0">
                      <a:pos x="288" y="53"/>
                    </a:cxn>
                    <a:cxn ang="0">
                      <a:pos x="289" y="79"/>
                    </a:cxn>
                    <a:cxn ang="0">
                      <a:pos x="291" y="107"/>
                    </a:cxn>
                    <a:cxn ang="0">
                      <a:pos x="292" y="134"/>
                    </a:cxn>
                    <a:cxn ang="0">
                      <a:pos x="293" y="162"/>
                    </a:cxn>
                    <a:cxn ang="0">
                      <a:pos x="293" y="191"/>
                    </a:cxn>
                    <a:cxn ang="0">
                      <a:pos x="294" y="219"/>
                    </a:cxn>
                  </a:cxnLst>
                  <a:rect l="0" t="0" r="r" b="b"/>
                  <a:pathLst>
                    <a:path w="294" h="219">
                      <a:moveTo>
                        <a:pt x="294" y="219"/>
                      </a:moveTo>
                      <a:lnTo>
                        <a:pt x="0" y="0"/>
                      </a:lnTo>
                      <a:lnTo>
                        <a:pt x="284" y="0"/>
                      </a:lnTo>
                      <a:lnTo>
                        <a:pt x="286" y="25"/>
                      </a:lnTo>
                      <a:lnTo>
                        <a:pt x="288" y="53"/>
                      </a:lnTo>
                      <a:lnTo>
                        <a:pt x="289" y="79"/>
                      </a:lnTo>
                      <a:lnTo>
                        <a:pt x="291" y="107"/>
                      </a:lnTo>
                      <a:lnTo>
                        <a:pt x="292" y="134"/>
                      </a:lnTo>
                      <a:lnTo>
                        <a:pt x="293" y="162"/>
                      </a:lnTo>
                      <a:lnTo>
                        <a:pt x="293" y="191"/>
                      </a:lnTo>
                      <a:lnTo>
                        <a:pt x="294" y="21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90" name="Freeform 110"/>
                <p:cNvSpPr>
                  <a:spLocks/>
                </p:cNvSpPr>
                <p:nvPr/>
              </p:nvSpPr>
              <p:spPr bwMode="auto">
                <a:xfrm>
                  <a:off x="4128" y="1977"/>
                  <a:ext cx="16" cy="12"/>
                </a:xfrm>
                <a:custGeom>
                  <a:avLst/>
                  <a:gdLst/>
                  <a:ahLst/>
                  <a:cxnLst>
                    <a:cxn ang="0">
                      <a:pos x="111" y="83"/>
                    </a:cxn>
                    <a:cxn ang="0">
                      <a:pos x="0" y="0"/>
                    </a:cxn>
                    <a:cxn ang="0">
                      <a:pos x="105" y="0"/>
                    </a:cxn>
                    <a:cxn ang="0">
                      <a:pos x="106" y="10"/>
                    </a:cxn>
                    <a:cxn ang="0">
                      <a:pos x="107" y="20"/>
                    </a:cxn>
                    <a:cxn ang="0">
                      <a:pos x="108" y="31"/>
                    </a:cxn>
                    <a:cxn ang="0">
                      <a:pos x="108" y="41"/>
                    </a:cxn>
                    <a:cxn ang="0">
                      <a:pos x="109" y="51"/>
                    </a:cxn>
                    <a:cxn ang="0">
                      <a:pos x="110" y="62"/>
                    </a:cxn>
                    <a:cxn ang="0">
                      <a:pos x="110" y="72"/>
                    </a:cxn>
                    <a:cxn ang="0">
                      <a:pos x="111" y="83"/>
                    </a:cxn>
                  </a:cxnLst>
                  <a:rect l="0" t="0" r="r" b="b"/>
                  <a:pathLst>
                    <a:path w="111" h="83">
                      <a:moveTo>
                        <a:pt x="111" y="83"/>
                      </a:moveTo>
                      <a:lnTo>
                        <a:pt x="0" y="0"/>
                      </a:lnTo>
                      <a:lnTo>
                        <a:pt x="105" y="0"/>
                      </a:lnTo>
                      <a:lnTo>
                        <a:pt x="106" y="10"/>
                      </a:lnTo>
                      <a:lnTo>
                        <a:pt x="107" y="20"/>
                      </a:lnTo>
                      <a:lnTo>
                        <a:pt x="108" y="31"/>
                      </a:lnTo>
                      <a:lnTo>
                        <a:pt x="108" y="41"/>
                      </a:lnTo>
                      <a:lnTo>
                        <a:pt x="109" y="51"/>
                      </a:lnTo>
                      <a:lnTo>
                        <a:pt x="110" y="62"/>
                      </a:lnTo>
                      <a:lnTo>
                        <a:pt x="110" y="72"/>
                      </a:lnTo>
                      <a:lnTo>
                        <a:pt x="111" y="8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91" name="Freeform 111"/>
                <p:cNvSpPr>
                  <a:spLocks/>
                </p:cNvSpPr>
                <p:nvPr/>
              </p:nvSpPr>
              <p:spPr bwMode="auto">
                <a:xfrm>
                  <a:off x="3795" y="1977"/>
                  <a:ext cx="350" cy="688"/>
                </a:xfrm>
                <a:custGeom>
                  <a:avLst/>
                  <a:gdLst/>
                  <a:ahLst/>
                  <a:cxnLst>
                    <a:cxn ang="0">
                      <a:pos x="2440" y="42"/>
                    </a:cxn>
                    <a:cxn ang="0">
                      <a:pos x="2445" y="132"/>
                    </a:cxn>
                    <a:cxn ang="0">
                      <a:pos x="2447" y="226"/>
                    </a:cxn>
                    <a:cxn ang="0">
                      <a:pos x="2446" y="324"/>
                    </a:cxn>
                    <a:cxn ang="0">
                      <a:pos x="2444" y="425"/>
                    </a:cxn>
                    <a:cxn ang="0">
                      <a:pos x="2439" y="531"/>
                    </a:cxn>
                    <a:cxn ang="0">
                      <a:pos x="2426" y="696"/>
                    </a:cxn>
                    <a:cxn ang="0">
                      <a:pos x="2403" y="927"/>
                    </a:cxn>
                    <a:cxn ang="0">
                      <a:pos x="2371" y="1168"/>
                    </a:cxn>
                    <a:cxn ang="0">
                      <a:pos x="2330" y="1417"/>
                    </a:cxn>
                    <a:cxn ang="0">
                      <a:pos x="2281" y="1671"/>
                    </a:cxn>
                    <a:cxn ang="0">
                      <a:pos x="2224" y="1928"/>
                    </a:cxn>
                    <a:cxn ang="0">
                      <a:pos x="2159" y="2187"/>
                    </a:cxn>
                    <a:cxn ang="0">
                      <a:pos x="2087" y="2443"/>
                    </a:cxn>
                    <a:cxn ang="0">
                      <a:pos x="2009" y="2697"/>
                    </a:cxn>
                    <a:cxn ang="0">
                      <a:pos x="1946" y="2883"/>
                    </a:cxn>
                    <a:cxn ang="0">
                      <a:pos x="1901" y="3005"/>
                    </a:cxn>
                    <a:cxn ang="0">
                      <a:pos x="1855" y="3125"/>
                    </a:cxn>
                    <a:cxn ang="0">
                      <a:pos x="1807" y="3242"/>
                    </a:cxn>
                    <a:cxn ang="0">
                      <a:pos x="1758" y="3357"/>
                    </a:cxn>
                    <a:cxn ang="0">
                      <a:pos x="1707" y="3468"/>
                    </a:cxn>
                    <a:cxn ang="0">
                      <a:pos x="1655" y="3576"/>
                    </a:cxn>
                    <a:cxn ang="0">
                      <a:pos x="1602" y="3680"/>
                    </a:cxn>
                    <a:cxn ang="0">
                      <a:pos x="2159" y="3926"/>
                    </a:cxn>
                    <a:cxn ang="0">
                      <a:pos x="0" y="2704"/>
                    </a:cxn>
                    <a:cxn ang="0">
                      <a:pos x="539" y="2969"/>
                    </a:cxn>
                    <a:cxn ang="0">
                      <a:pos x="628" y="2758"/>
                    </a:cxn>
                    <a:cxn ang="0">
                      <a:pos x="710" y="2544"/>
                    </a:cxn>
                    <a:cxn ang="0">
                      <a:pos x="786" y="2331"/>
                    </a:cxn>
                    <a:cxn ang="0">
                      <a:pos x="856" y="2116"/>
                    </a:cxn>
                    <a:cxn ang="0">
                      <a:pos x="919" y="1902"/>
                    </a:cxn>
                    <a:cxn ang="0">
                      <a:pos x="975" y="1690"/>
                    </a:cxn>
                    <a:cxn ang="0">
                      <a:pos x="1025" y="1482"/>
                    </a:cxn>
                    <a:cxn ang="0">
                      <a:pos x="1068" y="1278"/>
                    </a:cxn>
                    <a:cxn ang="0">
                      <a:pos x="1104" y="1079"/>
                    </a:cxn>
                    <a:cxn ang="0">
                      <a:pos x="1132" y="887"/>
                    </a:cxn>
                    <a:cxn ang="0">
                      <a:pos x="1155" y="703"/>
                    </a:cxn>
                    <a:cxn ang="0">
                      <a:pos x="1170" y="527"/>
                    </a:cxn>
                    <a:cxn ang="0">
                      <a:pos x="1178" y="362"/>
                    </a:cxn>
                    <a:cxn ang="0">
                      <a:pos x="1179" y="208"/>
                    </a:cxn>
                    <a:cxn ang="0">
                      <a:pos x="1173" y="66"/>
                    </a:cxn>
                    <a:cxn ang="0">
                      <a:pos x="2437" y="0"/>
                    </a:cxn>
                  </a:cxnLst>
                  <a:rect l="0" t="0" r="r" b="b"/>
                  <a:pathLst>
                    <a:path w="2447" h="4815">
                      <a:moveTo>
                        <a:pt x="2437" y="0"/>
                      </a:moveTo>
                      <a:lnTo>
                        <a:pt x="2440" y="42"/>
                      </a:lnTo>
                      <a:lnTo>
                        <a:pt x="2443" y="87"/>
                      </a:lnTo>
                      <a:lnTo>
                        <a:pt x="2445" y="132"/>
                      </a:lnTo>
                      <a:lnTo>
                        <a:pt x="2446" y="178"/>
                      </a:lnTo>
                      <a:lnTo>
                        <a:pt x="2447" y="226"/>
                      </a:lnTo>
                      <a:lnTo>
                        <a:pt x="2447" y="274"/>
                      </a:lnTo>
                      <a:lnTo>
                        <a:pt x="2446" y="324"/>
                      </a:lnTo>
                      <a:lnTo>
                        <a:pt x="2445" y="374"/>
                      </a:lnTo>
                      <a:lnTo>
                        <a:pt x="2444" y="425"/>
                      </a:lnTo>
                      <a:lnTo>
                        <a:pt x="2442" y="478"/>
                      </a:lnTo>
                      <a:lnTo>
                        <a:pt x="2439" y="531"/>
                      </a:lnTo>
                      <a:lnTo>
                        <a:pt x="2436" y="585"/>
                      </a:lnTo>
                      <a:lnTo>
                        <a:pt x="2426" y="696"/>
                      </a:lnTo>
                      <a:lnTo>
                        <a:pt x="2416" y="811"/>
                      </a:lnTo>
                      <a:lnTo>
                        <a:pt x="2403" y="927"/>
                      </a:lnTo>
                      <a:lnTo>
                        <a:pt x="2388" y="1046"/>
                      </a:lnTo>
                      <a:lnTo>
                        <a:pt x="2371" y="1168"/>
                      </a:lnTo>
                      <a:lnTo>
                        <a:pt x="2351" y="1291"/>
                      </a:lnTo>
                      <a:lnTo>
                        <a:pt x="2330" y="1417"/>
                      </a:lnTo>
                      <a:lnTo>
                        <a:pt x="2306" y="1543"/>
                      </a:lnTo>
                      <a:lnTo>
                        <a:pt x="2281" y="1671"/>
                      </a:lnTo>
                      <a:lnTo>
                        <a:pt x="2253" y="1799"/>
                      </a:lnTo>
                      <a:lnTo>
                        <a:pt x="2224" y="1928"/>
                      </a:lnTo>
                      <a:lnTo>
                        <a:pt x="2193" y="2057"/>
                      </a:lnTo>
                      <a:lnTo>
                        <a:pt x="2159" y="2187"/>
                      </a:lnTo>
                      <a:lnTo>
                        <a:pt x="2125" y="2315"/>
                      </a:lnTo>
                      <a:lnTo>
                        <a:pt x="2087" y="2443"/>
                      </a:lnTo>
                      <a:lnTo>
                        <a:pt x="2049" y="2570"/>
                      </a:lnTo>
                      <a:lnTo>
                        <a:pt x="2009" y="2697"/>
                      </a:lnTo>
                      <a:lnTo>
                        <a:pt x="1966" y="2822"/>
                      </a:lnTo>
                      <a:lnTo>
                        <a:pt x="1946" y="2883"/>
                      </a:lnTo>
                      <a:lnTo>
                        <a:pt x="1924" y="2945"/>
                      </a:lnTo>
                      <a:lnTo>
                        <a:pt x="1901" y="3005"/>
                      </a:lnTo>
                      <a:lnTo>
                        <a:pt x="1878" y="3065"/>
                      </a:lnTo>
                      <a:lnTo>
                        <a:pt x="1855" y="3125"/>
                      </a:lnTo>
                      <a:lnTo>
                        <a:pt x="1831" y="3184"/>
                      </a:lnTo>
                      <a:lnTo>
                        <a:pt x="1807" y="3242"/>
                      </a:lnTo>
                      <a:lnTo>
                        <a:pt x="1783" y="3299"/>
                      </a:lnTo>
                      <a:lnTo>
                        <a:pt x="1758" y="3357"/>
                      </a:lnTo>
                      <a:lnTo>
                        <a:pt x="1733" y="3412"/>
                      </a:lnTo>
                      <a:lnTo>
                        <a:pt x="1707" y="3468"/>
                      </a:lnTo>
                      <a:lnTo>
                        <a:pt x="1681" y="3522"/>
                      </a:lnTo>
                      <a:lnTo>
                        <a:pt x="1655" y="3576"/>
                      </a:lnTo>
                      <a:lnTo>
                        <a:pt x="1629" y="3629"/>
                      </a:lnTo>
                      <a:lnTo>
                        <a:pt x="1602" y="3680"/>
                      </a:lnTo>
                      <a:lnTo>
                        <a:pt x="1574" y="3731"/>
                      </a:lnTo>
                      <a:lnTo>
                        <a:pt x="2159" y="3926"/>
                      </a:lnTo>
                      <a:lnTo>
                        <a:pt x="175" y="4815"/>
                      </a:lnTo>
                      <a:lnTo>
                        <a:pt x="0" y="2704"/>
                      </a:lnTo>
                      <a:lnTo>
                        <a:pt x="492" y="3072"/>
                      </a:lnTo>
                      <a:lnTo>
                        <a:pt x="539" y="2969"/>
                      </a:lnTo>
                      <a:lnTo>
                        <a:pt x="584" y="2863"/>
                      </a:lnTo>
                      <a:lnTo>
                        <a:pt x="628" y="2758"/>
                      </a:lnTo>
                      <a:lnTo>
                        <a:pt x="671" y="2652"/>
                      </a:lnTo>
                      <a:lnTo>
                        <a:pt x="710" y="2544"/>
                      </a:lnTo>
                      <a:lnTo>
                        <a:pt x="750" y="2438"/>
                      </a:lnTo>
                      <a:lnTo>
                        <a:pt x="786" y="2331"/>
                      </a:lnTo>
                      <a:lnTo>
                        <a:pt x="823" y="2223"/>
                      </a:lnTo>
                      <a:lnTo>
                        <a:pt x="856" y="2116"/>
                      </a:lnTo>
                      <a:lnTo>
                        <a:pt x="888" y="2008"/>
                      </a:lnTo>
                      <a:lnTo>
                        <a:pt x="919" y="1902"/>
                      </a:lnTo>
                      <a:lnTo>
                        <a:pt x="948" y="1796"/>
                      </a:lnTo>
                      <a:lnTo>
                        <a:pt x="975" y="1690"/>
                      </a:lnTo>
                      <a:lnTo>
                        <a:pt x="1001" y="1585"/>
                      </a:lnTo>
                      <a:lnTo>
                        <a:pt x="1025" y="1482"/>
                      </a:lnTo>
                      <a:lnTo>
                        <a:pt x="1047" y="1379"/>
                      </a:lnTo>
                      <a:lnTo>
                        <a:pt x="1068" y="1278"/>
                      </a:lnTo>
                      <a:lnTo>
                        <a:pt x="1087" y="1178"/>
                      </a:lnTo>
                      <a:lnTo>
                        <a:pt x="1104" y="1079"/>
                      </a:lnTo>
                      <a:lnTo>
                        <a:pt x="1119" y="983"/>
                      </a:lnTo>
                      <a:lnTo>
                        <a:pt x="1132" y="887"/>
                      </a:lnTo>
                      <a:lnTo>
                        <a:pt x="1145" y="794"/>
                      </a:lnTo>
                      <a:lnTo>
                        <a:pt x="1155" y="703"/>
                      </a:lnTo>
                      <a:lnTo>
                        <a:pt x="1164" y="613"/>
                      </a:lnTo>
                      <a:lnTo>
                        <a:pt x="1170" y="527"/>
                      </a:lnTo>
                      <a:lnTo>
                        <a:pt x="1175" y="443"/>
                      </a:lnTo>
                      <a:lnTo>
                        <a:pt x="1178" y="362"/>
                      </a:lnTo>
                      <a:lnTo>
                        <a:pt x="1179" y="283"/>
                      </a:lnTo>
                      <a:lnTo>
                        <a:pt x="1179" y="208"/>
                      </a:lnTo>
                      <a:lnTo>
                        <a:pt x="1177" y="135"/>
                      </a:lnTo>
                      <a:lnTo>
                        <a:pt x="1173" y="66"/>
                      </a:lnTo>
                      <a:lnTo>
                        <a:pt x="1168" y="0"/>
                      </a:lnTo>
                      <a:lnTo>
                        <a:pt x="2437" y="0"/>
                      </a:lnTo>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92" name="Freeform 112"/>
                <p:cNvSpPr>
                  <a:spLocks/>
                </p:cNvSpPr>
                <p:nvPr/>
              </p:nvSpPr>
              <p:spPr bwMode="auto">
                <a:xfrm>
                  <a:off x="3640" y="1736"/>
                  <a:ext cx="238" cy="197"/>
                </a:xfrm>
                <a:custGeom>
                  <a:avLst/>
                  <a:gdLst/>
                  <a:ahLst/>
                  <a:cxnLst>
                    <a:cxn ang="0">
                      <a:pos x="105" y="0"/>
                    </a:cxn>
                    <a:cxn ang="0">
                      <a:pos x="1674" y="1233"/>
                    </a:cxn>
                    <a:cxn ang="0">
                      <a:pos x="1617" y="1384"/>
                    </a:cxn>
                    <a:cxn ang="0">
                      <a:pos x="0" y="16"/>
                    </a:cxn>
                    <a:cxn ang="0">
                      <a:pos x="105" y="0"/>
                    </a:cxn>
                  </a:cxnLst>
                  <a:rect l="0" t="0" r="r" b="b"/>
                  <a:pathLst>
                    <a:path w="1674" h="1384">
                      <a:moveTo>
                        <a:pt x="105" y="0"/>
                      </a:moveTo>
                      <a:lnTo>
                        <a:pt x="1674" y="1233"/>
                      </a:lnTo>
                      <a:lnTo>
                        <a:pt x="1617" y="1384"/>
                      </a:lnTo>
                      <a:lnTo>
                        <a:pt x="0" y="16"/>
                      </a:lnTo>
                      <a:lnTo>
                        <a:pt x="105" y="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93" name="Freeform 113"/>
                <p:cNvSpPr>
                  <a:spLocks/>
                </p:cNvSpPr>
                <p:nvPr/>
              </p:nvSpPr>
              <p:spPr bwMode="auto">
                <a:xfrm>
                  <a:off x="3640" y="1733"/>
                  <a:ext cx="246" cy="196"/>
                </a:xfrm>
                <a:custGeom>
                  <a:avLst/>
                  <a:gdLst/>
                  <a:ahLst/>
                  <a:cxnLst>
                    <a:cxn ang="0">
                      <a:pos x="1629" y="1376"/>
                    </a:cxn>
                    <a:cxn ang="0">
                      <a:pos x="926" y="824"/>
                    </a:cxn>
                    <a:cxn ang="0">
                      <a:pos x="0" y="40"/>
                    </a:cxn>
                    <a:cxn ang="0">
                      <a:pos x="272" y="0"/>
                    </a:cxn>
                    <a:cxn ang="0">
                      <a:pos x="1720" y="1138"/>
                    </a:cxn>
                    <a:cxn ang="0">
                      <a:pos x="1629" y="1376"/>
                    </a:cxn>
                  </a:cxnLst>
                  <a:rect l="0" t="0" r="r" b="b"/>
                  <a:pathLst>
                    <a:path w="1720" h="1376">
                      <a:moveTo>
                        <a:pt x="1629" y="1376"/>
                      </a:moveTo>
                      <a:lnTo>
                        <a:pt x="926" y="824"/>
                      </a:lnTo>
                      <a:lnTo>
                        <a:pt x="0" y="40"/>
                      </a:lnTo>
                      <a:lnTo>
                        <a:pt x="272" y="0"/>
                      </a:lnTo>
                      <a:lnTo>
                        <a:pt x="1720" y="1138"/>
                      </a:lnTo>
                      <a:lnTo>
                        <a:pt x="1629" y="137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94" name="Freeform 114"/>
                <p:cNvSpPr>
                  <a:spLocks/>
                </p:cNvSpPr>
                <p:nvPr/>
              </p:nvSpPr>
              <p:spPr bwMode="auto">
                <a:xfrm>
                  <a:off x="3655" y="1729"/>
                  <a:ext cx="237" cy="183"/>
                </a:xfrm>
                <a:custGeom>
                  <a:avLst/>
                  <a:gdLst/>
                  <a:ahLst/>
                  <a:cxnLst>
                    <a:cxn ang="0">
                      <a:pos x="1569" y="1281"/>
                    </a:cxn>
                    <a:cxn ang="0">
                      <a:pos x="0" y="48"/>
                    </a:cxn>
                    <a:cxn ang="0">
                      <a:pos x="334" y="0"/>
                    </a:cxn>
                    <a:cxn ang="0">
                      <a:pos x="1660" y="1043"/>
                    </a:cxn>
                    <a:cxn ang="0">
                      <a:pos x="1569" y="1281"/>
                    </a:cxn>
                  </a:cxnLst>
                  <a:rect l="0" t="0" r="r" b="b"/>
                  <a:pathLst>
                    <a:path w="1660" h="1281">
                      <a:moveTo>
                        <a:pt x="1569" y="1281"/>
                      </a:moveTo>
                      <a:lnTo>
                        <a:pt x="0" y="48"/>
                      </a:lnTo>
                      <a:lnTo>
                        <a:pt x="334" y="0"/>
                      </a:lnTo>
                      <a:lnTo>
                        <a:pt x="1660" y="1043"/>
                      </a:lnTo>
                      <a:lnTo>
                        <a:pt x="1569" y="128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95" name="Freeform 115"/>
                <p:cNvSpPr>
                  <a:spLocks/>
                </p:cNvSpPr>
                <p:nvPr/>
              </p:nvSpPr>
              <p:spPr bwMode="auto">
                <a:xfrm>
                  <a:off x="3679" y="1725"/>
                  <a:ext cx="218" cy="172"/>
                </a:xfrm>
                <a:custGeom>
                  <a:avLst/>
                  <a:gdLst/>
                  <a:ahLst/>
                  <a:cxnLst>
                    <a:cxn ang="0">
                      <a:pos x="1448" y="1186"/>
                    </a:cxn>
                    <a:cxn ang="0">
                      <a:pos x="0" y="48"/>
                    </a:cxn>
                    <a:cxn ang="0">
                      <a:pos x="333" y="0"/>
                    </a:cxn>
                    <a:cxn ang="0">
                      <a:pos x="1539" y="948"/>
                    </a:cxn>
                    <a:cxn ang="0">
                      <a:pos x="1448" y="1186"/>
                    </a:cxn>
                  </a:cxnLst>
                  <a:rect l="0" t="0" r="r" b="b"/>
                  <a:pathLst>
                    <a:path w="1539" h="1186">
                      <a:moveTo>
                        <a:pt x="1448" y="1186"/>
                      </a:moveTo>
                      <a:lnTo>
                        <a:pt x="0" y="48"/>
                      </a:lnTo>
                      <a:lnTo>
                        <a:pt x="333" y="0"/>
                      </a:lnTo>
                      <a:lnTo>
                        <a:pt x="1539" y="948"/>
                      </a:lnTo>
                      <a:lnTo>
                        <a:pt x="1448" y="118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96" name="Freeform 116"/>
                <p:cNvSpPr>
                  <a:spLocks/>
                </p:cNvSpPr>
                <p:nvPr/>
              </p:nvSpPr>
              <p:spPr bwMode="auto">
                <a:xfrm>
                  <a:off x="3703" y="1694"/>
                  <a:ext cx="202" cy="184"/>
                </a:xfrm>
                <a:custGeom>
                  <a:avLst/>
                  <a:gdLst/>
                  <a:ahLst/>
                  <a:cxnLst>
                    <a:cxn ang="0">
                      <a:pos x="1326" y="1286"/>
                    </a:cxn>
                    <a:cxn ang="0">
                      <a:pos x="0" y="243"/>
                    </a:cxn>
                    <a:cxn ang="0">
                      <a:pos x="169" y="219"/>
                    </a:cxn>
                    <a:cxn ang="0">
                      <a:pos x="159" y="191"/>
                    </a:cxn>
                    <a:cxn ang="0">
                      <a:pos x="149" y="164"/>
                    </a:cxn>
                    <a:cxn ang="0">
                      <a:pos x="138" y="137"/>
                    </a:cxn>
                    <a:cxn ang="0">
                      <a:pos x="128" y="110"/>
                    </a:cxn>
                    <a:cxn ang="0">
                      <a:pos x="117" y="83"/>
                    </a:cxn>
                    <a:cxn ang="0">
                      <a:pos x="106" y="55"/>
                    </a:cxn>
                    <a:cxn ang="0">
                      <a:pos x="96" y="28"/>
                    </a:cxn>
                    <a:cxn ang="0">
                      <a:pos x="84" y="0"/>
                    </a:cxn>
                    <a:cxn ang="0">
                      <a:pos x="1417" y="1047"/>
                    </a:cxn>
                    <a:cxn ang="0">
                      <a:pos x="1326" y="1286"/>
                    </a:cxn>
                  </a:cxnLst>
                  <a:rect l="0" t="0" r="r" b="b"/>
                  <a:pathLst>
                    <a:path w="1417" h="1286">
                      <a:moveTo>
                        <a:pt x="1326" y="1286"/>
                      </a:moveTo>
                      <a:lnTo>
                        <a:pt x="0" y="243"/>
                      </a:lnTo>
                      <a:lnTo>
                        <a:pt x="169" y="219"/>
                      </a:lnTo>
                      <a:lnTo>
                        <a:pt x="159" y="191"/>
                      </a:lnTo>
                      <a:lnTo>
                        <a:pt x="149" y="164"/>
                      </a:lnTo>
                      <a:lnTo>
                        <a:pt x="138" y="137"/>
                      </a:lnTo>
                      <a:lnTo>
                        <a:pt x="128" y="110"/>
                      </a:lnTo>
                      <a:lnTo>
                        <a:pt x="117" y="83"/>
                      </a:lnTo>
                      <a:lnTo>
                        <a:pt x="106" y="55"/>
                      </a:lnTo>
                      <a:lnTo>
                        <a:pt x="96" y="28"/>
                      </a:lnTo>
                      <a:lnTo>
                        <a:pt x="84" y="0"/>
                      </a:lnTo>
                      <a:lnTo>
                        <a:pt x="1417" y="1047"/>
                      </a:lnTo>
                      <a:lnTo>
                        <a:pt x="1326" y="128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97" name="Freeform 117"/>
                <p:cNvSpPr>
                  <a:spLocks/>
                </p:cNvSpPr>
                <p:nvPr/>
              </p:nvSpPr>
              <p:spPr bwMode="auto">
                <a:xfrm>
                  <a:off x="3701" y="1661"/>
                  <a:ext cx="211" cy="201"/>
                </a:xfrm>
                <a:custGeom>
                  <a:avLst/>
                  <a:gdLst/>
                  <a:ahLst/>
                  <a:cxnLst>
                    <a:cxn ang="0">
                      <a:pos x="1387" y="1399"/>
                    </a:cxn>
                    <a:cxn ang="0">
                      <a:pos x="181" y="451"/>
                    </a:cxn>
                    <a:cxn ang="0">
                      <a:pos x="184" y="451"/>
                    </a:cxn>
                    <a:cxn ang="0">
                      <a:pos x="163" y="394"/>
                    </a:cxn>
                    <a:cxn ang="0">
                      <a:pos x="141" y="338"/>
                    </a:cxn>
                    <a:cxn ang="0">
                      <a:pos x="119" y="280"/>
                    </a:cxn>
                    <a:cxn ang="0">
                      <a:pos x="96" y="224"/>
                    </a:cxn>
                    <a:cxn ang="0">
                      <a:pos x="72" y="168"/>
                    </a:cxn>
                    <a:cxn ang="0">
                      <a:pos x="49" y="112"/>
                    </a:cxn>
                    <a:cxn ang="0">
                      <a:pos x="24" y="55"/>
                    </a:cxn>
                    <a:cxn ang="0">
                      <a:pos x="0" y="0"/>
                    </a:cxn>
                    <a:cxn ang="0">
                      <a:pos x="1477" y="1160"/>
                    </a:cxn>
                    <a:cxn ang="0">
                      <a:pos x="1387" y="1399"/>
                    </a:cxn>
                  </a:cxnLst>
                  <a:rect l="0" t="0" r="r" b="b"/>
                  <a:pathLst>
                    <a:path w="1477" h="1399">
                      <a:moveTo>
                        <a:pt x="1387" y="1399"/>
                      </a:moveTo>
                      <a:lnTo>
                        <a:pt x="181" y="451"/>
                      </a:lnTo>
                      <a:lnTo>
                        <a:pt x="184" y="451"/>
                      </a:lnTo>
                      <a:lnTo>
                        <a:pt x="163" y="394"/>
                      </a:lnTo>
                      <a:lnTo>
                        <a:pt x="141" y="338"/>
                      </a:lnTo>
                      <a:lnTo>
                        <a:pt x="119" y="280"/>
                      </a:lnTo>
                      <a:lnTo>
                        <a:pt x="96" y="224"/>
                      </a:lnTo>
                      <a:lnTo>
                        <a:pt x="72" y="168"/>
                      </a:lnTo>
                      <a:lnTo>
                        <a:pt x="49" y="112"/>
                      </a:lnTo>
                      <a:lnTo>
                        <a:pt x="24" y="55"/>
                      </a:lnTo>
                      <a:lnTo>
                        <a:pt x="0" y="0"/>
                      </a:lnTo>
                      <a:lnTo>
                        <a:pt x="1477" y="1160"/>
                      </a:lnTo>
                      <a:lnTo>
                        <a:pt x="1387" y="139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98" name="Freeform 118"/>
                <p:cNvSpPr>
                  <a:spLocks/>
                </p:cNvSpPr>
                <p:nvPr/>
              </p:nvSpPr>
              <p:spPr bwMode="auto">
                <a:xfrm>
                  <a:off x="3685" y="1626"/>
                  <a:ext cx="233" cy="218"/>
                </a:xfrm>
                <a:custGeom>
                  <a:avLst/>
                  <a:gdLst/>
                  <a:ahLst/>
                  <a:cxnLst>
                    <a:cxn ang="0">
                      <a:pos x="1545" y="1523"/>
                    </a:cxn>
                    <a:cxn ang="0">
                      <a:pos x="212" y="476"/>
                    </a:cxn>
                    <a:cxn ang="0">
                      <a:pos x="187" y="416"/>
                    </a:cxn>
                    <a:cxn ang="0">
                      <a:pos x="162" y="356"/>
                    </a:cxn>
                    <a:cxn ang="0">
                      <a:pos x="136" y="296"/>
                    </a:cxn>
                    <a:cxn ang="0">
                      <a:pos x="109" y="236"/>
                    </a:cxn>
                    <a:cxn ang="0">
                      <a:pos x="83" y="176"/>
                    </a:cxn>
                    <a:cxn ang="0">
                      <a:pos x="55" y="117"/>
                    </a:cxn>
                    <a:cxn ang="0">
                      <a:pos x="28" y="58"/>
                    </a:cxn>
                    <a:cxn ang="0">
                      <a:pos x="0" y="0"/>
                    </a:cxn>
                    <a:cxn ang="0">
                      <a:pos x="1635" y="1286"/>
                    </a:cxn>
                    <a:cxn ang="0">
                      <a:pos x="1545" y="1523"/>
                    </a:cxn>
                  </a:cxnLst>
                  <a:rect l="0" t="0" r="r" b="b"/>
                  <a:pathLst>
                    <a:path w="1635" h="1523">
                      <a:moveTo>
                        <a:pt x="1545" y="1523"/>
                      </a:moveTo>
                      <a:lnTo>
                        <a:pt x="212" y="476"/>
                      </a:lnTo>
                      <a:lnTo>
                        <a:pt x="187" y="416"/>
                      </a:lnTo>
                      <a:lnTo>
                        <a:pt x="162" y="356"/>
                      </a:lnTo>
                      <a:lnTo>
                        <a:pt x="136" y="296"/>
                      </a:lnTo>
                      <a:lnTo>
                        <a:pt x="109" y="236"/>
                      </a:lnTo>
                      <a:lnTo>
                        <a:pt x="83" y="176"/>
                      </a:lnTo>
                      <a:lnTo>
                        <a:pt x="55" y="117"/>
                      </a:lnTo>
                      <a:lnTo>
                        <a:pt x="28" y="58"/>
                      </a:lnTo>
                      <a:lnTo>
                        <a:pt x="0" y="0"/>
                      </a:lnTo>
                      <a:lnTo>
                        <a:pt x="1635" y="1286"/>
                      </a:lnTo>
                      <a:lnTo>
                        <a:pt x="1545" y="152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0999" name="Freeform 119"/>
                <p:cNvSpPr>
                  <a:spLocks/>
                </p:cNvSpPr>
                <p:nvPr/>
              </p:nvSpPr>
              <p:spPr bwMode="auto">
                <a:xfrm>
                  <a:off x="3666" y="1589"/>
                  <a:ext cx="259" cy="238"/>
                </a:xfrm>
                <a:custGeom>
                  <a:avLst/>
                  <a:gdLst/>
                  <a:ahLst/>
                  <a:cxnLst>
                    <a:cxn ang="0">
                      <a:pos x="1722" y="1662"/>
                    </a:cxn>
                    <a:cxn ang="0">
                      <a:pos x="245" y="502"/>
                    </a:cxn>
                    <a:cxn ang="0">
                      <a:pos x="216" y="438"/>
                    </a:cxn>
                    <a:cxn ang="0">
                      <a:pos x="187" y="374"/>
                    </a:cxn>
                    <a:cxn ang="0">
                      <a:pos x="157" y="311"/>
                    </a:cxn>
                    <a:cxn ang="0">
                      <a:pos x="126" y="248"/>
                    </a:cxn>
                    <a:cxn ang="0">
                      <a:pos x="95" y="185"/>
                    </a:cxn>
                    <a:cxn ang="0">
                      <a:pos x="64" y="122"/>
                    </a:cxn>
                    <a:cxn ang="0">
                      <a:pos x="33" y="61"/>
                    </a:cxn>
                    <a:cxn ang="0">
                      <a:pos x="0" y="0"/>
                    </a:cxn>
                    <a:cxn ang="0">
                      <a:pos x="1813" y="1425"/>
                    </a:cxn>
                    <a:cxn ang="0">
                      <a:pos x="1722" y="1662"/>
                    </a:cxn>
                  </a:cxnLst>
                  <a:rect l="0" t="0" r="r" b="b"/>
                  <a:pathLst>
                    <a:path w="1813" h="1662">
                      <a:moveTo>
                        <a:pt x="1722" y="1662"/>
                      </a:moveTo>
                      <a:lnTo>
                        <a:pt x="245" y="502"/>
                      </a:lnTo>
                      <a:lnTo>
                        <a:pt x="216" y="438"/>
                      </a:lnTo>
                      <a:lnTo>
                        <a:pt x="187" y="374"/>
                      </a:lnTo>
                      <a:lnTo>
                        <a:pt x="157" y="311"/>
                      </a:lnTo>
                      <a:lnTo>
                        <a:pt x="126" y="248"/>
                      </a:lnTo>
                      <a:lnTo>
                        <a:pt x="95" y="185"/>
                      </a:lnTo>
                      <a:lnTo>
                        <a:pt x="64" y="122"/>
                      </a:lnTo>
                      <a:lnTo>
                        <a:pt x="33" y="61"/>
                      </a:lnTo>
                      <a:lnTo>
                        <a:pt x="0" y="0"/>
                      </a:lnTo>
                      <a:lnTo>
                        <a:pt x="1813" y="1425"/>
                      </a:lnTo>
                      <a:lnTo>
                        <a:pt x="1722" y="166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00" name="Freeform 120"/>
                <p:cNvSpPr>
                  <a:spLocks/>
                </p:cNvSpPr>
                <p:nvPr/>
              </p:nvSpPr>
              <p:spPr bwMode="auto">
                <a:xfrm>
                  <a:off x="3644" y="1550"/>
                  <a:ext cx="287" cy="260"/>
                </a:xfrm>
                <a:custGeom>
                  <a:avLst/>
                  <a:gdLst/>
                  <a:ahLst/>
                  <a:cxnLst>
                    <a:cxn ang="0">
                      <a:pos x="1919" y="1819"/>
                    </a:cxn>
                    <a:cxn ang="0">
                      <a:pos x="284" y="533"/>
                    </a:cxn>
                    <a:cxn ang="0">
                      <a:pos x="249" y="464"/>
                    </a:cxn>
                    <a:cxn ang="0">
                      <a:pos x="215" y="396"/>
                    </a:cxn>
                    <a:cxn ang="0">
                      <a:pos x="180" y="329"/>
                    </a:cxn>
                    <a:cxn ang="0">
                      <a:pos x="145" y="262"/>
                    </a:cxn>
                    <a:cxn ang="0">
                      <a:pos x="109" y="195"/>
                    </a:cxn>
                    <a:cxn ang="0">
                      <a:pos x="73" y="129"/>
                    </a:cxn>
                    <a:cxn ang="0">
                      <a:pos x="36" y="65"/>
                    </a:cxn>
                    <a:cxn ang="0">
                      <a:pos x="0" y="0"/>
                    </a:cxn>
                    <a:cxn ang="0">
                      <a:pos x="2010" y="1581"/>
                    </a:cxn>
                    <a:cxn ang="0">
                      <a:pos x="1919" y="1819"/>
                    </a:cxn>
                  </a:cxnLst>
                  <a:rect l="0" t="0" r="r" b="b"/>
                  <a:pathLst>
                    <a:path w="2010" h="1819">
                      <a:moveTo>
                        <a:pt x="1919" y="1819"/>
                      </a:moveTo>
                      <a:lnTo>
                        <a:pt x="284" y="533"/>
                      </a:lnTo>
                      <a:lnTo>
                        <a:pt x="249" y="464"/>
                      </a:lnTo>
                      <a:lnTo>
                        <a:pt x="215" y="396"/>
                      </a:lnTo>
                      <a:lnTo>
                        <a:pt x="180" y="329"/>
                      </a:lnTo>
                      <a:lnTo>
                        <a:pt x="145" y="262"/>
                      </a:lnTo>
                      <a:lnTo>
                        <a:pt x="109" y="195"/>
                      </a:lnTo>
                      <a:lnTo>
                        <a:pt x="73" y="129"/>
                      </a:lnTo>
                      <a:lnTo>
                        <a:pt x="36" y="65"/>
                      </a:lnTo>
                      <a:lnTo>
                        <a:pt x="0" y="0"/>
                      </a:lnTo>
                      <a:lnTo>
                        <a:pt x="2010" y="1581"/>
                      </a:lnTo>
                      <a:lnTo>
                        <a:pt x="1919" y="181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01" name="Freeform 121"/>
                <p:cNvSpPr>
                  <a:spLocks/>
                </p:cNvSpPr>
                <p:nvPr/>
              </p:nvSpPr>
              <p:spPr bwMode="auto">
                <a:xfrm>
                  <a:off x="3617" y="1508"/>
                  <a:ext cx="321" cy="285"/>
                </a:xfrm>
                <a:custGeom>
                  <a:avLst/>
                  <a:gdLst/>
                  <a:ahLst/>
                  <a:cxnLst>
                    <a:cxn ang="0">
                      <a:pos x="2146" y="1996"/>
                    </a:cxn>
                    <a:cxn ang="0">
                      <a:pos x="333" y="570"/>
                    </a:cxn>
                    <a:cxn ang="0">
                      <a:pos x="293" y="496"/>
                    </a:cxn>
                    <a:cxn ang="0">
                      <a:pos x="252" y="422"/>
                    </a:cxn>
                    <a:cxn ang="0">
                      <a:pos x="211" y="349"/>
                    </a:cxn>
                    <a:cxn ang="0">
                      <a:pos x="169" y="277"/>
                    </a:cxn>
                    <a:cxn ang="0">
                      <a:pos x="128" y="207"/>
                    </a:cxn>
                    <a:cxn ang="0">
                      <a:pos x="85" y="137"/>
                    </a:cxn>
                    <a:cxn ang="0">
                      <a:pos x="42" y="68"/>
                    </a:cxn>
                    <a:cxn ang="0">
                      <a:pos x="0" y="0"/>
                    </a:cxn>
                    <a:cxn ang="0">
                      <a:pos x="2237" y="1757"/>
                    </a:cxn>
                    <a:cxn ang="0">
                      <a:pos x="2146" y="1996"/>
                    </a:cxn>
                  </a:cxnLst>
                  <a:rect l="0" t="0" r="r" b="b"/>
                  <a:pathLst>
                    <a:path w="2237" h="1996">
                      <a:moveTo>
                        <a:pt x="2146" y="1996"/>
                      </a:moveTo>
                      <a:lnTo>
                        <a:pt x="333" y="570"/>
                      </a:lnTo>
                      <a:lnTo>
                        <a:pt x="293" y="496"/>
                      </a:lnTo>
                      <a:lnTo>
                        <a:pt x="252" y="422"/>
                      </a:lnTo>
                      <a:lnTo>
                        <a:pt x="211" y="349"/>
                      </a:lnTo>
                      <a:lnTo>
                        <a:pt x="169" y="277"/>
                      </a:lnTo>
                      <a:lnTo>
                        <a:pt x="128" y="207"/>
                      </a:lnTo>
                      <a:lnTo>
                        <a:pt x="85" y="137"/>
                      </a:lnTo>
                      <a:lnTo>
                        <a:pt x="42" y="68"/>
                      </a:lnTo>
                      <a:lnTo>
                        <a:pt x="0" y="0"/>
                      </a:lnTo>
                      <a:lnTo>
                        <a:pt x="2237" y="1757"/>
                      </a:lnTo>
                      <a:lnTo>
                        <a:pt x="2146" y="199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02" name="Freeform 122"/>
                <p:cNvSpPr>
                  <a:spLocks/>
                </p:cNvSpPr>
                <p:nvPr/>
              </p:nvSpPr>
              <p:spPr bwMode="auto">
                <a:xfrm>
                  <a:off x="3586" y="1460"/>
                  <a:ext cx="358" cy="316"/>
                </a:xfrm>
                <a:custGeom>
                  <a:avLst/>
                  <a:gdLst/>
                  <a:ahLst/>
                  <a:cxnLst>
                    <a:cxn ang="0">
                      <a:pos x="2416" y="2207"/>
                    </a:cxn>
                    <a:cxn ang="0">
                      <a:pos x="406" y="627"/>
                    </a:cxn>
                    <a:cxn ang="0">
                      <a:pos x="356" y="544"/>
                    </a:cxn>
                    <a:cxn ang="0">
                      <a:pos x="306" y="461"/>
                    </a:cxn>
                    <a:cxn ang="0">
                      <a:pos x="256" y="380"/>
                    </a:cxn>
                    <a:cxn ang="0">
                      <a:pos x="206" y="301"/>
                    </a:cxn>
                    <a:cxn ang="0">
                      <a:pos x="155" y="223"/>
                    </a:cxn>
                    <a:cxn ang="0">
                      <a:pos x="104" y="147"/>
                    </a:cxn>
                    <a:cxn ang="0">
                      <a:pos x="53" y="73"/>
                    </a:cxn>
                    <a:cxn ang="0">
                      <a:pos x="0" y="0"/>
                    </a:cxn>
                    <a:cxn ang="0">
                      <a:pos x="2507" y="1969"/>
                    </a:cxn>
                    <a:cxn ang="0">
                      <a:pos x="2416" y="2207"/>
                    </a:cxn>
                  </a:cxnLst>
                  <a:rect l="0" t="0" r="r" b="b"/>
                  <a:pathLst>
                    <a:path w="2507" h="2207">
                      <a:moveTo>
                        <a:pt x="2416" y="2207"/>
                      </a:moveTo>
                      <a:lnTo>
                        <a:pt x="406" y="627"/>
                      </a:lnTo>
                      <a:lnTo>
                        <a:pt x="356" y="544"/>
                      </a:lnTo>
                      <a:lnTo>
                        <a:pt x="306" y="461"/>
                      </a:lnTo>
                      <a:lnTo>
                        <a:pt x="256" y="380"/>
                      </a:lnTo>
                      <a:lnTo>
                        <a:pt x="206" y="301"/>
                      </a:lnTo>
                      <a:lnTo>
                        <a:pt x="155" y="223"/>
                      </a:lnTo>
                      <a:lnTo>
                        <a:pt x="104" y="147"/>
                      </a:lnTo>
                      <a:lnTo>
                        <a:pt x="53" y="73"/>
                      </a:lnTo>
                      <a:lnTo>
                        <a:pt x="0" y="0"/>
                      </a:lnTo>
                      <a:lnTo>
                        <a:pt x="2507" y="1969"/>
                      </a:lnTo>
                      <a:lnTo>
                        <a:pt x="2416" y="220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03" name="Freeform 123"/>
                <p:cNvSpPr>
                  <a:spLocks/>
                </p:cNvSpPr>
                <p:nvPr/>
              </p:nvSpPr>
              <p:spPr bwMode="auto">
                <a:xfrm>
                  <a:off x="3541" y="1403"/>
                  <a:ext cx="411" cy="358"/>
                </a:xfrm>
                <a:custGeom>
                  <a:avLst/>
                  <a:gdLst/>
                  <a:ahLst/>
                  <a:cxnLst>
                    <a:cxn ang="0">
                      <a:pos x="2776" y="2490"/>
                    </a:cxn>
                    <a:cxn ang="0">
                      <a:pos x="539" y="733"/>
                    </a:cxn>
                    <a:cxn ang="0">
                      <a:pos x="472" y="630"/>
                    </a:cxn>
                    <a:cxn ang="0">
                      <a:pos x="404" y="530"/>
                    </a:cxn>
                    <a:cxn ang="0">
                      <a:pos x="336" y="433"/>
                    </a:cxn>
                    <a:cxn ang="0">
                      <a:pos x="269" y="339"/>
                    </a:cxn>
                    <a:cxn ang="0">
                      <a:pos x="201" y="248"/>
                    </a:cxn>
                    <a:cxn ang="0">
                      <a:pos x="134" y="162"/>
                    </a:cxn>
                    <a:cxn ang="0">
                      <a:pos x="66" y="79"/>
                    </a:cxn>
                    <a:cxn ang="0">
                      <a:pos x="0" y="0"/>
                    </a:cxn>
                    <a:cxn ang="0">
                      <a:pos x="2867" y="2252"/>
                    </a:cxn>
                    <a:cxn ang="0">
                      <a:pos x="2776" y="2490"/>
                    </a:cxn>
                  </a:cxnLst>
                  <a:rect l="0" t="0" r="r" b="b"/>
                  <a:pathLst>
                    <a:path w="2867" h="2490">
                      <a:moveTo>
                        <a:pt x="2776" y="2490"/>
                      </a:moveTo>
                      <a:lnTo>
                        <a:pt x="539" y="733"/>
                      </a:lnTo>
                      <a:lnTo>
                        <a:pt x="472" y="630"/>
                      </a:lnTo>
                      <a:lnTo>
                        <a:pt x="404" y="530"/>
                      </a:lnTo>
                      <a:lnTo>
                        <a:pt x="336" y="433"/>
                      </a:lnTo>
                      <a:lnTo>
                        <a:pt x="269" y="339"/>
                      </a:lnTo>
                      <a:lnTo>
                        <a:pt x="201" y="248"/>
                      </a:lnTo>
                      <a:lnTo>
                        <a:pt x="134" y="162"/>
                      </a:lnTo>
                      <a:lnTo>
                        <a:pt x="66" y="79"/>
                      </a:lnTo>
                      <a:lnTo>
                        <a:pt x="0" y="0"/>
                      </a:lnTo>
                      <a:lnTo>
                        <a:pt x="2867" y="2252"/>
                      </a:lnTo>
                      <a:lnTo>
                        <a:pt x="2776" y="249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04" name="Freeform 124"/>
                <p:cNvSpPr>
                  <a:spLocks/>
                </p:cNvSpPr>
                <p:nvPr/>
              </p:nvSpPr>
              <p:spPr bwMode="auto">
                <a:xfrm>
                  <a:off x="3485" y="1341"/>
                  <a:ext cx="472" cy="401"/>
                </a:xfrm>
                <a:custGeom>
                  <a:avLst/>
                  <a:gdLst/>
                  <a:ahLst/>
                  <a:cxnLst>
                    <a:cxn ang="0">
                      <a:pos x="3214" y="2804"/>
                    </a:cxn>
                    <a:cxn ang="0">
                      <a:pos x="707" y="835"/>
                    </a:cxn>
                    <a:cxn ang="0">
                      <a:pos x="662" y="771"/>
                    </a:cxn>
                    <a:cxn ang="0">
                      <a:pos x="616" y="709"/>
                    </a:cxn>
                    <a:cxn ang="0">
                      <a:pos x="569" y="649"/>
                    </a:cxn>
                    <a:cxn ang="0">
                      <a:pos x="523" y="591"/>
                    </a:cxn>
                    <a:cxn ang="0">
                      <a:pos x="477" y="533"/>
                    </a:cxn>
                    <a:cxn ang="0">
                      <a:pos x="432" y="479"/>
                    </a:cxn>
                    <a:cxn ang="0">
                      <a:pos x="386" y="426"/>
                    </a:cxn>
                    <a:cxn ang="0">
                      <a:pos x="341" y="374"/>
                    </a:cxn>
                    <a:cxn ang="0">
                      <a:pos x="297" y="325"/>
                    </a:cxn>
                    <a:cxn ang="0">
                      <a:pos x="253" y="278"/>
                    </a:cxn>
                    <a:cxn ang="0">
                      <a:pos x="209" y="233"/>
                    </a:cxn>
                    <a:cxn ang="0">
                      <a:pos x="166" y="189"/>
                    </a:cxn>
                    <a:cxn ang="0">
                      <a:pos x="124" y="148"/>
                    </a:cxn>
                    <a:cxn ang="0">
                      <a:pos x="81" y="110"/>
                    </a:cxn>
                    <a:cxn ang="0">
                      <a:pos x="40" y="74"/>
                    </a:cxn>
                    <a:cxn ang="0">
                      <a:pos x="0" y="40"/>
                    </a:cxn>
                    <a:cxn ang="0">
                      <a:pos x="0" y="40"/>
                    </a:cxn>
                    <a:cxn ang="0">
                      <a:pos x="39" y="0"/>
                    </a:cxn>
                    <a:cxn ang="0">
                      <a:pos x="2874" y="2227"/>
                    </a:cxn>
                    <a:cxn ang="0">
                      <a:pos x="2880" y="2248"/>
                    </a:cxn>
                    <a:cxn ang="0">
                      <a:pos x="2887" y="2268"/>
                    </a:cxn>
                    <a:cxn ang="0">
                      <a:pos x="2894" y="2289"/>
                    </a:cxn>
                    <a:cxn ang="0">
                      <a:pos x="2900" y="2310"/>
                    </a:cxn>
                    <a:cxn ang="0">
                      <a:pos x="2906" y="2330"/>
                    </a:cxn>
                    <a:cxn ang="0">
                      <a:pos x="2912" y="2351"/>
                    </a:cxn>
                    <a:cxn ang="0">
                      <a:pos x="2919" y="2370"/>
                    </a:cxn>
                    <a:cxn ang="0">
                      <a:pos x="2925" y="2391"/>
                    </a:cxn>
                    <a:cxn ang="0">
                      <a:pos x="3021" y="2343"/>
                    </a:cxn>
                    <a:cxn ang="0">
                      <a:pos x="3304" y="2566"/>
                    </a:cxn>
                    <a:cxn ang="0">
                      <a:pos x="3214" y="2804"/>
                    </a:cxn>
                  </a:cxnLst>
                  <a:rect l="0" t="0" r="r" b="b"/>
                  <a:pathLst>
                    <a:path w="3304" h="2804">
                      <a:moveTo>
                        <a:pt x="3214" y="2804"/>
                      </a:moveTo>
                      <a:lnTo>
                        <a:pt x="707" y="835"/>
                      </a:lnTo>
                      <a:lnTo>
                        <a:pt x="662" y="771"/>
                      </a:lnTo>
                      <a:lnTo>
                        <a:pt x="616" y="709"/>
                      </a:lnTo>
                      <a:lnTo>
                        <a:pt x="569" y="649"/>
                      </a:lnTo>
                      <a:lnTo>
                        <a:pt x="523" y="591"/>
                      </a:lnTo>
                      <a:lnTo>
                        <a:pt x="477" y="533"/>
                      </a:lnTo>
                      <a:lnTo>
                        <a:pt x="432" y="479"/>
                      </a:lnTo>
                      <a:lnTo>
                        <a:pt x="386" y="426"/>
                      </a:lnTo>
                      <a:lnTo>
                        <a:pt x="341" y="374"/>
                      </a:lnTo>
                      <a:lnTo>
                        <a:pt x="297" y="325"/>
                      </a:lnTo>
                      <a:lnTo>
                        <a:pt x="253" y="278"/>
                      </a:lnTo>
                      <a:lnTo>
                        <a:pt x="209" y="233"/>
                      </a:lnTo>
                      <a:lnTo>
                        <a:pt x="166" y="189"/>
                      </a:lnTo>
                      <a:lnTo>
                        <a:pt x="124" y="148"/>
                      </a:lnTo>
                      <a:lnTo>
                        <a:pt x="81" y="110"/>
                      </a:lnTo>
                      <a:lnTo>
                        <a:pt x="40" y="74"/>
                      </a:lnTo>
                      <a:lnTo>
                        <a:pt x="0" y="40"/>
                      </a:lnTo>
                      <a:lnTo>
                        <a:pt x="0" y="40"/>
                      </a:lnTo>
                      <a:lnTo>
                        <a:pt x="39" y="0"/>
                      </a:lnTo>
                      <a:lnTo>
                        <a:pt x="2874" y="2227"/>
                      </a:lnTo>
                      <a:lnTo>
                        <a:pt x="2880" y="2248"/>
                      </a:lnTo>
                      <a:lnTo>
                        <a:pt x="2887" y="2268"/>
                      </a:lnTo>
                      <a:lnTo>
                        <a:pt x="2894" y="2289"/>
                      </a:lnTo>
                      <a:lnTo>
                        <a:pt x="2900" y="2310"/>
                      </a:lnTo>
                      <a:lnTo>
                        <a:pt x="2906" y="2330"/>
                      </a:lnTo>
                      <a:lnTo>
                        <a:pt x="2912" y="2351"/>
                      </a:lnTo>
                      <a:lnTo>
                        <a:pt x="2919" y="2370"/>
                      </a:lnTo>
                      <a:lnTo>
                        <a:pt x="2925" y="2391"/>
                      </a:lnTo>
                      <a:lnTo>
                        <a:pt x="3021" y="2343"/>
                      </a:lnTo>
                      <a:lnTo>
                        <a:pt x="3304" y="2566"/>
                      </a:lnTo>
                      <a:lnTo>
                        <a:pt x="3214" y="280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05" name="Freeform 125"/>
                <p:cNvSpPr>
                  <a:spLocks/>
                </p:cNvSpPr>
                <p:nvPr/>
              </p:nvSpPr>
              <p:spPr bwMode="auto">
                <a:xfrm>
                  <a:off x="3485" y="1329"/>
                  <a:ext cx="479" cy="396"/>
                </a:xfrm>
                <a:custGeom>
                  <a:avLst/>
                  <a:gdLst/>
                  <a:ahLst/>
                  <a:cxnLst>
                    <a:cxn ang="0">
                      <a:pos x="3260" y="2771"/>
                    </a:cxn>
                    <a:cxn ang="0">
                      <a:pos x="393" y="519"/>
                    </a:cxn>
                    <a:cxn ang="0">
                      <a:pos x="341" y="461"/>
                    </a:cxn>
                    <a:cxn ang="0">
                      <a:pos x="290" y="404"/>
                    </a:cxn>
                    <a:cxn ang="0">
                      <a:pos x="240" y="350"/>
                    </a:cxn>
                    <a:cxn ang="0">
                      <a:pos x="190" y="300"/>
                    </a:cxn>
                    <a:cxn ang="0">
                      <a:pos x="141" y="252"/>
                    </a:cxn>
                    <a:cxn ang="0">
                      <a:pos x="93" y="207"/>
                    </a:cxn>
                    <a:cxn ang="0">
                      <a:pos x="45" y="165"/>
                    </a:cxn>
                    <a:cxn ang="0">
                      <a:pos x="0" y="126"/>
                    </a:cxn>
                    <a:cxn ang="0">
                      <a:pos x="0" y="126"/>
                    </a:cxn>
                    <a:cxn ang="0">
                      <a:pos x="126" y="0"/>
                    </a:cxn>
                    <a:cxn ang="0">
                      <a:pos x="2796" y="2098"/>
                    </a:cxn>
                    <a:cxn ang="0">
                      <a:pos x="2814" y="2146"/>
                    </a:cxn>
                    <a:cxn ang="0">
                      <a:pos x="2832" y="2194"/>
                    </a:cxn>
                    <a:cxn ang="0">
                      <a:pos x="2849" y="2242"/>
                    </a:cxn>
                    <a:cxn ang="0">
                      <a:pos x="2866" y="2290"/>
                    </a:cxn>
                    <a:cxn ang="0">
                      <a:pos x="2881" y="2336"/>
                    </a:cxn>
                    <a:cxn ang="0">
                      <a:pos x="2897" y="2383"/>
                    </a:cxn>
                    <a:cxn ang="0">
                      <a:pos x="2911" y="2430"/>
                    </a:cxn>
                    <a:cxn ang="0">
                      <a:pos x="2925" y="2477"/>
                    </a:cxn>
                    <a:cxn ang="0">
                      <a:pos x="3141" y="2369"/>
                    </a:cxn>
                    <a:cxn ang="0">
                      <a:pos x="3350" y="2532"/>
                    </a:cxn>
                    <a:cxn ang="0">
                      <a:pos x="3260" y="2771"/>
                    </a:cxn>
                  </a:cxnLst>
                  <a:rect l="0" t="0" r="r" b="b"/>
                  <a:pathLst>
                    <a:path w="3350" h="2771">
                      <a:moveTo>
                        <a:pt x="3260" y="2771"/>
                      </a:moveTo>
                      <a:lnTo>
                        <a:pt x="393" y="519"/>
                      </a:lnTo>
                      <a:lnTo>
                        <a:pt x="341" y="461"/>
                      </a:lnTo>
                      <a:lnTo>
                        <a:pt x="290" y="404"/>
                      </a:lnTo>
                      <a:lnTo>
                        <a:pt x="240" y="350"/>
                      </a:lnTo>
                      <a:lnTo>
                        <a:pt x="190" y="300"/>
                      </a:lnTo>
                      <a:lnTo>
                        <a:pt x="141" y="252"/>
                      </a:lnTo>
                      <a:lnTo>
                        <a:pt x="93" y="207"/>
                      </a:lnTo>
                      <a:lnTo>
                        <a:pt x="45" y="165"/>
                      </a:lnTo>
                      <a:lnTo>
                        <a:pt x="0" y="126"/>
                      </a:lnTo>
                      <a:lnTo>
                        <a:pt x="0" y="126"/>
                      </a:lnTo>
                      <a:lnTo>
                        <a:pt x="126" y="0"/>
                      </a:lnTo>
                      <a:lnTo>
                        <a:pt x="2796" y="2098"/>
                      </a:lnTo>
                      <a:lnTo>
                        <a:pt x="2814" y="2146"/>
                      </a:lnTo>
                      <a:lnTo>
                        <a:pt x="2832" y="2194"/>
                      </a:lnTo>
                      <a:lnTo>
                        <a:pt x="2849" y="2242"/>
                      </a:lnTo>
                      <a:lnTo>
                        <a:pt x="2866" y="2290"/>
                      </a:lnTo>
                      <a:lnTo>
                        <a:pt x="2881" y="2336"/>
                      </a:lnTo>
                      <a:lnTo>
                        <a:pt x="2897" y="2383"/>
                      </a:lnTo>
                      <a:lnTo>
                        <a:pt x="2911" y="2430"/>
                      </a:lnTo>
                      <a:lnTo>
                        <a:pt x="2925" y="2477"/>
                      </a:lnTo>
                      <a:lnTo>
                        <a:pt x="3141" y="2369"/>
                      </a:lnTo>
                      <a:lnTo>
                        <a:pt x="3350" y="2532"/>
                      </a:lnTo>
                      <a:lnTo>
                        <a:pt x="3260" y="277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06" name="Freeform 126"/>
                <p:cNvSpPr>
                  <a:spLocks noEditPoints="1"/>
                </p:cNvSpPr>
                <p:nvPr/>
              </p:nvSpPr>
              <p:spPr bwMode="auto">
                <a:xfrm>
                  <a:off x="3491" y="1316"/>
                  <a:ext cx="478" cy="392"/>
                </a:xfrm>
                <a:custGeom>
                  <a:avLst/>
                  <a:gdLst/>
                  <a:ahLst/>
                  <a:cxnLst>
                    <a:cxn ang="0">
                      <a:pos x="3265" y="2739"/>
                    </a:cxn>
                    <a:cxn ang="0">
                      <a:pos x="2982" y="2516"/>
                    </a:cxn>
                    <a:cxn ang="0">
                      <a:pos x="3223" y="2395"/>
                    </a:cxn>
                    <a:cxn ang="0">
                      <a:pos x="3356" y="2501"/>
                    </a:cxn>
                    <a:cxn ang="0">
                      <a:pos x="3265" y="2739"/>
                    </a:cxn>
                    <a:cxn ang="0">
                      <a:pos x="2835" y="2400"/>
                    </a:cxn>
                    <a:cxn ang="0">
                      <a:pos x="0" y="173"/>
                    </a:cxn>
                    <a:cxn ang="0">
                      <a:pos x="173" y="0"/>
                    </a:cxn>
                    <a:cxn ang="0">
                      <a:pos x="2665" y="1957"/>
                    </a:cxn>
                    <a:cxn ang="0">
                      <a:pos x="2688" y="2014"/>
                    </a:cxn>
                    <a:cxn ang="0">
                      <a:pos x="2712" y="2069"/>
                    </a:cxn>
                    <a:cxn ang="0">
                      <a:pos x="2734" y="2125"/>
                    </a:cxn>
                    <a:cxn ang="0">
                      <a:pos x="2756" y="2181"/>
                    </a:cxn>
                    <a:cxn ang="0">
                      <a:pos x="2776" y="2236"/>
                    </a:cxn>
                    <a:cxn ang="0">
                      <a:pos x="2796" y="2291"/>
                    </a:cxn>
                    <a:cxn ang="0">
                      <a:pos x="2816" y="2346"/>
                    </a:cxn>
                    <a:cxn ang="0">
                      <a:pos x="2835" y="2400"/>
                    </a:cxn>
                  </a:cxnLst>
                  <a:rect l="0" t="0" r="r" b="b"/>
                  <a:pathLst>
                    <a:path w="3356" h="2739">
                      <a:moveTo>
                        <a:pt x="3265" y="2739"/>
                      </a:moveTo>
                      <a:lnTo>
                        <a:pt x="2982" y="2516"/>
                      </a:lnTo>
                      <a:lnTo>
                        <a:pt x="3223" y="2395"/>
                      </a:lnTo>
                      <a:lnTo>
                        <a:pt x="3356" y="2501"/>
                      </a:lnTo>
                      <a:lnTo>
                        <a:pt x="3265" y="2739"/>
                      </a:lnTo>
                      <a:close/>
                      <a:moveTo>
                        <a:pt x="2835" y="2400"/>
                      </a:moveTo>
                      <a:lnTo>
                        <a:pt x="0" y="173"/>
                      </a:lnTo>
                      <a:lnTo>
                        <a:pt x="173" y="0"/>
                      </a:lnTo>
                      <a:lnTo>
                        <a:pt x="2665" y="1957"/>
                      </a:lnTo>
                      <a:lnTo>
                        <a:pt x="2688" y="2014"/>
                      </a:lnTo>
                      <a:lnTo>
                        <a:pt x="2712" y="2069"/>
                      </a:lnTo>
                      <a:lnTo>
                        <a:pt x="2734" y="2125"/>
                      </a:lnTo>
                      <a:lnTo>
                        <a:pt x="2756" y="2181"/>
                      </a:lnTo>
                      <a:lnTo>
                        <a:pt x="2776" y="2236"/>
                      </a:lnTo>
                      <a:lnTo>
                        <a:pt x="2796" y="2291"/>
                      </a:lnTo>
                      <a:lnTo>
                        <a:pt x="2816" y="2346"/>
                      </a:lnTo>
                      <a:lnTo>
                        <a:pt x="2835" y="240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07" name="Freeform 127"/>
                <p:cNvSpPr>
                  <a:spLocks noEditPoints="1"/>
                </p:cNvSpPr>
                <p:nvPr/>
              </p:nvSpPr>
              <p:spPr bwMode="auto">
                <a:xfrm>
                  <a:off x="3503" y="1304"/>
                  <a:ext cx="476" cy="386"/>
                </a:xfrm>
                <a:custGeom>
                  <a:avLst/>
                  <a:gdLst/>
                  <a:ahLst/>
                  <a:cxnLst>
                    <a:cxn ang="0">
                      <a:pos x="3224" y="2705"/>
                    </a:cxn>
                    <a:cxn ang="0">
                      <a:pos x="3015" y="2542"/>
                    </a:cxn>
                    <a:cxn ang="0">
                      <a:pos x="3256" y="2422"/>
                    </a:cxn>
                    <a:cxn ang="0">
                      <a:pos x="3315" y="2468"/>
                    </a:cxn>
                    <a:cxn ang="0">
                      <a:pos x="3224" y="2705"/>
                    </a:cxn>
                    <a:cxn ang="0">
                      <a:pos x="2670" y="2271"/>
                    </a:cxn>
                    <a:cxn ang="0">
                      <a:pos x="0" y="173"/>
                    </a:cxn>
                    <a:cxn ang="0">
                      <a:pos x="173" y="0"/>
                    </a:cxn>
                    <a:cxn ang="0">
                      <a:pos x="2469" y="1804"/>
                    </a:cxn>
                    <a:cxn ang="0">
                      <a:pos x="2497" y="1863"/>
                    </a:cxn>
                    <a:cxn ang="0">
                      <a:pos x="2524" y="1921"/>
                    </a:cxn>
                    <a:cxn ang="0">
                      <a:pos x="2550" y="1980"/>
                    </a:cxn>
                    <a:cxn ang="0">
                      <a:pos x="2576" y="2038"/>
                    </a:cxn>
                    <a:cxn ang="0">
                      <a:pos x="2600" y="2097"/>
                    </a:cxn>
                    <a:cxn ang="0">
                      <a:pos x="2624" y="2155"/>
                    </a:cxn>
                    <a:cxn ang="0">
                      <a:pos x="2648" y="2213"/>
                    </a:cxn>
                    <a:cxn ang="0">
                      <a:pos x="2670" y="2271"/>
                    </a:cxn>
                  </a:cxnLst>
                  <a:rect l="0" t="0" r="r" b="b"/>
                  <a:pathLst>
                    <a:path w="3315" h="2705">
                      <a:moveTo>
                        <a:pt x="3224" y="2705"/>
                      </a:moveTo>
                      <a:lnTo>
                        <a:pt x="3015" y="2542"/>
                      </a:lnTo>
                      <a:lnTo>
                        <a:pt x="3256" y="2422"/>
                      </a:lnTo>
                      <a:lnTo>
                        <a:pt x="3315" y="2468"/>
                      </a:lnTo>
                      <a:lnTo>
                        <a:pt x="3224" y="2705"/>
                      </a:lnTo>
                      <a:close/>
                      <a:moveTo>
                        <a:pt x="2670" y="2271"/>
                      </a:moveTo>
                      <a:lnTo>
                        <a:pt x="0" y="173"/>
                      </a:lnTo>
                      <a:lnTo>
                        <a:pt x="173" y="0"/>
                      </a:lnTo>
                      <a:lnTo>
                        <a:pt x="2469" y="1804"/>
                      </a:lnTo>
                      <a:lnTo>
                        <a:pt x="2497" y="1863"/>
                      </a:lnTo>
                      <a:lnTo>
                        <a:pt x="2524" y="1921"/>
                      </a:lnTo>
                      <a:lnTo>
                        <a:pt x="2550" y="1980"/>
                      </a:lnTo>
                      <a:lnTo>
                        <a:pt x="2576" y="2038"/>
                      </a:lnTo>
                      <a:lnTo>
                        <a:pt x="2600" y="2097"/>
                      </a:lnTo>
                      <a:lnTo>
                        <a:pt x="2624" y="2155"/>
                      </a:lnTo>
                      <a:lnTo>
                        <a:pt x="2648" y="2213"/>
                      </a:lnTo>
                      <a:lnTo>
                        <a:pt x="2670" y="227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08" name="Freeform 128"/>
                <p:cNvSpPr>
                  <a:spLocks noEditPoints="1"/>
                </p:cNvSpPr>
                <p:nvPr/>
              </p:nvSpPr>
              <p:spPr bwMode="auto">
                <a:xfrm>
                  <a:off x="3515" y="1291"/>
                  <a:ext cx="467" cy="385"/>
                </a:xfrm>
                <a:custGeom>
                  <a:avLst/>
                  <a:gdLst/>
                  <a:ahLst/>
                  <a:cxnLst>
                    <a:cxn ang="0">
                      <a:pos x="3183" y="2675"/>
                    </a:cxn>
                    <a:cxn ang="0">
                      <a:pos x="3050" y="2569"/>
                    </a:cxn>
                    <a:cxn ang="0">
                      <a:pos x="3264" y="2462"/>
                    </a:cxn>
                    <a:cxn ang="0">
                      <a:pos x="3183" y="2675"/>
                    </a:cxn>
                    <a:cxn ang="0">
                      <a:pos x="2492" y="2131"/>
                    </a:cxn>
                    <a:cxn ang="0">
                      <a:pos x="0" y="174"/>
                    </a:cxn>
                    <a:cxn ang="0">
                      <a:pos x="174" y="0"/>
                    </a:cxn>
                    <a:cxn ang="0">
                      <a:pos x="2258" y="1638"/>
                    </a:cxn>
                    <a:cxn ang="0">
                      <a:pos x="2290" y="1701"/>
                    </a:cxn>
                    <a:cxn ang="0">
                      <a:pos x="2321" y="1762"/>
                    </a:cxn>
                    <a:cxn ang="0">
                      <a:pos x="2351" y="1824"/>
                    </a:cxn>
                    <a:cxn ang="0">
                      <a:pos x="2380" y="1885"/>
                    </a:cxn>
                    <a:cxn ang="0">
                      <a:pos x="2410" y="1947"/>
                    </a:cxn>
                    <a:cxn ang="0">
                      <a:pos x="2438" y="2008"/>
                    </a:cxn>
                    <a:cxn ang="0">
                      <a:pos x="2465" y="2070"/>
                    </a:cxn>
                    <a:cxn ang="0">
                      <a:pos x="2492" y="2131"/>
                    </a:cxn>
                  </a:cxnLst>
                  <a:rect l="0" t="0" r="r" b="b"/>
                  <a:pathLst>
                    <a:path w="3264" h="2675">
                      <a:moveTo>
                        <a:pt x="3183" y="2675"/>
                      </a:moveTo>
                      <a:lnTo>
                        <a:pt x="3050" y="2569"/>
                      </a:lnTo>
                      <a:lnTo>
                        <a:pt x="3264" y="2462"/>
                      </a:lnTo>
                      <a:lnTo>
                        <a:pt x="3183" y="2675"/>
                      </a:lnTo>
                      <a:close/>
                      <a:moveTo>
                        <a:pt x="2492" y="2131"/>
                      </a:moveTo>
                      <a:lnTo>
                        <a:pt x="0" y="174"/>
                      </a:lnTo>
                      <a:lnTo>
                        <a:pt x="174" y="0"/>
                      </a:lnTo>
                      <a:lnTo>
                        <a:pt x="2258" y="1638"/>
                      </a:lnTo>
                      <a:lnTo>
                        <a:pt x="2290" y="1701"/>
                      </a:lnTo>
                      <a:lnTo>
                        <a:pt x="2321" y="1762"/>
                      </a:lnTo>
                      <a:lnTo>
                        <a:pt x="2351" y="1824"/>
                      </a:lnTo>
                      <a:lnTo>
                        <a:pt x="2380" y="1885"/>
                      </a:lnTo>
                      <a:lnTo>
                        <a:pt x="2410" y="1947"/>
                      </a:lnTo>
                      <a:lnTo>
                        <a:pt x="2438" y="2008"/>
                      </a:lnTo>
                      <a:lnTo>
                        <a:pt x="2465" y="2070"/>
                      </a:lnTo>
                      <a:lnTo>
                        <a:pt x="2492" y="213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09" name="Freeform 129"/>
                <p:cNvSpPr>
                  <a:spLocks noEditPoints="1"/>
                </p:cNvSpPr>
                <p:nvPr/>
              </p:nvSpPr>
              <p:spPr bwMode="auto">
                <a:xfrm>
                  <a:off x="3527" y="1279"/>
                  <a:ext cx="453" cy="378"/>
                </a:xfrm>
                <a:custGeom>
                  <a:avLst/>
                  <a:gdLst/>
                  <a:ahLst/>
                  <a:cxnLst>
                    <a:cxn ang="0">
                      <a:pos x="3142" y="2642"/>
                    </a:cxn>
                    <a:cxn ang="0">
                      <a:pos x="3083" y="2596"/>
                    </a:cxn>
                    <a:cxn ang="0">
                      <a:pos x="3177" y="2548"/>
                    </a:cxn>
                    <a:cxn ang="0">
                      <a:pos x="3142" y="2642"/>
                    </a:cxn>
                    <a:cxn ang="0">
                      <a:pos x="2296" y="1978"/>
                    </a:cxn>
                    <a:cxn ang="0">
                      <a:pos x="0" y="174"/>
                    </a:cxn>
                    <a:cxn ang="0">
                      <a:pos x="174" y="0"/>
                    </a:cxn>
                    <a:cxn ang="0">
                      <a:pos x="2028" y="1456"/>
                    </a:cxn>
                    <a:cxn ang="0">
                      <a:pos x="2063" y="1521"/>
                    </a:cxn>
                    <a:cxn ang="0">
                      <a:pos x="2098" y="1587"/>
                    </a:cxn>
                    <a:cxn ang="0">
                      <a:pos x="2133" y="1651"/>
                    </a:cxn>
                    <a:cxn ang="0">
                      <a:pos x="2167" y="1717"/>
                    </a:cxn>
                    <a:cxn ang="0">
                      <a:pos x="2201" y="1782"/>
                    </a:cxn>
                    <a:cxn ang="0">
                      <a:pos x="2233" y="1847"/>
                    </a:cxn>
                    <a:cxn ang="0">
                      <a:pos x="2265" y="1912"/>
                    </a:cxn>
                    <a:cxn ang="0">
                      <a:pos x="2296" y="1978"/>
                    </a:cxn>
                  </a:cxnLst>
                  <a:rect l="0" t="0" r="r" b="b"/>
                  <a:pathLst>
                    <a:path w="3177" h="2642">
                      <a:moveTo>
                        <a:pt x="3142" y="2642"/>
                      </a:moveTo>
                      <a:lnTo>
                        <a:pt x="3083" y="2596"/>
                      </a:lnTo>
                      <a:lnTo>
                        <a:pt x="3177" y="2548"/>
                      </a:lnTo>
                      <a:lnTo>
                        <a:pt x="3142" y="2642"/>
                      </a:lnTo>
                      <a:close/>
                      <a:moveTo>
                        <a:pt x="2296" y="1978"/>
                      </a:moveTo>
                      <a:lnTo>
                        <a:pt x="0" y="174"/>
                      </a:lnTo>
                      <a:lnTo>
                        <a:pt x="174" y="0"/>
                      </a:lnTo>
                      <a:lnTo>
                        <a:pt x="2028" y="1456"/>
                      </a:lnTo>
                      <a:lnTo>
                        <a:pt x="2063" y="1521"/>
                      </a:lnTo>
                      <a:lnTo>
                        <a:pt x="2098" y="1587"/>
                      </a:lnTo>
                      <a:lnTo>
                        <a:pt x="2133" y="1651"/>
                      </a:lnTo>
                      <a:lnTo>
                        <a:pt x="2167" y="1717"/>
                      </a:lnTo>
                      <a:lnTo>
                        <a:pt x="2201" y="1782"/>
                      </a:lnTo>
                      <a:lnTo>
                        <a:pt x="2233" y="1847"/>
                      </a:lnTo>
                      <a:lnTo>
                        <a:pt x="2265" y="1912"/>
                      </a:lnTo>
                      <a:lnTo>
                        <a:pt x="2296" y="197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10" name="Freeform 130"/>
                <p:cNvSpPr>
                  <a:spLocks/>
                </p:cNvSpPr>
                <p:nvPr/>
              </p:nvSpPr>
              <p:spPr bwMode="auto">
                <a:xfrm>
                  <a:off x="3540" y="1267"/>
                  <a:ext cx="298" cy="258"/>
                </a:xfrm>
                <a:custGeom>
                  <a:avLst/>
                  <a:gdLst/>
                  <a:ahLst/>
                  <a:cxnLst>
                    <a:cxn ang="0">
                      <a:pos x="2084" y="1811"/>
                    </a:cxn>
                    <a:cxn ang="0">
                      <a:pos x="0" y="173"/>
                    </a:cxn>
                    <a:cxn ang="0">
                      <a:pos x="173" y="0"/>
                    </a:cxn>
                    <a:cxn ang="0">
                      <a:pos x="1774" y="1259"/>
                    </a:cxn>
                    <a:cxn ang="0">
                      <a:pos x="1814" y="1326"/>
                    </a:cxn>
                    <a:cxn ang="0">
                      <a:pos x="1855" y="1395"/>
                    </a:cxn>
                    <a:cxn ang="0">
                      <a:pos x="1895" y="1464"/>
                    </a:cxn>
                    <a:cxn ang="0">
                      <a:pos x="1934" y="1533"/>
                    </a:cxn>
                    <a:cxn ang="0">
                      <a:pos x="1973" y="1602"/>
                    </a:cxn>
                    <a:cxn ang="0">
                      <a:pos x="2010" y="1672"/>
                    </a:cxn>
                    <a:cxn ang="0">
                      <a:pos x="2048" y="1741"/>
                    </a:cxn>
                    <a:cxn ang="0">
                      <a:pos x="2084" y="1811"/>
                    </a:cxn>
                  </a:cxnLst>
                  <a:rect l="0" t="0" r="r" b="b"/>
                  <a:pathLst>
                    <a:path w="2084" h="1811">
                      <a:moveTo>
                        <a:pt x="2084" y="1811"/>
                      </a:moveTo>
                      <a:lnTo>
                        <a:pt x="0" y="173"/>
                      </a:lnTo>
                      <a:lnTo>
                        <a:pt x="173" y="0"/>
                      </a:lnTo>
                      <a:lnTo>
                        <a:pt x="1774" y="1259"/>
                      </a:lnTo>
                      <a:lnTo>
                        <a:pt x="1814" y="1326"/>
                      </a:lnTo>
                      <a:lnTo>
                        <a:pt x="1855" y="1395"/>
                      </a:lnTo>
                      <a:lnTo>
                        <a:pt x="1895" y="1464"/>
                      </a:lnTo>
                      <a:lnTo>
                        <a:pt x="1934" y="1533"/>
                      </a:lnTo>
                      <a:lnTo>
                        <a:pt x="1973" y="1602"/>
                      </a:lnTo>
                      <a:lnTo>
                        <a:pt x="2010" y="1672"/>
                      </a:lnTo>
                      <a:lnTo>
                        <a:pt x="2048" y="1741"/>
                      </a:lnTo>
                      <a:lnTo>
                        <a:pt x="2084" y="181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11" name="Freeform 131"/>
                <p:cNvSpPr>
                  <a:spLocks/>
                </p:cNvSpPr>
                <p:nvPr/>
              </p:nvSpPr>
              <p:spPr bwMode="auto">
                <a:xfrm>
                  <a:off x="3553" y="1253"/>
                  <a:ext cx="262" cy="232"/>
                </a:xfrm>
                <a:custGeom>
                  <a:avLst/>
                  <a:gdLst/>
                  <a:ahLst/>
                  <a:cxnLst>
                    <a:cxn ang="0">
                      <a:pos x="1854" y="1629"/>
                    </a:cxn>
                    <a:cxn ang="0">
                      <a:pos x="0" y="173"/>
                    </a:cxn>
                    <a:cxn ang="0">
                      <a:pos x="173" y="0"/>
                    </a:cxn>
                    <a:cxn ang="0">
                      <a:pos x="1493" y="1037"/>
                    </a:cxn>
                    <a:cxn ang="0">
                      <a:pos x="1540" y="1109"/>
                    </a:cxn>
                    <a:cxn ang="0">
                      <a:pos x="1587" y="1182"/>
                    </a:cxn>
                    <a:cxn ang="0">
                      <a:pos x="1632" y="1255"/>
                    </a:cxn>
                    <a:cxn ang="0">
                      <a:pos x="1677" y="1329"/>
                    </a:cxn>
                    <a:cxn ang="0">
                      <a:pos x="1722" y="1403"/>
                    </a:cxn>
                    <a:cxn ang="0">
                      <a:pos x="1767" y="1478"/>
                    </a:cxn>
                    <a:cxn ang="0">
                      <a:pos x="1810" y="1554"/>
                    </a:cxn>
                    <a:cxn ang="0">
                      <a:pos x="1854" y="1629"/>
                    </a:cxn>
                  </a:cxnLst>
                  <a:rect l="0" t="0" r="r" b="b"/>
                  <a:pathLst>
                    <a:path w="1854" h="1629">
                      <a:moveTo>
                        <a:pt x="1854" y="1629"/>
                      </a:moveTo>
                      <a:lnTo>
                        <a:pt x="0" y="173"/>
                      </a:lnTo>
                      <a:lnTo>
                        <a:pt x="173" y="0"/>
                      </a:lnTo>
                      <a:lnTo>
                        <a:pt x="1493" y="1037"/>
                      </a:lnTo>
                      <a:lnTo>
                        <a:pt x="1540" y="1109"/>
                      </a:lnTo>
                      <a:lnTo>
                        <a:pt x="1587" y="1182"/>
                      </a:lnTo>
                      <a:lnTo>
                        <a:pt x="1632" y="1255"/>
                      </a:lnTo>
                      <a:lnTo>
                        <a:pt x="1677" y="1329"/>
                      </a:lnTo>
                      <a:lnTo>
                        <a:pt x="1722" y="1403"/>
                      </a:lnTo>
                      <a:lnTo>
                        <a:pt x="1767" y="1478"/>
                      </a:lnTo>
                      <a:lnTo>
                        <a:pt x="1810" y="1554"/>
                      </a:lnTo>
                      <a:lnTo>
                        <a:pt x="1854" y="162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12" name="Freeform 132"/>
                <p:cNvSpPr>
                  <a:spLocks/>
                </p:cNvSpPr>
                <p:nvPr/>
              </p:nvSpPr>
              <p:spPr bwMode="auto">
                <a:xfrm>
                  <a:off x="3565" y="1242"/>
                  <a:ext cx="229" cy="205"/>
                </a:xfrm>
                <a:custGeom>
                  <a:avLst/>
                  <a:gdLst/>
                  <a:ahLst/>
                  <a:cxnLst>
                    <a:cxn ang="0">
                      <a:pos x="1601" y="1432"/>
                    </a:cxn>
                    <a:cxn ang="0">
                      <a:pos x="0" y="173"/>
                    </a:cxn>
                    <a:cxn ang="0">
                      <a:pos x="173" y="0"/>
                    </a:cxn>
                    <a:cxn ang="0">
                      <a:pos x="1174" y="786"/>
                    </a:cxn>
                    <a:cxn ang="0">
                      <a:pos x="1229" y="863"/>
                    </a:cxn>
                    <a:cxn ang="0">
                      <a:pos x="1283" y="941"/>
                    </a:cxn>
                    <a:cxn ang="0">
                      <a:pos x="1337" y="1020"/>
                    </a:cxn>
                    <a:cxn ang="0">
                      <a:pos x="1391" y="1100"/>
                    </a:cxn>
                    <a:cxn ang="0">
                      <a:pos x="1444" y="1181"/>
                    </a:cxn>
                    <a:cxn ang="0">
                      <a:pos x="1497" y="1264"/>
                    </a:cxn>
                    <a:cxn ang="0">
                      <a:pos x="1550" y="1347"/>
                    </a:cxn>
                    <a:cxn ang="0">
                      <a:pos x="1601" y="1432"/>
                    </a:cxn>
                  </a:cxnLst>
                  <a:rect l="0" t="0" r="r" b="b"/>
                  <a:pathLst>
                    <a:path w="1601" h="1432">
                      <a:moveTo>
                        <a:pt x="1601" y="1432"/>
                      </a:moveTo>
                      <a:lnTo>
                        <a:pt x="0" y="173"/>
                      </a:lnTo>
                      <a:lnTo>
                        <a:pt x="173" y="0"/>
                      </a:lnTo>
                      <a:lnTo>
                        <a:pt x="1174" y="786"/>
                      </a:lnTo>
                      <a:lnTo>
                        <a:pt x="1229" y="863"/>
                      </a:lnTo>
                      <a:lnTo>
                        <a:pt x="1283" y="941"/>
                      </a:lnTo>
                      <a:lnTo>
                        <a:pt x="1337" y="1020"/>
                      </a:lnTo>
                      <a:lnTo>
                        <a:pt x="1391" y="1100"/>
                      </a:lnTo>
                      <a:lnTo>
                        <a:pt x="1444" y="1181"/>
                      </a:lnTo>
                      <a:lnTo>
                        <a:pt x="1497" y="1264"/>
                      </a:lnTo>
                      <a:lnTo>
                        <a:pt x="1550" y="1347"/>
                      </a:lnTo>
                      <a:lnTo>
                        <a:pt x="1601" y="143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13" name="Freeform 133"/>
                <p:cNvSpPr>
                  <a:spLocks/>
                </p:cNvSpPr>
                <p:nvPr/>
              </p:nvSpPr>
              <p:spPr bwMode="auto">
                <a:xfrm>
                  <a:off x="3577" y="1230"/>
                  <a:ext cx="189" cy="173"/>
                </a:xfrm>
                <a:custGeom>
                  <a:avLst/>
                  <a:gdLst/>
                  <a:ahLst/>
                  <a:cxnLst>
                    <a:cxn ang="0">
                      <a:pos x="1320" y="1210"/>
                    </a:cxn>
                    <a:cxn ang="0">
                      <a:pos x="0" y="173"/>
                    </a:cxn>
                    <a:cxn ang="0">
                      <a:pos x="173" y="0"/>
                    </a:cxn>
                    <a:cxn ang="0">
                      <a:pos x="786" y="481"/>
                    </a:cxn>
                    <a:cxn ang="0">
                      <a:pos x="853" y="564"/>
                    </a:cxn>
                    <a:cxn ang="0">
                      <a:pos x="919" y="649"/>
                    </a:cxn>
                    <a:cxn ang="0">
                      <a:pos x="987" y="737"/>
                    </a:cxn>
                    <a:cxn ang="0">
                      <a:pos x="1054" y="827"/>
                    </a:cxn>
                    <a:cxn ang="0">
                      <a:pos x="1121" y="920"/>
                    </a:cxn>
                    <a:cxn ang="0">
                      <a:pos x="1187" y="1015"/>
                    </a:cxn>
                    <a:cxn ang="0">
                      <a:pos x="1254" y="1112"/>
                    </a:cxn>
                    <a:cxn ang="0">
                      <a:pos x="1320" y="1210"/>
                    </a:cxn>
                  </a:cxnLst>
                  <a:rect l="0" t="0" r="r" b="b"/>
                  <a:pathLst>
                    <a:path w="1320" h="1210">
                      <a:moveTo>
                        <a:pt x="1320" y="1210"/>
                      </a:moveTo>
                      <a:lnTo>
                        <a:pt x="0" y="173"/>
                      </a:lnTo>
                      <a:lnTo>
                        <a:pt x="173" y="0"/>
                      </a:lnTo>
                      <a:lnTo>
                        <a:pt x="786" y="481"/>
                      </a:lnTo>
                      <a:lnTo>
                        <a:pt x="853" y="564"/>
                      </a:lnTo>
                      <a:lnTo>
                        <a:pt x="919" y="649"/>
                      </a:lnTo>
                      <a:lnTo>
                        <a:pt x="987" y="737"/>
                      </a:lnTo>
                      <a:lnTo>
                        <a:pt x="1054" y="827"/>
                      </a:lnTo>
                      <a:lnTo>
                        <a:pt x="1121" y="920"/>
                      </a:lnTo>
                      <a:lnTo>
                        <a:pt x="1187" y="1015"/>
                      </a:lnTo>
                      <a:lnTo>
                        <a:pt x="1254" y="1112"/>
                      </a:lnTo>
                      <a:lnTo>
                        <a:pt x="1320" y="121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14" name="Freeform 134"/>
                <p:cNvSpPr>
                  <a:spLocks/>
                </p:cNvSpPr>
                <p:nvPr/>
              </p:nvSpPr>
              <p:spPr bwMode="auto">
                <a:xfrm>
                  <a:off x="3590" y="1218"/>
                  <a:ext cx="143" cy="138"/>
                </a:xfrm>
                <a:custGeom>
                  <a:avLst/>
                  <a:gdLst/>
                  <a:ahLst/>
                  <a:cxnLst>
                    <a:cxn ang="0">
                      <a:pos x="1001" y="951"/>
                    </a:cxn>
                    <a:cxn ang="0">
                      <a:pos x="0" y="165"/>
                    </a:cxn>
                    <a:cxn ang="0">
                      <a:pos x="165" y="0"/>
                    </a:cxn>
                    <a:cxn ang="0">
                      <a:pos x="213" y="42"/>
                    </a:cxn>
                    <a:cxn ang="0">
                      <a:pos x="262" y="86"/>
                    </a:cxn>
                    <a:cxn ang="0">
                      <a:pos x="311" y="134"/>
                    </a:cxn>
                    <a:cxn ang="0">
                      <a:pos x="361" y="183"/>
                    </a:cxn>
                    <a:cxn ang="0">
                      <a:pos x="412" y="235"/>
                    </a:cxn>
                    <a:cxn ang="0">
                      <a:pos x="464" y="290"/>
                    </a:cxn>
                    <a:cxn ang="0">
                      <a:pos x="517" y="348"/>
                    </a:cxn>
                    <a:cxn ang="0">
                      <a:pos x="570" y="406"/>
                    </a:cxn>
                    <a:cxn ang="0">
                      <a:pos x="623" y="467"/>
                    </a:cxn>
                    <a:cxn ang="0">
                      <a:pos x="676" y="531"/>
                    </a:cxn>
                    <a:cxn ang="0">
                      <a:pos x="730" y="597"/>
                    </a:cxn>
                    <a:cxn ang="0">
                      <a:pos x="784" y="665"/>
                    </a:cxn>
                    <a:cxn ang="0">
                      <a:pos x="839" y="733"/>
                    </a:cxn>
                    <a:cxn ang="0">
                      <a:pos x="893" y="804"/>
                    </a:cxn>
                    <a:cxn ang="0">
                      <a:pos x="947" y="877"/>
                    </a:cxn>
                    <a:cxn ang="0">
                      <a:pos x="1001" y="951"/>
                    </a:cxn>
                  </a:cxnLst>
                  <a:rect l="0" t="0" r="r" b="b"/>
                  <a:pathLst>
                    <a:path w="1001" h="951">
                      <a:moveTo>
                        <a:pt x="1001" y="951"/>
                      </a:moveTo>
                      <a:lnTo>
                        <a:pt x="0" y="165"/>
                      </a:lnTo>
                      <a:lnTo>
                        <a:pt x="165" y="0"/>
                      </a:lnTo>
                      <a:lnTo>
                        <a:pt x="213" y="42"/>
                      </a:lnTo>
                      <a:lnTo>
                        <a:pt x="262" y="86"/>
                      </a:lnTo>
                      <a:lnTo>
                        <a:pt x="311" y="134"/>
                      </a:lnTo>
                      <a:lnTo>
                        <a:pt x="361" y="183"/>
                      </a:lnTo>
                      <a:lnTo>
                        <a:pt x="412" y="235"/>
                      </a:lnTo>
                      <a:lnTo>
                        <a:pt x="464" y="290"/>
                      </a:lnTo>
                      <a:lnTo>
                        <a:pt x="517" y="348"/>
                      </a:lnTo>
                      <a:lnTo>
                        <a:pt x="570" y="406"/>
                      </a:lnTo>
                      <a:lnTo>
                        <a:pt x="623" y="467"/>
                      </a:lnTo>
                      <a:lnTo>
                        <a:pt x="676" y="531"/>
                      </a:lnTo>
                      <a:lnTo>
                        <a:pt x="730" y="597"/>
                      </a:lnTo>
                      <a:lnTo>
                        <a:pt x="784" y="665"/>
                      </a:lnTo>
                      <a:lnTo>
                        <a:pt x="839" y="733"/>
                      </a:lnTo>
                      <a:lnTo>
                        <a:pt x="893" y="804"/>
                      </a:lnTo>
                      <a:lnTo>
                        <a:pt x="947" y="877"/>
                      </a:lnTo>
                      <a:lnTo>
                        <a:pt x="1001" y="95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15" name="Freeform 135"/>
                <p:cNvSpPr>
                  <a:spLocks/>
                </p:cNvSpPr>
                <p:nvPr/>
              </p:nvSpPr>
              <p:spPr bwMode="auto">
                <a:xfrm>
                  <a:off x="3602" y="1218"/>
                  <a:ext cx="88" cy="82"/>
                </a:xfrm>
                <a:custGeom>
                  <a:avLst/>
                  <a:gdLst/>
                  <a:ahLst/>
                  <a:cxnLst>
                    <a:cxn ang="0">
                      <a:pos x="613" y="560"/>
                    </a:cxn>
                    <a:cxn ang="0">
                      <a:pos x="0" y="79"/>
                    </a:cxn>
                    <a:cxn ang="0">
                      <a:pos x="78" y="0"/>
                    </a:cxn>
                    <a:cxn ang="0">
                      <a:pos x="109" y="27"/>
                    </a:cxn>
                    <a:cxn ang="0">
                      <a:pos x="141" y="56"/>
                    </a:cxn>
                    <a:cxn ang="0">
                      <a:pos x="173" y="85"/>
                    </a:cxn>
                    <a:cxn ang="0">
                      <a:pos x="204" y="115"/>
                    </a:cxn>
                    <a:cxn ang="0">
                      <a:pos x="238" y="146"/>
                    </a:cxn>
                    <a:cxn ang="0">
                      <a:pos x="270" y="179"/>
                    </a:cxn>
                    <a:cxn ang="0">
                      <a:pos x="303" y="213"/>
                    </a:cxn>
                    <a:cxn ang="0">
                      <a:pos x="337" y="247"/>
                    </a:cxn>
                    <a:cxn ang="0">
                      <a:pos x="404" y="319"/>
                    </a:cxn>
                    <a:cxn ang="0">
                      <a:pos x="473" y="397"/>
                    </a:cxn>
                    <a:cxn ang="0">
                      <a:pos x="543" y="477"/>
                    </a:cxn>
                    <a:cxn ang="0">
                      <a:pos x="613" y="560"/>
                    </a:cxn>
                  </a:cxnLst>
                  <a:rect l="0" t="0" r="r" b="b"/>
                  <a:pathLst>
                    <a:path w="613" h="560">
                      <a:moveTo>
                        <a:pt x="613" y="560"/>
                      </a:moveTo>
                      <a:lnTo>
                        <a:pt x="0" y="79"/>
                      </a:lnTo>
                      <a:lnTo>
                        <a:pt x="78" y="0"/>
                      </a:lnTo>
                      <a:lnTo>
                        <a:pt x="109" y="27"/>
                      </a:lnTo>
                      <a:lnTo>
                        <a:pt x="141" y="56"/>
                      </a:lnTo>
                      <a:lnTo>
                        <a:pt x="173" y="85"/>
                      </a:lnTo>
                      <a:lnTo>
                        <a:pt x="204" y="115"/>
                      </a:lnTo>
                      <a:lnTo>
                        <a:pt x="238" y="146"/>
                      </a:lnTo>
                      <a:lnTo>
                        <a:pt x="270" y="179"/>
                      </a:lnTo>
                      <a:lnTo>
                        <a:pt x="303" y="213"/>
                      </a:lnTo>
                      <a:lnTo>
                        <a:pt x="337" y="247"/>
                      </a:lnTo>
                      <a:lnTo>
                        <a:pt x="404" y="319"/>
                      </a:lnTo>
                      <a:lnTo>
                        <a:pt x="473" y="397"/>
                      </a:lnTo>
                      <a:lnTo>
                        <a:pt x="543" y="477"/>
                      </a:lnTo>
                      <a:lnTo>
                        <a:pt x="613" y="56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16" name="Freeform 136"/>
                <p:cNvSpPr>
                  <a:spLocks/>
                </p:cNvSpPr>
                <p:nvPr/>
              </p:nvSpPr>
              <p:spPr bwMode="auto">
                <a:xfrm>
                  <a:off x="3485" y="1218"/>
                  <a:ext cx="497" cy="717"/>
                </a:xfrm>
                <a:custGeom>
                  <a:avLst/>
                  <a:gdLst/>
                  <a:ahLst/>
                  <a:cxnLst>
                    <a:cxn ang="0">
                      <a:pos x="929" y="29"/>
                    </a:cxn>
                    <a:cxn ang="0">
                      <a:pos x="995" y="88"/>
                    </a:cxn>
                    <a:cxn ang="0">
                      <a:pos x="1063" y="153"/>
                    </a:cxn>
                    <a:cxn ang="0">
                      <a:pos x="1132" y="222"/>
                    </a:cxn>
                    <a:cxn ang="0">
                      <a:pos x="1203" y="296"/>
                    </a:cxn>
                    <a:cxn ang="0">
                      <a:pos x="1274" y="375"/>
                    </a:cxn>
                    <a:cxn ang="0">
                      <a:pos x="1382" y="500"/>
                    </a:cxn>
                    <a:cxn ang="0">
                      <a:pos x="1529" y="680"/>
                    </a:cxn>
                    <a:cxn ang="0">
                      <a:pos x="1676" y="873"/>
                    </a:cxn>
                    <a:cxn ang="0">
                      <a:pos x="1823" y="1078"/>
                    </a:cxn>
                    <a:cxn ang="0">
                      <a:pos x="1968" y="1292"/>
                    </a:cxn>
                    <a:cxn ang="0">
                      <a:pos x="2110" y="1514"/>
                    </a:cxn>
                    <a:cxn ang="0">
                      <a:pos x="2247" y="1743"/>
                    </a:cxn>
                    <a:cxn ang="0">
                      <a:pos x="2378" y="1975"/>
                    </a:cxn>
                    <a:cxn ang="0">
                      <a:pos x="2502" y="2211"/>
                    </a:cxn>
                    <a:cxn ang="0">
                      <a:pos x="2588" y="2387"/>
                    </a:cxn>
                    <a:cxn ang="0">
                      <a:pos x="2642" y="2505"/>
                    </a:cxn>
                    <a:cxn ang="0">
                      <a:pos x="2695" y="2622"/>
                    </a:cxn>
                    <a:cxn ang="0">
                      <a:pos x="2744" y="2738"/>
                    </a:cxn>
                    <a:cxn ang="0">
                      <a:pos x="2789" y="2854"/>
                    </a:cxn>
                    <a:cxn ang="0">
                      <a:pos x="2833" y="2969"/>
                    </a:cxn>
                    <a:cxn ang="0">
                      <a:pos x="2872" y="3082"/>
                    </a:cxn>
                    <a:cxn ang="0">
                      <a:pos x="2908" y="3194"/>
                    </a:cxn>
                    <a:cxn ang="0">
                      <a:pos x="3476" y="2973"/>
                    </a:cxn>
                    <a:cxn ang="0">
                      <a:pos x="1086" y="3636"/>
                    </a:cxn>
                    <a:cxn ang="0">
                      <a:pos x="1654" y="3441"/>
                    </a:cxn>
                    <a:cxn ang="0">
                      <a:pos x="1568" y="3229"/>
                    </a:cxn>
                    <a:cxn ang="0">
                      <a:pos x="1476" y="3021"/>
                    </a:cxn>
                    <a:cxn ang="0">
                      <a:pos x="1378" y="2815"/>
                    </a:cxn>
                    <a:cxn ang="0">
                      <a:pos x="1276" y="2614"/>
                    </a:cxn>
                    <a:cxn ang="0">
                      <a:pos x="1168" y="2418"/>
                    </a:cxn>
                    <a:cxn ang="0">
                      <a:pos x="1059" y="2230"/>
                    </a:cxn>
                    <a:cxn ang="0">
                      <a:pos x="946" y="2047"/>
                    </a:cxn>
                    <a:cxn ang="0">
                      <a:pos x="833" y="1872"/>
                    </a:cxn>
                    <a:cxn ang="0">
                      <a:pos x="717" y="1706"/>
                    </a:cxn>
                    <a:cxn ang="0">
                      <a:pos x="602" y="1550"/>
                    </a:cxn>
                    <a:cxn ang="0">
                      <a:pos x="487" y="1404"/>
                    </a:cxn>
                    <a:cxn ang="0">
                      <a:pos x="374" y="1269"/>
                    </a:cxn>
                    <a:cxn ang="0">
                      <a:pos x="263" y="1146"/>
                    </a:cxn>
                    <a:cxn ang="0">
                      <a:pos x="155" y="1037"/>
                    </a:cxn>
                    <a:cxn ang="0">
                      <a:pos x="50" y="941"/>
                    </a:cxn>
                    <a:cxn ang="0">
                      <a:pos x="897" y="0"/>
                    </a:cxn>
                  </a:cxnLst>
                  <a:rect l="0" t="0" r="r" b="b"/>
                  <a:pathLst>
                    <a:path w="3476" h="5004">
                      <a:moveTo>
                        <a:pt x="897" y="0"/>
                      </a:moveTo>
                      <a:lnTo>
                        <a:pt x="929" y="29"/>
                      </a:lnTo>
                      <a:lnTo>
                        <a:pt x="963" y="58"/>
                      </a:lnTo>
                      <a:lnTo>
                        <a:pt x="995" y="88"/>
                      </a:lnTo>
                      <a:lnTo>
                        <a:pt x="1030" y="120"/>
                      </a:lnTo>
                      <a:lnTo>
                        <a:pt x="1063" y="153"/>
                      </a:lnTo>
                      <a:lnTo>
                        <a:pt x="1097" y="187"/>
                      </a:lnTo>
                      <a:lnTo>
                        <a:pt x="1132" y="222"/>
                      </a:lnTo>
                      <a:lnTo>
                        <a:pt x="1167" y="259"/>
                      </a:lnTo>
                      <a:lnTo>
                        <a:pt x="1203" y="296"/>
                      </a:lnTo>
                      <a:lnTo>
                        <a:pt x="1238" y="335"/>
                      </a:lnTo>
                      <a:lnTo>
                        <a:pt x="1274" y="375"/>
                      </a:lnTo>
                      <a:lnTo>
                        <a:pt x="1310" y="415"/>
                      </a:lnTo>
                      <a:lnTo>
                        <a:pt x="1382" y="500"/>
                      </a:lnTo>
                      <a:lnTo>
                        <a:pt x="1455" y="588"/>
                      </a:lnTo>
                      <a:lnTo>
                        <a:pt x="1529" y="680"/>
                      </a:lnTo>
                      <a:lnTo>
                        <a:pt x="1602" y="775"/>
                      </a:lnTo>
                      <a:lnTo>
                        <a:pt x="1676" y="873"/>
                      </a:lnTo>
                      <a:lnTo>
                        <a:pt x="1750" y="974"/>
                      </a:lnTo>
                      <a:lnTo>
                        <a:pt x="1823" y="1078"/>
                      </a:lnTo>
                      <a:lnTo>
                        <a:pt x="1896" y="1184"/>
                      </a:lnTo>
                      <a:lnTo>
                        <a:pt x="1968" y="1292"/>
                      </a:lnTo>
                      <a:lnTo>
                        <a:pt x="2040" y="1403"/>
                      </a:lnTo>
                      <a:lnTo>
                        <a:pt x="2110" y="1514"/>
                      </a:lnTo>
                      <a:lnTo>
                        <a:pt x="2180" y="1628"/>
                      </a:lnTo>
                      <a:lnTo>
                        <a:pt x="2247" y="1743"/>
                      </a:lnTo>
                      <a:lnTo>
                        <a:pt x="2313" y="1858"/>
                      </a:lnTo>
                      <a:lnTo>
                        <a:pt x="2378" y="1975"/>
                      </a:lnTo>
                      <a:lnTo>
                        <a:pt x="2440" y="2093"/>
                      </a:lnTo>
                      <a:lnTo>
                        <a:pt x="2502" y="2211"/>
                      </a:lnTo>
                      <a:lnTo>
                        <a:pt x="2560" y="2328"/>
                      </a:lnTo>
                      <a:lnTo>
                        <a:pt x="2588" y="2387"/>
                      </a:lnTo>
                      <a:lnTo>
                        <a:pt x="2615" y="2445"/>
                      </a:lnTo>
                      <a:lnTo>
                        <a:pt x="2642" y="2505"/>
                      </a:lnTo>
                      <a:lnTo>
                        <a:pt x="2670" y="2563"/>
                      </a:lnTo>
                      <a:lnTo>
                        <a:pt x="2695" y="2622"/>
                      </a:lnTo>
                      <a:lnTo>
                        <a:pt x="2720" y="2680"/>
                      </a:lnTo>
                      <a:lnTo>
                        <a:pt x="2744" y="2738"/>
                      </a:lnTo>
                      <a:lnTo>
                        <a:pt x="2768" y="2797"/>
                      </a:lnTo>
                      <a:lnTo>
                        <a:pt x="2789" y="2854"/>
                      </a:lnTo>
                      <a:lnTo>
                        <a:pt x="2811" y="2911"/>
                      </a:lnTo>
                      <a:lnTo>
                        <a:pt x="2833" y="2969"/>
                      </a:lnTo>
                      <a:lnTo>
                        <a:pt x="2853" y="3025"/>
                      </a:lnTo>
                      <a:lnTo>
                        <a:pt x="2872" y="3082"/>
                      </a:lnTo>
                      <a:lnTo>
                        <a:pt x="2891" y="3138"/>
                      </a:lnTo>
                      <a:lnTo>
                        <a:pt x="2908" y="3194"/>
                      </a:lnTo>
                      <a:lnTo>
                        <a:pt x="2925" y="3249"/>
                      </a:lnTo>
                      <a:lnTo>
                        <a:pt x="3476" y="2973"/>
                      </a:lnTo>
                      <a:lnTo>
                        <a:pt x="2703" y="5004"/>
                      </a:lnTo>
                      <a:lnTo>
                        <a:pt x="1086" y="3636"/>
                      </a:lnTo>
                      <a:lnTo>
                        <a:pt x="1694" y="3548"/>
                      </a:lnTo>
                      <a:lnTo>
                        <a:pt x="1654" y="3441"/>
                      </a:lnTo>
                      <a:lnTo>
                        <a:pt x="1611" y="3336"/>
                      </a:lnTo>
                      <a:lnTo>
                        <a:pt x="1568" y="3229"/>
                      </a:lnTo>
                      <a:lnTo>
                        <a:pt x="1523" y="3125"/>
                      </a:lnTo>
                      <a:lnTo>
                        <a:pt x="1476" y="3021"/>
                      </a:lnTo>
                      <a:lnTo>
                        <a:pt x="1428" y="2918"/>
                      </a:lnTo>
                      <a:lnTo>
                        <a:pt x="1378" y="2815"/>
                      </a:lnTo>
                      <a:lnTo>
                        <a:pt x="1327" y="2714"/>
                      </a:lnTo>
                      <a:lnTo>
                        <a:pt x="1276" y="2614"/>
                      </a:lnTo>
                      <a:lnTo>
                        <a:pt x="1222" y="2516"/>
                      </a:lnTo>
                      <a:lnTo>
                        <a:pt x="1168" y="2418"/>
                      </a:lnTo>
                      <a:lnTo>
                        <a:pt x="1114" y="2323"/>
                      </a:lnTo>
                      <a:lnTo>
                        <a:pt x="1059" y="2230"/>
                      </a:lnTo>
                      <a:lnTo>
                        <a:pt x="1002" y="2137"/>
                      </a:lnTo>
                      <a:lnTo>
                        <a:pt x="946" y="2047"/>
                      </a:lnTo>
                      <a:lnTo>
                        <a:pt x="890" y="1958"/>
                      </a:lnTo>
                      <a:lnTo>
                        <a:pt x="833" y="1872"/>
                      </a:lnTo>
                      <a:lnTo>
                        <a:pt x="775" y="1788"/>
                      </a:lnTo>
                      <a:lnTo>
                        <a:pt x="717" y="1706"/>
                      </a:lnTo>
                      <a:lnTo>
                        <a:pt x="659" y="1627"/>
                      </a:lnTo>
                      <a:lnTo>
                        <a:pt x="602" y="1550"/>
                      </a:lnTo>
                      <a:lnTo>
                        <a:pt x="545" y="1476"/>
                      </a:lnTo>
                      <a:lnTo>
                        <a:pt x="487" y="1404"/>
                      </a:lnTo>
                      <a:lnTo>
                        <a:pt x="430" y="1335"/>
                      </a:lnTo>
                      <a:lnTo>
                        <a:pt x="374" y="1269"/>
                      </a:lnTo>
                      <a:lnTo>
                        <a:pt x="319" y="1207"/>
                      </a:lnTo>
                      <a:lnTo>
                        <a:pt x="263" y="1146"/>
                      </a:lnTo>
                      <a:lnTo>
                        <a:pt x="208" y="1090"/>
                      </a:lnTo>
                      <a:lnTo>
                        <a:pt x="155" y="1037"/>
                      </a:lnTo>
                      <a:lnTo>
                        <a:pt x="102" y="987"/>
                      </a:lnTo>
                      <a:lnTo>
                        <a:pt x="50" y="941"/>
                      </a:lnTo>
                      <a:lnTo>
                        <a:pt x="0" y="898"/>
                      </a:lnTo>
                      <a:lnTo>
                        <a:pt x="897" y="0"/>
                      </a:lnTo>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17" name="Freeform 137"/>
                <p:cNvSpPr>
                  <a:spLocks/>
                </p:cNvSpPr>
                <p:nvPr/>
              </p:nvSpPr>
              <p:spPr bwMode="auto">
                <a:xfrm>
                  <a:off x="2702" y="1205"/>
                  <a:ext cx="35" cy="34"/>
                </a:xfrm>
                <a:custGeom>
                  <a:avLst/>
                  <a:gdLst/>
                  <a:ahLst/>
                  <a:cxnLst>
                    <a:cxn ang="0">
                      <a:pos x="0" y="0"/>
                    </a:cxn>
                    <a:cxn ang="0">
                      <a:pos x="240" y="225"/>
                    </a:cxn>
                    <a:cxn ang="0">
                      <a:pos x="207" y="225"/>
                    </a:cxn>
                    <a:cxn ang="0">
                      <a:pos x="176" y="226"/>
                    </a:cxn>
                    <a:cxn ang="0">
                      <a:pos x="145" y="227"/>
                    </a:cxn>
                    <a:cxn ang="0">
                      <a:pos x="115" y="228"/>
                    </a:cxn>
                    <a:cxn ang="0">
                      <a:pos x="85" y="230"/>
                    </a:cxn>
                    <a:cxn ang="0">
                      <a:pos x="56" y="231"/>
                    </a:cxn>
                    <a:cxn ang="0">
                      <a:pos x="27" y="234"/>
                    </a:cxn>
                    <a:cxn ang="0">
                      <a:pos x="0" y="236"/>
                    </a:cxn>
                    <a:cxn ang="0">
                      <a:pos x="0" y="0"/>
                    </a:cxn>
                  </a:cxnLst>
                  <a:rect l="0" t="0" r="r" b="b"/>
                  <a:pathLst>
                    <a:path w="240" h="236">
                      <a:moveTo>
                        <a:pt x="0" y="0"/>
                      </a:moveTo>
                      <a:lnTo>
                        <a:pt x="240" y="225"/>
                      </a:lnTo>
                      <a:lnTo>
                        <a:pt x="207" y="225"/>
                      </a:lnTo>
                      <a:lnTo>
                        <a:pt x="176" y="226"/>
                      </a:lnTo>
                      <a:lnTo>
                        <a:pt x="145" y="227"/>
                      </a:lnTo>
                      <a:lnTo>
                        <a:pt x="115" y="228"/>
                      </a:lnTo>
                      <a:lnTo>
                        <a:pt x="85" y="230"/>
                      </a:lnTo>
                      <a:lnTo>
                        <a:pt x="56" y="231"/>
                      </a:lnTo>
                      <a:lnTo>
                        <a:pt x="27" y="234"/>
                      </a:lnTo>
                      <a:lnTo>
                        <a:pt x="0" y="236"/>
                      </a:lnTo>
                      <a:lnTo>
                        <a:pt x="0" y="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18" name="Freeform 138"/>
                <p:cNvSpPr>
                  <a:spLocks/>
                </p:cNvSpPr>
                <p:nvPr/>
              </p:nvSpPr>
              <p:spPr bwMode="auto">
                <a:xfrm>
                  <a:off x="2702" y="1185"/>
                  <a:ext cx="56" cy="53"/>
                </a:xfrm>
                <a:custGeom>
                  <a:avLst/>
                  <a:gdLst/>
                  <a:ahLst/>
                  <a:cxnLst>
                    <a:cxn ang="0">
                      <a:pos x="95" y="370"/>
                    </a:cxn>
                    <a:cxn ang="0">
                      <a:pos x="0" y="280"/>
                    </a:cxn>
                    <a:cxn ang="0">
                      <a:pos x="0" y="0"/>
                    </a:cxn>
                    <a:cxn ang="0">
                      <a:pos x="392" y="368"/>
                    </a:cxn>
                    <a:cxn ang="0">
                      <a:pos x="352" y="367"/>
                    </a:cxn>
                    <a:cxn ang="0">
                      <a:pos x="314" y="366"/>
                    </a:cxn>
                    <a:cxn ang="0">
                      <a:pos x="275" y="366"/>
                    </a:cxn>
                    <a:cxn ang="0">
                      <a:pos x="238" y="366"/>
                    </a:cxn>
                    <a:cxn ang="0">
                      <a:pos x="200" y="366"/>
                    </a:cxn>
                    <a:cxn ang="0">
                      <a:pos x="165" y="367"/>
                    </a:cxn>
                    <a:cxn ang="0">
                      <a:pos x="129" y="368"/>
                    </a:cxn>
                    <a:cxn ang="0">
                      <a:pos x="95" y="370"/>
                    </a:cxn>
                  </a:cxnLst>
                  <a:rect l="0" t="0" r="r" b="b"/>
                  <a:pathLst>
                    <a:path w="392" h="370">
                      <a:moveTo>
                        <a:pt x="95" y="370"/>
                      </a:moveTo>
                      <a:lnTo>
                        <a:pt x="0" y="280"/>
                      </a:lnTo>
                      <a:lnTo>
                        <a:pt x="0" y="0"/>
                      </a:lnTo>
                      <a:lnTo>
                        <a:pt x="392" y="368"/>
                      </a:lnTo>
                      <a:lnTo>
                        <a:pt x="352" y="367"/>
                      </a:lnTo>
                      <a:lnTo>
                        <a:pt x="314" y="366"/>
                      </a:lnTo>
                      <a:lnTo>
                        <a:pt x="275" y="366"/>
                      </a:lnTo>
                      <a:lnTo>
                        <a:pt x="238" y="366"/>
                      </a:lnTo>
                      <a:lnTo>
                        <a:pt x="200" y="366"/>
                      </a:lnTo>
                      <a:lnTo>
                        <a:pt x="165" y="367"/>
                      </a:lnTo>
                      <a:lnTo>
                        <a:pt x="129" y="368"/>
                      </a:lnTo>
                      <a:lnTo>
                        <a:pt x="95" y="37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19" name="Freeform 139"/>
                <p:cNvSpPr>
                  <a:spLocks/>
                </p:cNvSpPr>
                <p:nvPr/>
              </p:nvSpPr>
              <p:spPr bwMode="auto">
                <a:xfrm>
                  <a:off x="2702" y="1165"/>
                  <a:ext cx="79" cy="74"/>
                </a:xfrm>
                <a:custGeom>
                  <a:avLst/>
                  <a:gdLst/>
                  <a:ahLst/>
                  <a:cxnLst>
                    <a:cxn ang="0">
                      <a:pos x="240" y="507"/>
                    </a:cxn>
                    <a:cxn ang="0">
                      <a:pos x="0" y="282"/>
                    </a:cxn>
                    <a:cxn ang="0">
                      <a:pos x="0" y="0"/>
                    </a:cxn>
                    <a:cxn ang="0">
                      <a:pos x="551" y="517"/>
                    </a:cxn>
                    <a:cxn ang="0">
                      <a:pos x="510" y="515"/>
                    </a:cxn>
                    <a:cxn ang="0">
                      <a:pos x="470" y="512"/>
                    </a:cxn>
                    <a:cxn ang="0">
                      <a:pos x="429" y="510"/>
                    </a:cxn>
                    <a:cxn ang="0">
                      <a:pos x="390" y="509"/>
                    </a:cxn>
                    <a:cxn ang="0">
                      <a:pos x="351" y="508"/>
                    </a:cxn>
                    <a:cxn ang="0">
                      <a:pos x="314" y="507"/>
                    </a:cxn>
                    <a:cxn ang="0">
                      <a:pos x="276" y="507"/>
                    </a:cxn>
                    <a:cxn ang="0">
                      <a:pos x="240" y="507"/>
                    </a:cxn>
                  </a:cxnLst>
                  <a:rect l="0" t="0" r="r" b="b"/>
                  <a:pathLst>
                    <a:path w="551" h="517">
                      <a:moveTo>
                        <a:pt x="240" y="507"/>
                      </a:moveTo>
                      <a:lnTo>
                        <a:pt x="0" y="282"/>
                      </a:lnTo>
                      <a:lnTo>
                        <a:pt x="0" y="0"/>
                      </a:lnTo>
                      <a:lnTo>
                        <a:pt x="551" y="517"/>
                      </a:lnTo>
                      <a:lnTo>
                        <a:pt x="510" y="515"/>
                      </a:lnTo>
                      <a:lnTo>
                        <a:pt x="470" y="512"/>
                      </a:lnTo>
                      <a:lnTo>
                        <a:pt x="429" y="510"/>
                      </a:lnTo>
                      <a:lnTo>
                        <a:pt x="390" y="509"/>
                      </a:lnTo>
                      <a:lnTo>
                        <a:pt x="351" y="508"/>
                      </a:lnTo>
                      <a:lnTo>
                        <a:pt x="314" y="507"/>
                      </a:lnTo>
                      <a:lnTo>
                        <a:pt x="276" y="507"/>
                      </a:lnTo>
                      <a:lnTo>
                        <a:pt x="240" y="50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20" name="Freeform 140"/>
                <p:cNvSpPr>
                  <a:spLocks/>
                </p:cNvSpPr>
                <p:nvPr/>
              </p:nvSpPr>
              <p:spPr bwMode="auto">
                <a:xfrm>
                  <a:off x="2702" y="1145"/>
                  <a:ext cx="103" cy="98"/>
                </a:xfrm>
                <a:custGeom>
                  <a:avLst/>
                  <a:gdLst/>
                  <a:ahLst/>
                  <a:cxnLst>
                    <a:cxn ang="0">
                      <a:pos x="392" y="650"/>
                    </a:cxn>
                    <a:cxn ang="0">
                      <a:pos x="0" y="282"/>
                    </a:cxn>
                    <a:cxn ang="0">
                      <a:pos x="0" y="0"/>
                    </a:cxn>
                    <a:cxn ang="0">
                      <a:pos x="717" y="674"/>
                    </a:cxn>
                    <a:cxn ang="0">
                      <a:pos x="674" y="670"/>
                    </a:cxn>
                    <a:cxn ang="0">
                      <a:pos x="633" y="665"/>
                    </a:cxn>
                    <a:cxn ang="0">
                      <a:pos x="591" y="661"/>
                    </a:cxn>
                    <a:cxn ang="0">
                      <a:pos x="550" y="658"/>
                    </a:cxn>
                    <a:cxn ang="0">
                      <a:pos x="510" y="656"/>
                    </a:cxn>
                    <a:cxn ang="0">
                      <a:pos x="470" y="653"/>
                    </a:cxn>
                    <a:cxn ang="0">
                      <a:pos x="430" y="651"/>
                    </a:cxn>
                    <a:cxn ang="0">
                      <a:pos x="392" y="650"/>
                    </a:cxn>
                  </a:cxnLst>
                  <a:rect l="0" t="0" r="r" b="b"/>
                  <a:pathLst>
                    <a:path w="717" h="674">
                      <a:moveTo>
                        <a:pt x="392" y="650"/>
                      </a:moveTo>
                      <a:lnTo>
                        <a:pt x="0" y="282"/>
                      </a:lnTo>
                      <a:lnTo>
                        <a:pt x="0" y="0"/>
                      </a:lnTo>
                      <a:lnTo>
                        <a:pt x="717" y="674"/>
                      </a:lnTo>
                      <a:lnTo>
                        <a:pt x="674" y="670"/>
                      </a:lnTo>
                      <a:lnTo>
                        <a:pt x="633" y="665"/>
                      </a:lnTo>
                      <a:lnTo>
                        <a:pt x="591" y="661"/>
                      </a:lnTo>
                      <a:lnTo>
                        <a:pt x="550" y="658"/>
                      </a:lnTo>
                      <a:lnTo>
                        <a:pt x="510" y="656"/>
                      </a:lnTo>
                      <a:lnTo>
                        <a:pt x="470" y="653"/>
                      </a:lnTo>
                      <a:lnTo>
                        <a:pt x="430" y="651"/>
                      </a:lnTo>
                      <a:lnTo>
                        <a:pt x="392" y="65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21" name="Freeform 141"/>
                <p:cNvSpPr>
                  <a:spLocks/>
                </p:cNvSpPr>
                <p:nvPr/>
              </p:nvSpPr>
              <p:spPr bwMode="auto">
                <a:xfrm>
                  <a:off x="2702" y="1126"/>
                  <a:ext cx="127" cy="119"/>
                </a:xfrm>
                <a:custGeom>
                  <a:avLst/>
                  <a:gdLst/>
                  <a:ahLst/>
                  <a:cxnLst>
                    <a:cxn ang="0">
                      <a:pos x="551" y="797"/>
                    </a:cxn>
                    <a:cxn ang="0">
                      <a:pos x="0" y="280"/>
                    </a:cxn>
                    <a:cxn ang="0">
                      <a:pos x="0" y="0"/>
                    </a:cxn>
                    <a:cxn ang="0">
                      <a:pos x="889" y="834"/>
                    </a:cxn>
                    <a:cxn ang="0">
                      <a:pos x="845" y="827"/>
                    </a:cxn>
                    <a:cxn ang="0">
                      <a:pos x="802" y="822"/>
                    </a:cxn>
                    <a:cxn ang="0">
                      <a:pos x="759" y="817"/>
                    </a:cxn>
                    <a:cxn ang="0">
                      <a:pos x="716" y="813"/>
                    </a:cxn>
                    <a:cxn ang="0">
                      <a:pos x="674" y="809"/>
                    </a:cxn>
                    <a:cxn ang="0">
                      <a:pos x="633" y="804"/>
                    </a:cxn>
                    <a:cxn ang="0">
                      <a:pos x="592" y="800"/>
                    </a:cxn>
                    <a:cxn ang="0">
                      <a:pos x="551" y="797"/>
                    </a:cxn>
                  </a:cxnLst>
                  <a:rect l="0" t="0" r="r" b="b"/>
                  <a:pathLst>
                    <a:path w="889" h="834">
                      <a:moveTo>
                        <a:pt x="551" y="797"/>
                      </a:moveTo>
                      <a:lnTo>
                        <a:pt x="0" y="280"/>
                      </a:lnTo>
                      <a:lnTo>
                        <a:pt x="0" y="0"/>
                      </a:lnTo>
                      <a:lnTo>
                        <a:pt x="889" y="834"/>
                      </a:lnTo>
                      <a:lnTo>
                        <a:pt x="845" y="827"/>
                      </a:lnTo>
                      <a:lnTo>
                        <a:pt x="802" y="822"/>
                      </a:lnTo>
                      <a:lnTo>
                        <a:pt x="759" y="817"/>
                      </a:lnTo>
                      <a:lnTo>
                        <a:pt x="716" y="813"/>
                      </a:lnTo>
                      <a:lnTo>
                        <a:pt x="674" y="809"/>
                      </a:lnTo>
                      <a:lnTo>
                        <a:pt x="633" y="804"/>
                      </a:lnTo>
                      <a:lnTo>
                        <a:pt x="592" y="800"/>
                      </a:lnTo>
                      <a:lnTo>
                        <a:pt x="551" y="79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22" name="Freeform 142"/>
                <p:cNvSpPr>
                  <a:spLocks/>
                </p:cNvSpPr>
                <p:nvPr/>
              </p:nvSpPr>
              <p:spPr bwMode="auto">
                <a:xfrm>
                  <a:off x="2702" y="1105"/>
                  <a:ext cx="153" cy="143"/>
                </a:xfrm>
                <a:custGeom>
                  <a:avLst/>
                  <a:gdLst/>
                  <a:ahLst/>
                  <a:cxnLst>
                    <a:cxn ang="0">
                      <a:pos x="717" y="954"/>
                    </a:cxn>
                    <a:cxn ang="0">
                      <a:pos x="0" y="280"/>
                    </a:cxn>
                    <a:cxn ang="0">
                      <a:pos x="0" y="0"/>
                    </a:cxn>
                    <a:cxn ang="0">
                      <a:pos x="1069" y="1002"/>
                    </a:cxn>
                    <a:cxn ang="0">
                      <a:pos x="1023" y="994"/>
                    </a:cxn>
                    <a:cxn ang="0">
                      <a:pos x="978" y="987"/>
                    </a:cxn>
                    <a:cxn ang="0">
                      <a:pos x="933" y="981"/>
                    </a:cxn>
                    <a:cxn ang="0">
                      <a:pos x="889" y="975"/>
                    </a:cxn>
                    <a:cxn ang="0">
                      <a:pos x="845" y="968"/>
                    </a:cxn>
                    <a:cxn ang="0">
                      <a:pos x="803" y="963"/>
                    </a:cxn>
                    <a:cxn ang="0">
                      <a:pos x="760" y="958"/>
                    </a:cxn>
                    <a:cxn ang="0">
                      <a:pos x="717" y="954"/>
                    </a:cxn>
                  </a:cxnLst>
                  <a:rect l="0" t="0" r="r" b="b"/>
                  <a:pathLst>
                    <a:path w="1069" h="1002">
                      <a:moveTo>
                        <a:pt x="717" y="954"/>
                      </a:moveTo>
                      <a:lnTo>
                        <a:pt x="0" y="280"/>
                      </a:lnTo>
                      <a:lnTo>
                        <a:pt x="0" y="0"/>
                      </a:lnTo>
                      <a:lnTo>
                        <a:pt x="1069" y="1002"/>
                      </a:lnTo>
                      <a:lnTo>
                        <a:pt x="1023" y="994"/>
                      </a:lnTo>
                      <a:lnTo>
                        <a:pt x="978" y="987"/>
                      </a:lnTo>
                      <a:lnTo>
                        <a:pt x="933" y="981"/>
                      </a:lnTo>
                      <a:lnTo>
                        <a:pt x="889" y="975"/>
                      </a:lnTo>
                      <a:lnTo>
                        <a:pt x="845" y="968"/>
                      </a:lnTo>
                      <a:lnTo>
                        <a:pt x="803" y="963"/>
                      </a:lnTo>
                      <a:lnTo>
                        <a:pt x="760" y="958"/>
                      </a:lnTo>
                      <a:lnTo>
                        <a:pt x="717" y="95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23" name="Freeform 143"/>
                <p:cNvSpPr>
                  <a:spLocks/>
                </p:cNvSpPr>
                <p:nvPr/>
              </p:nvSpPr>
              <p:spPr bwMode="auto">
                <a:xfrm>
                  <a:off x="2702" y="1085"/>
                  <a:ext cx="179" cy="167"/>
                </a:xfrm>
                <a:custGeom>
                  <a:avLst/>
                  <a:gdLst/>
                  <a:ahLst/>
                  <a:cxnLst>
                    <a:cxn ang="0">
                      <a:pos x="889" y="1116"/>
                    </a:cxn>
                    <a:cxn ang="0">
                      <a:pos x="0" y="282"/>
                    </a:cxn>
                    <a:cxn ang="0">
                      <a:pos x="0" y="0"/>
                    </a:cxn>
                    <a:cxn ang="0">
                      <a:pos x="1253" y="1175"/>
                    </a:cxn>
                    <a:cxn ang="0">
                      <a:pos x="1206" y="1167"/>
                    </a:cxn>
                    <a:cxn ang="0">
                      <a:pos x="1160" y="1158"/>
                    </a:cxn>
                    <a:cxn ang="0">
                      <a:pos x="1114" y="1150"/>
                    </a:cxn>
                    <a:cxn ang="0">
                      <a:pos x="1069" y="1143"/>
                    </a:cxn>
                    <a:cxn ang="0">
                      <a:pos x="1023" y="1135"/>
                    </a:cxn>
                    <a:cxn ang="0">
                      <a:pos x="978" y="1128"/>
                    </a:cxn>
                    <a:cxn ang="0">
                      <a:pos x="933" y="1122"/>
                    </a:cxn>
                    <a:cxn ang="0">
                      <a:pos x="889" y="1116"/>
                    </a:cxn>
                  </a:cxnLst>
                  <a:rect l="0" t="0" r="r" b="b"/>
                  <a:pathLst>
                    <a:path w="1253" h="1175">
                      <a:moveTo>
                        <a:pt x="889" y="1116"/>
                      </a:moveTo>
                      <a:lnTo>
                        <a:pt x="0" y="282"/>
                      </a:lnTo>
                      <a:lnTo>
                        <a:pt x="0" y="0"/>
                      </a:lnTo>
                      <a:lnTo>
                        <a:pt x="1253" y="1175"/>
                      </a:lnTo>
                      <a:lnTo>
                        <a:pt x="1206" y="1167"/>
                      </a:lnTo>
                      <a:lnTo>
                        <a:pt x="1160" y="1158"/>
                      </a:lnTo>
                      <a:lnTo>
                        <a:pt x="1114" y="1150"/>
                      </a:lnTo>
                      <a:lnTo>
                        <a:pt x="1069" y="1143"/>
                      </a:lnTo>
                      <a:lnTo>
                        <a:pt x="1023" y="1135"/>
                      </a:lnTo>
                      <a:lnTo>
                        <a:pt x="978" y="1128"/>
                      </a:lnTo>
                      <a:lnTo>
                        <a:pt x="933" y="1122"/>
                      </a:lnTo>
                      <a:lnTo>
                        <a:pt x="889" y="111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24" name="Freeform 144"/>
                <p:cNvSpPr>
                  <a:spLocks/>
                </p:cNvSpPr>
                <p:nvPr/>
              </p:nvSpPr>
              <p:spPr bwMode="auto">
                <a:xfrm>
                  <a:off x="2702" y="1064"/>
                  <a:ext cx="207" cy="194"/>
                </a:xfrm>
                <a:custGeom>
                  <a:avLst/>
                  <a:gdLst/>
                  <a:ahLst/>
                  <a:cxnLst>
                    <a:cxn ang="0">
                      <a:pos x="1069" y="1284"/>
                    </a:cxn>
                    <a:cxn ang="0">
                      <a:pos x="0" y="282"/>
                    </a:cxn>
                    <a:cxn ang="0">
                      <a:pos x="0" y="0"/>
                    </a:cxn>
                    <a:cxn ang="0">
                      <a:pos x="1445" y="1356"/>
                    </a:cxn>
                    <a:cxn ang="0">
                      <a:pos x="1397" y="1345"/>
                    </a:cxn>
                    <a:cxn ang="0">
                      <a:pos x="1349" y="1336"/>
                    </a:cxn>
                    <a:cxn ang="0">
                      <a:pos x="1301" y="1327"/>
                    </a:cxn>
                    <a:cxn ang="0">
                      <a:pos x="1254" y="1317"/>
                    </a:cxn>
                    <a:cxn ang="0">
                      <a:pos x="1207" y="1308"/>
                    </a:cxn>
                    <a:cxn ang="0">
                      <a:pos x="1160" y="1299"/>
                    </a:cxn>
                    <a:cxn ang="0">
                      <a:pos x="1114" y="1291"/>
                    </a:cxn>
                    <a:cxn ang="0">
                      <a:pos x="1069" y="1284"/>
                    </a:cxn>
                  </a:cxnLst>
                  <a:rect l="0" t="0" r="r" b="b"/>
                  <a:pathLst>
                    <a:path w="1445" h="1356">
                      <a:moveTo>
                        <a:pt x="1069" y="1284"/>
                      </a:moveTo>
                      <a:lnTo>
                        <a:pt x="0" y="282"/>
                      </a:lnTo>
                      <a:lnTo>
                        <a:pt x="0" y="0"/>
                      </a:lnTo>
                      <a:lnTo>
                        <a:pt x="1445" y="1356"/>
                      </a:lnTo>
                      <a:lnTo>
                        <a:pt x="1397" y="1345"/>
                      </a:lnTo>
                      <a:lnTo>
                        <a:pt x="1349" y="1336"/>
                      </a:lnTo>
                      <a:lnTo>
                        <a:pt x="1301" y="1327"/>
                      </a:lnTo>
                      <a:lnTo>
                        <a:pt x="1254" y="1317"/>
                      </a:lnTo>
                      <a:lnTo>
                        <a:pt x="1207" y="1308"/>
                      </a:lnTo>
                      <a:lnTo>
                        <a:pt x="1160" y="1299"/>
                      </a:lnTo>
                      <a:lnTo>
                        <a:pt x="1114" y="1291"/>
                      </a:lnTo>
                      <a:lnTo>
                        <a:pt x="1069" y="128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25" name="Freeform 145"/>
                <p:cNvSpPr>
                  <a:spLocks/>
                </p:cNvSpPr>
                <p:nvPr/>
              </p:nvSpPr>
              <p:spPr bwMode="auto">
                <a:xfrm>
                  <a:off x="2702" y="1057"/>
                  <a:ext cx="235" cy="208"/>
                </a:xfrm>
                <a:custGeom>
                  <a:avLst/>
                  <a:gdLst/>
                  <a:ahLst/>
                  <a:cxnLst>
                    <a:cxn ang="0">
                      <a:pos x="1253" y="1370"/>
                    </a:cxn>
                    <a:cxn ang="0">
                      <a:pos x="0" y="195"/>
                    </a:cxn>
                    <a:cxn ang="0">
                      <a:pos x="0" y="6"/>
                    </a:cxn>
                    <a:cxn ang="0">
                      <a:pos x="0" y="6"/>
                    </a:cxn>
                    <a:cxn ang="0">
                      <a:pos x="10" y="5"/>
                    </a:cxn>
                    <a:cxn ang="0">
                      <a:pos x="22" y="4"/>
                    </a:cxn>
                    <a:cxn ang="0">
                      <a:pos x="33" y="3"/>
                    </a:cxn>
                    <a:cxn ang="0">
                      <a:pos x="45" y="2"/>
                    </a:cxn>
                    <a:cxn ang="0">
                      <a:pos x="56" y="2"/>
                    </a:cxn>
                    <a:cxn ang="0">
                      <a:pos x="68" y="1"/>
                    </a:cxn>
                    <a:cxn ang="0">
                      <a:pos x="79" y="0"/>
                    </a:cxn>
                    <a:cxn ang="0">
                      <a:pos x="91" y="0"/>
                    </a:cxn>
                    <a:cxn ang="0">
                      <a:pos x="1644" y="1457"/>
                    </a:cxn>
                    <a:cxn ang="0">
                      <a:pos x="1595" y="1444"/>
                    </a:cxn>
                    <a:cxn ang="0">
                      <a:pos x="1545" y="1433"/>
                    </a:cxn>
                    <a:cxn ang="0">
                      <a:pos x="1496" y="1421"/>
                    </a:cxn>
                    <a:cxn ang="0">
                      <a:pos x="1447" y="1411"/>
                    </a:cxn>
                    <a:cxn ang="0">
                      <a:pos x="1398" y="1400"/>
                    </a:cxn>
                    <a:cxn ang="0">
                      <a:pos x="1349" y="1390"/>
                    </a:cxn>
                    <a:cxn ang="0">
                      <a:pos x="1301" y="1379"/>
                    </a:cxn>
                    <a:cxn ang="0">
                      <a:pos x="1253" y="1370"/>
                    </a:cxn>
                  </a:cxnLst>
                  <a:rect l="0" t="0" r="r" b="b"/>
                  <a:pathLst>
                    <a:path w="1644" h="1457">
                      <a:moveTo>
                        <a:pt x="1253" y="1370"/>
                      </a:moveTo>
                      <a:lnTo>
                        <a:pt x="0" y="195"/>
                      </a:lnTo>
                      <a:lnTo>
                        <a:pt x="0" y="6"/>
                      </a:lnTo>
                      <a:lnTo>
                        <a:pt x="0" y="6"/>
                      </a:lnTo>
                      <a:lnTo>
                        <a:pt x="10" y="5"/>
                      </a:lnTo>
                      <a:lnTo>
                        <a:pt x="22" y="4"/>
                      </a:lnTo>
                      <a:lnTo>
                        <a:pt x="33" y="3"/>
                      </a:lnTo>
                      <a:lnTo>
                        <a:pt x="45" y="2"/>
                      </a:lnTo>
                      <a:lnTo>
                        <a:pt x="56" y="2"/>
                      </a:lnTo>
                      <a:lnTo>
                        <a:pt x="68" y="1"/>
                      </a:lnTo>
                      <a:lnTo>
                        <a:pt x="79" y="0"/>
                      </a:lnTo>
                      <a:lnTo>
                        <a:pt x="91" y="0"/>
                      </a:lnTo>
                      <a:lnTo>
                        <a:pt x="1644" y="1457"/>
                      </a:lnTo>
                      <a:lnTo>
                        <a:pt x="1595" y="1444"/>
                      </a:lnTo>
                      <a:lnTo>
                        <a:pt x="1545" y="1433"/>
                      </a:lnTo>
                      <a:lnTo>
                        <a:pt x="1496" y="1421"/>
                      </a:lnTo>
                      <a:lnTo>
                        <a:pt x="1447" y="1411"/>
                      </a:lnTo>
                      <a:lnTo>
                        <a:pt x="1398" y="1400"/>
                      </a:lnTo>
                      <a:lnTo>
                        <a:pt x="1349" y="1390"/>
                      </a:lnTo>
                      <a:lnTo>
                        <a:pt x="1301" y="1379"/>
                      </a:lnTo>
                      <a:lnTo>
                        <a:pt x="1253" y="137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26" name="Freeform 146"/>
                <p:cNvSpPr>
                  <a:spLocks noEditPoints="1"/>
                </p:cNvSpPr>
                <p:nvPr/>
              </p:nvSpPr>
              <p:spPr bwMode="auto">
                <a:xfrm>
                  <a:off x="2702" y="1056"/>
                  <a:ext cx="405" cy="350"/>
                </a:xfrm>
                <a:custGeom>
                  <a:avLst/>
                  <a:gdLst/>
                  <a:ahLst/>
                  <a:cxnLst>
                    <a:cxn ang="0">
                      <a:pos x="1445" y="1414"/>
                    </a:cxn>
                    <a:cxn ang="0">
                      <a:pos x="0" y="58"/>
                    </a:cxn>
                    <a:cxn ang="0">
                      <a:pos x="0" y="10"/>
                    </a:cxn>
                    <a:cxn ang="0">
                      <a:pos x="27" y="7"/>
                    </a:cxn>
                    <a:cxn ang="0">
                      <a:pos x="56" y="6"/>
                    </a:cxn>
                    <a:cxn ang="0">
                      <a:pos x="84" y="4"/>
                    </a:cxn>
                    <a:cxn ang="0">
                      <a:pos x="115" y="3"/>
                    </a:cxn>
                    <a:cxn ang="0">
                      <a:pos x="144" y="2"/>
                    </a:cxn>
                    <a:cxn ang="0">
                      <a:pos x="174" y="1"/>
                    </a:cxn>
                    <a:cxn ang="0">
                      <a:pos x="205" y="1"/>
                    </a:cxn>
                    <a:cxn ang="0">
                      <a:pos x="237" y="0"/>
                    </a:cxn>
                    <a:cxn ang="0">
                      <a:pos x="1851" y="1514"/>
                    </a:cxn>
                    <a:cxn ang="0">
                      <a:pos x="1800" y="1500"/>
                    </a:cxn>
                    <a:cxn ang="0">
                      <a:pos x="1748" y="1487"/>
                    </a:cxn>
                    <a:cxn ang="0">
                      <a:pos x="1697" y="1473"/>
                    </a:cxn>
                    <a:cxn ang="0">
                      <a:pos x="1647" y="1461"/>
                    </a:cxn>
                    <a:cxn ang="0">
                      <a:pos x="1596" y="1448"/>
                    </a:cxn>
                    <a:cxn ang="0">
                      <a:pos x="1545" y="1437"/>
                    </a:cxn>
                    <a:cxn ang="0">
                      <a:pos x="1495" y="1425"/>
                    </a:cxn>
                    <a:cxn ang="0">
                      <a:pos x="1445" y="1414"/>
                    </a:cxn>
                    <a:cxn ang="0">
                      <a:pos x="2763" y="2368"/>
                    </a:cxn>
                    <a:cxn ang="0">
                      <a:pos x="2835" y="2437"/>
                    </a:cxn>
                    <a:cxn ang="0">
                      <a:pos x="2703" y="2447"/>
                    </a:cxn>
                    <a:cxn ang="0">
                      <a:pos x="2763" y="2368"/>
                    </a:cxn>
                  </a:cxnLst>
                  <a:rect l="0" t="0" r="r" b="b"/>
                  <a:pathLst>
                    <a:path w="2835" h="2447">
                      <a:moveTo>
                        <a:pt x="1445" y="1414"/>
                      </a:moveTo>
                      <a:lnTo>
                        <a:pt x="0" y="58"/>
                      </a:lnTo>
                      <a:lnTo>
                        <a:pt x="0" y="10"/>
                      </a:lnTo>
                      <a:lnTo>
                        <a:pt x="27" y="7"/>
                      </a:lnTo>
                      <a:lnTo>
                        <a:pt x="56" y="6"/>
                      </a:lnTo>
                      <a:lnTo>
                        <a:pt x="84" y="4"/>
                      </a:lnTo>
                      <a:lnTo>
                        <a:pt x="115" y="3"/>
                      </a:lnTo>
                      <a:lnTo>
                        <a:pt x="144" y="2"/>
                      </a:lnTo>
                      <a:lnTo>
                        <a:pt x="174" y="1"/>
                      </a:lnTo>
                      <a:lnTo>
                        <a:pt x="205" y="1"/>
                      </a:lnTo>
                      <a:lnTo>
                        <a:pt x="237" y="0"/>
                      </a:lnTo>
                      <a:lnTo>
                        <a:pt x="1851" y="1514"/>
                      </a:lnTo>
                      <a:lnTo>
                        <a:pt x="1800" y="1500"/>
                      </a:lnTo>
                      <a:lnTo>
                        <a:pt x="1748" y="1487"/>
                      </a:lnTo>
                      <a:lnTo>
                        <a:pt x="1697" y="1473"/>
                      </a:lnTo>
                      <a:lnTo>
                        <a:pt x="1647" y="1461"/>
                      </a:lnTo>
                      <a:lnTo>
                        <a:pt x="1596" y="1448"/>
                      </a:lnTo>
                      <a:lnTo>
                        <a:pt x="1545" y="1437"/>
                      </a:lnTo>
                      <a:lnTo>
                        <a:pt x="1495" y="1425"/>
                      </a:lnTo>
                      <a:lnTo>
                        <a:pt x="1445" y="1414"/>
                      </a:lnTo>
                      <a:close/>
                      <a:moveTo>
                        <a:pt x="2763" y="2368"/>
                      </a:moveTo>
                      <a:lnTo>
                        <a:pt x="2835" y="2437"/>
                      </a:lnTo>
                      <a:lnTo>
                        <a:pt x="2703" y="2447"/>
                      </a:lnTo>
                      <a:lnTo>
                        <a:pt x="2763" y="236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27" name="Freeform 147"/>
                <p:cNvSpPr>
                  <a:spLocks noEditPoints="1"/>
                </p:cNvSpPr>
                <p:nvPr/>
              </p:nvSpPr>
              <p:spPr bwMode="auto">
                <a:xfrm>
                  <a:off x="2715" y="1056"/>
                  <a:ext cx="412" cy="350"/>
                </a:xfrm>
                <a:custGeom>
                  <a:avLst/>
                  <a:gdLst/>
                  <a:ahLst/>
                  <a:cxnLst>
                    <a:cxn ang="0">
                      <a:pos x="1553" y="1461"/>
                    </a:cxn>
                    <a:cxn ang="0">
                      <a:pos x="0" y="4"/>
                    </a:cxn>
                    <a:cxn ang="0">
                      <a:pos x="35" y="2"/>
                    </a:cxn>
                    <a:cxn ang="0">
                      <a:pos x="70" y="1"/>
                    </a:cxn>
                    <a:cxn ang="0">
                      <a:pos x="107" y="1"/>
                    </a:cxn>
                    <a:cxn ang="0">
                      <a:pos x="143" y="0"/>
                    </a:cxn>
                    <a:cxn ang="0">
                      <a:pos x="181" y="0"/>
                    </a:cxn>
                    <a:cxn ang="0">
                      <a:pos x="220" y="1"/>
                    </a:cxn>
                    <a:cxn ang="0">
                      <a:pos x="258" y="1"/>
                    </a:cxn>
                    <a:cxn ang="0">
                      <a:pos x="298" y="2"/>
                    </a:cxn>
                    <a:cxn ang="0">
                      <a:pos x="1977" y="1576"/>
                    </a:cxn>
                    <a:cxn ang="0">
                      <a:pos x="1923" y="1561"/>
                    </a:cxn>
                    <a:cxn ang="0">
                      <a:pos x="1870" y="1545"/>
                    </a:cxn>
                    <a:cxn ang="0">
                      <a:pos x="1817" y="1529"/>
                    </a:cxn>
                    <a:cxn ang="0">
                      <a:pos x="1764" y="1515"/>
                    </a:cxn>
                    <a:cxn ang="0">
                      <a:pos x="1711" y="1500"/>
                    </a:cxn>
                    <a:cxn ang="0">
                      <a:pos x="1658" y="1487"/>
                    </a:cxn>
                    <a:cxn ang="0">
                      <a:pos x="1606" y="1473"/>
                    </a:cxn>
                    <a:cxn ang="0">
                      <a:pos x="1553" y="1461"/>
                    </a:cxn>
                    <a:cxn ang="0">
                      <a:pos x="2733" y="2285"/>
                    </a:cxn>
                    <a:cxn ang="0">
                      <a:pos x="2881" y="2425"/>
                    </a:cxn>
                    <a:cxn ang="0">
                      <a:pos x="2612" y="2447"/>
                    </a:cxn>
                    <a:cxn ang="0">
                      <a:pos x="2733" y="2285"/>
                    </a:cxn>
                  </a:cxnLst>
                  <a:rect l="0" t="0" r="r" b="b"/>
                  <a:pathLst>
                    <a:path w="2881" h="2447">
                      <a:moveTo>
                        <a:pt x="1553" y="1461"/>
                      </a:moveTo>
                      <a:lnTo>
                        <a:pt x="0" y="4"/>
                      </a:lnTo>
                      <a:lnTo>
                        <a:pt x="35" y="2"/>
                      </a:lnTo>
                      <a:lnTo>
                        <a:pt x="70" y="1"/>
                      </a:lnTo>
                      <a:lnTo>
                        <a:pt x="107" y="1"/>
                      </a:lnTo>
                      <a:lnTo>
                        <a:pt x="143" y="0"/>
                      </a:lnTo>
                      <a:lnTo>
                        <a:pt x="181" y="0"/>
                      </a:lnTo>
                      <a:lnTo>
                        <a:pt x="220" y="1"/>
                      </a:lnTo>
                      <a:lnTo>
                        <a:pt x="258" y="1"/>
                      </a:lnTo>
                      <a:lnTo>
                        <a:pt x="298" y="2"/>
                      </a:lnTo>
                      <a:lnTo>
                        <a:pt x="1977" y="1576"/>
                      </a:lnTo>
                      <a:lnTo>
                        <a:pt x="1923" y="1561"/>
                      </a:lnTo>
                      <a:lnTo>
                        <a:pt x="1870" y="1545"/>
                      </a:lnTo>
                      <a:lnTo>
                        <a:pt x="1817" y="1529"/>
                      </a:lnTo>
                      <a:lnTo>
                        <a:pt x="1764" y="1515"/>
                      </a:lnTo>
                      <a:lnTo>
                        <a:pt x="1711" y="1500"/>
                      </a:lnTo>
                      <a:lnTo>
                        <a:pt x="1658" y="1487"/>
                      </a:lnTo>
                      <a:lnTo>
                        <a:pt x="1606" y="1473"/>
                      </a:lnTo>
                      <a:lnTo>
                        <a:pt x="1553" y="1461"/>
                      </a:lnTo>
                      <a:close/>
                      <a:moveTo>
                        <a:pt x="2733" y="2285"/>
                      </a:moveTo>
                      <a:lnTo>
                        <a:pt x="2881" y="2425"/>
                      </a:lnTo>
                      <a:lnTo>
                        <a:pt x="2612" y="2447"/>
                      </a:lnTo>
                      <a:lnTo>
                        <a:pt x="2733" y="228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28" name="Freeform 148"/>
                <p:cNvSpPr>
                  <a:spLocks noEditPoints="1"/>
                </p:cNvSpPr>
                <p:nvPr/>
              </p:nvSpPr>
              <p:spPr bwMode="auto">
                <a:xfrm>
                  <a:off x="2734" y="1056"/>
                  <a:ext cx="413" cy="348"/>
                </a:xfrm>
                <a:custGeom>
                  <a:avLst/>
                  <a:gdLst/>
                  <a:ahLst/>
                  <a:cxnLst>
                    <a:cxn ang="0">
                      <a:pos x="2598" y="2437"/>
                    </a:cxn>
                    <a:cxn ang="0">
                      <a:pos x="2526" y="2368"/>
                    </a:cxn>
                    <a:cxn ang="0">
                      <a:pos x="2649" y="2203"/>
                    </a:cxn>
                    <a:cxn ang="0">
                      <a:pos x="2873" y="2414"/>
                    </a:cxn>
                    <a:cxn ang="0">
                      <a:pos x="2598" y="2437"/>
                    </a:cxn>
                    <a:cxn ang="0">
                      <a:pos x="1614" y="1514"/>
                    </a:cxn>
                    <a:cxn ang="0">
                      <a:pos x="0" y="0"/>
                    </a:cxn>
                    <a:cxn ang="0">
                      <a:pos x="36" y="0"/>
                    </a:cxn>
                    <a:cxn ang="0">
                      <a:pos x="74" y="1"/>
                    </a:cxn>
                    <a:cxn ang="0">
                      <a:pos x="112" y="1"/>
                    </a:cxn>
                    <a:cxn ang="0">
                      <a:pos x="150" y="2"/>
                    </a:cxn>
                    <a:cxn ang="0">
                      <a:pos x="189" y="3"/>
                    </a:cxn>
                    <a:cxn ang="0">
                      <a:pos x="229" y="5"/>
                    </a:cxn>
                    <a:cxn ang="0">
                      <a:pos x="269" y="7"/>
                    </a:cxn>
                    <a:cxn ang="0">
                      <a:pos x="309" y="9"/>
                    </a:cxn>
                    <a:cxn ang="0">
                      <a:pos x="2058" y="1648"/>
                    </a:cxn>
                    <a:cxn ang="0">
                      <a:pos x="2002" y="1631"/>
                    </a:cxn>
                    <a:cxn ang="0">
                      <a:pos x="1947" y="1613"/>
                    </a:cxn>
                    <a:cxn ang="0">
                      <a:pos x="1891" y="1595"/>
                    </a:cxn>
                    <a:cxn ang="0">
                      <a:pos x="1836" y="1577"/>
                    </a:cxn>
                    <a:cxn ang="0">
                      <a:pos x="1780" y="1561"/>
                    </a:cxn>
                    <a:cxn ang="0">
                      <a:pos x="1725" y="1545"/>
                    </a:cxn>
                    <a:cxn ang="0">
                      <a:pos x="1670" y="1529"/>
                    </a:cxn>
                    <a:cxn ang="0">
                      <a:pos x="1614" y="1514"/>
                    </a:cxn>
                  </a:cxnLst>
                  <a:rect l="0" t="0" r="r" b="b"/>
                  <a:pathLst>
                    <a:path w="2873" h="2437">
                      <a:moveTo>
                        <a:pt x="2598" y="2437"/>
                      </a:moveTo>
                      <a:lnTo>
                        <a:pt x="2526" y="2368"/>
                      </a:lnTo>
                      <a:lnTo>
                        <a:pt x="2649" y="2203"/>
                      </a:lnTo>
                      <a:lnTo>
                        <a:pt x="2873" y="2414"/>
                      </a:lnTo>
                      <a:lnTo>
                        <a:pt x="2598" y="2437"/>
                      </a:lnTo>
                      <a:close/>
                      <a:moveTo>
                        <a:pt x="1614" y="1514"/>
                      </a:moveTo>
                      <a:lnTo>
                        <a:pt x="0" y="0"/>
                      </a:lnTo>
                      <a:lnTo>
                        <a:pt x="36" y="0"/>
                      </a:lnTo>
                      <a:lnTo>
                        <a:pt x="74" y="1"/>
                      </a:lnTo>
                      <a:lnTo>
                        <a:pt x="112" y="1"/>
                      </a:lnTo>
                      <a:lnTo>
                        <a:pt x="150" y="2"/>
                      </a:lnTo>
                      <a:lnTo>
                        <a:pt x="189" y="3"/>
                      </a:lnTo>
                      <a:lnTo>
                        <a:pt x="229" y="5"/>
                      </a:lnTo>
                      <a:lnTo>
                        <a:pt x="269" y="7"/>
                      </a:lnTo>
                      <a:lnTo>
                        <a:pt x="309" y="9"/>
                      </a:lnTo>
                      <a:lnTo>
                        <a:pt x="2058" y="1648"/>
                      </a:lnTo>
                      <a:lnTo>
                        <a:pt x="2002" y="1631"/>
                      </a:lnTo>
                      <a:lnTo>
                        <a:pt x="1947" y="1613"/>
                      </a:lnTo>
                      <a:lnTo>
                        <a:pt x="1891" y="1595"/>
                      </a:lnTo>
                      <a:lnTo>
                        <a:pt x="1836" y="1577"/>
                      </a:lnTo>
                      <a:lnTo>
                        <a:pt x="1780" y="1561"/>
                      </a:lnTo>
                      <a:lnTo>
                        <a:pt x="1725" y="1545"/>
                      </a:lnTo>
                      <a:lnTo>
                        <a:pt x="1670" y="1529"/>
                      </a:lnTo>
                      <a:lnTo>
                        <a:pt x="1614" y="151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29" name="Freeform 149"/>
                <p:cNvSpPr>
                  <a:spLocks noEditPoints="1"/>
                </p:cNvSpPr>
                <p:nvPr/>
              </p:nvSpPr>
              <p:spPr bwMode="auto">
                <a:xfrm>
                  <a:off x="2758" y="1056"/>
                  <a:ext cx="408" cy="347"/>
                </a:xfrm>
                <a:custGeom>
                  <a:avLst/>
                  <a:gdLst/>
                  <a:ahLst/>
                  <a:cxnLst>
                    <a:cxn ang="0">
                      <a:pos x="2583" y="2423"/>
                    </a:cxn>
                    <a:cxn ang="0">
                      <a:pos x="2435" y="2283"/>
                    </a:cxn>
                    <a:cxn ang="0">
                      <a:pos x="2558" y="2119"/>
                    </a:cxn>
                    <a:cxn ang="0">
                      <a:pos x="2858" y="2400"/>
                    </a:cxn>
                    <a:cxn ang="0">
                      <a:pos x="2583" y="2423"/>
                    </a:cxn>
                    <a:cxn ang="0">
                      <a:pos x="1679" y="1574"/>
                    </a:cxn>
                    <a:cxn ang="0">
                      <a:pos x="0" y="0"/>
                    </a:cxn>
                    <a:cxn ang="0">
                      <a:pos x="38" y="1"/>
                    </a:cxn>
                    <a:cxn ang="0">
                      <a:pos x="77" y="3"/>
                    </a:cxn>
                    <a:cxn ang="0">
                      <a:pos x="117" y="5"/>
                    </a:cxn>
                    <a:cxn ang="0">
                      <a:pos x="156" y="7"/>
                    </a:cxn>
                    <a:cxn ang="0">
                      <a:pos x="197" y="10"/>
                    </a:cxn>
                    <a:cxn ang="0">
                      <a:pos x="237" y="12"/>
                    </a:cxn>
                    <a:cxn ang="0">
                      <a:pos x="278" y="16"/>
                    </a:cxn>
                    <a:cxn ang="0">
                      <a:pos x="320" y="20"/>
                    </a:cxn>
                    <a:cxn ang="0">
                      <a:pos x="2145" y="1731"/>
                    </a:cxn>
                    <a:cxn ang="0">
                      <a:pos x="2087" y="1710"/>
                    </a:cxn>
                    <a:cxn ang="0">
                      <a:pos x="2029" y="1689"/>
                    </a:cxn>
                    <a:cxn ang="0">
                      <a:pos x="1970" y="1668"/>
                    </a:cxn>
                    <a:cxn ang="0">
                      <a:pos x="1912" y="1648"/>
                    </a:cxn>
                    <a:cxn ang="0">
                      <a:pos x="1853" y="1630"/>
                    </a:cxn>
                    <a:cxn ang="0">
                      <a:pos x="1795" y="1611"/>
                    </a:cxn>
                    <a:cxn ang="0">
                      <a:pos x="1737" y="1592"/>
                    </a:cxn>
                    <a:cxn ang="0">
                      <a:pos x="1679" y="1574"/>
                    </a:cxn>
                  </a:cxnLst>
                  <a:rect l="0" t="0" r="r" b="b"/>
                  <a:pathLst>
                    <a:path w="2858" h="2423">
                      <a:moveTo>
                        <a:pt x="2583" y="2423"/>
                      </a:moveTo>
                      <a:lnTo>
                        <a:pt x="2435" y="2283"/>
                      </a:lnTo>
                      <a:lnTo>
                        <a:pt x="2558" y="2119"/>
                      </a:lnTo>
                      <a:lnTo>
                        <a:pt x="2858" y="2400"/>
                      </a:lnTo>
                      <a:lnTo>
                        <a:pt x="2583" y="2423"/>
                      </a:lnTo>
                      <a:close/>
                      <a:moveTo>
                        <a:pt x="1679" y="1574"/>
                      </a:moveTo>
                      <a:lnTo>
                        <a:pt x="0" y="0"/>
                      </a:lnTo>
                      <a:lnTo>
                        <a:pt x="38" y="1"/>
                      </a:lnTo>
                      <a:lnTo>
                        <a:pt x="77" y="3"/>
                      </a:lnTo>
                      <a:lnTo>
                        <a:pt x="117" y="5"/>
                      </a:lnTo>
                      <a:lnTo>
                        <a:pt x="156" y="7"/>
                      </a:lnTo>
                      <a:lnTo>
                        <a:pt x="197" y="10"/>
                      </a:lnTo>
                      <a:lnTo>
                        <a:pt x="237" y="12"/>
                      </a:lnTo>
                      <a:lnTo>
                        <a:pt x="278" y="16"/>
                      </a:lnTo>
                      <a:lnTo>
                        <a:pt x="320" y="20"/>
                      </a:lnTo>
                      <a:lnTo>
                        <a:pt x="2145" y="1731"/>
                      </a:lnTo>
                      <a:lnTo>
                        <a:pt x="2087" y="1710"/>
                      </a:lnTo>
                      <a:lnTo>
                        <a:pt x="2029" y="1689"/>
                      </a:lnTo>
                      <a:lnTo>
                        <a:pt x="1970" y="1668"/>
                      </a:lnTo>
                      <a:lnTo>
                        <a:pt x="1912" y="1648"/>
                      </a:lnTo>
                      <a:lnTo>
                        <a:pt x="1853" y="1630"/>
                      </a:lnTo>
                      <a:lnTo>
                        <a:pt x="1795" y="1611"/>
                      </a:lnTo>
                      <a:lnTo>
                        <a:pt x="1737" y="1592"/>
                      </a:lnTo>
                      <a:lnTo>
                        <a:pt x="1679" y="157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30" name="Freeform 150"/>
                <p:cNvSpPr>
                  <a:spLocks noEditPoints="1"/>
                </p:cNvSpPr>
                <p:nvPr/>
              </p:nvSpPr>
              <p:spPr bwMode="auto">
                <a:xfrm>
                  <a:off x="2778" y="1057"/>
                  <a:ext cx="406" cy="344"/>
                </a:xfrm>
                <a:custGeom>
                  <a:avLst/>
                  <a:gdLst/>
                  <a:ahLst/>
                  <a:cxnLst>
                    <a:cxn ang="0">
                      <a:pos x="2564" y="2405"/>
                    </a:cxn>
                    <a:cxn ang="0">
                      <a:pos x="2340" y="2194"/>
                    </a:cxn>
                    <a:cxn ang="0">
                      <a:pos x="2464" y="2028"/>
                    </a:cxn>
                    <a:cxn ang="0">
                      <a:pos x="2839" y="2382"/>
                    </a:cxn>
                    <a:cxn ang="0">
                      <a:pos x="2564" y="2405"/>
                    </a:cxn>
                    <a:cxn ang="0">
                      <a:pos x="1749" y="1639"/>
                    </a:cxn>
                    <a:cxn ang="0">
                      <a:pos x="0" y="0"/>
                    </a:cxn>
                    <a:cxn ang="0">
                      <a:pos x="40" y="3"/>
                    </a:cxn>
                    <a:cxn ang="0">
                      <a:pos x="80" y="5"/>
                    </a:cxn>
                    <a:cxn ang="0">
                      <a:pos x="121" y="9"/>
                    </a:cxn>
                    <a:cxn ang="0">
                      <a:pos x="163" y="13"/>
                    </a:cxn>
                    <a:cxn ang="0">
                      <a:pos x="203" y="16"/>
                    </a:cxn>
                    <a:cxn ang="0">
                      <a:pos x="246" y="20"/>
                    </a:cxn>
                    <a:cxn ang="0">
                      <a:pos x="288" y="24"/>
                    </a:cxn>
                    <a:cxn ang="0">
                      <a:pos x="331" y="29"/>
                    </a:cxn>
                    <a:cxn ang="0">
                      <a:pos x="2245" y="1824"/>
                    </a:cxn>
                    <a:cxn ang="0">
                      <a:pos x="2183" y="1799"/>
                    </a:cxn>
                    <a:cxn ang="0">
                      <a:pos x="2122" y="1775"/>
                    </a:cxn>
                    <a:cxn ang="0">
                      <a:pos x="2060" y="1751"/>
                    </a:cxn>
                    <a:cxn ang="0">
                      <a:pos x="1998" y="1728"/>
                    </a:cxn>
                    <a:cxn ang="0">
                      <a:pos x="1936" y="1705"/>
                    </a:cxn>
                    <a:cxn ang="0">
                      <a:pos x="1874" y="1682"/>
                    </a:cxn>
                    <a:cxn ang="0">
                      <a:pos x="1811" y="1661"/>
                    </a:cxn>
                    <a:cxn ang="0">
                      <a:pos x="1749" y="1639"/>
                    </a:cxn>
                  </a:cxnLst>
                  <a:rect l="0" t="0" r="r" b="b"/>
                  <a:pathLst>
                    <a:path w="2839" h="2405">
                      <a:moveTo>
                        <a:pt x="2564" y="2405"/>
                      </a:moveTo>
                      <a:lnTo>
                        <a:pt x="2340" y="2194"/>
                      </a:lnTo>
                      <a:lnTo>
                        <a:pt x="2464" y="2028"/>
                      </a:lnTo>
                      <a:lnTo>
                        <a:pt x="2839" y="2382"/>
                      </a:lnTo>
                      <a:lnTo>
                        <a:pt x="2564" y="2405"/>
                      </a:lnTo>
                      <a:close/>
                      <a:moveTo>
                        <a:pt x="1749" y="1639"/>
                      </a:moveTo>
                      <a:lnTo>
                        <a:pt x="0" y="0"/>
                      </a:lnTo>
                      <a:lnTo>
                        <a:pt x="40" y="3"/>
                      </a:lnTo>
                      <a:lnTo>
                        <a:pt x="80" y="5"/>
                      </a:lnTo>
                      <a:lnTo>
                        <a:pt x="121" y="9"/>
                      </a:lnTo>
                      <a:lnTo>
                        <a:pt x="163" y="13"/>
                      </a:lnTo>
                      <a:lnTo>
                        <a:pt x="203" y="16"/>
                      </a:lnTo>
                      <a:lnTo>
                        <a:pt x="246" y="20"/>
                      </a:lnTo>
                      <a:lnTo>
                        <a:pt x="288" y="24"/>
                      </a:lnTo>
                      <a:lnTo>
                        <a:pt x="331" y="29"/>
                      </a:lnTo>
                      <a:lnTo>
                        <a:pt x="2245" y="1824"/>
                      </a:lnTo>
                      <a:lnTo>
                        <a:pt x="2183" y="1799"/>
                      </a:lnTo>
                      <a:lnTo>
                        <a:pt x="2122" y="1775"/>
                      </a:lnTo>
                      <a:lnTo>
                        <a:pt x="2060" y="1751"/>
                      </a:lnTo>
                      <a:lnTo>
                        <a:pt x="1998" y="1728"/>
                      </a:lnTo>
                      <a:lnTo>
                        <a:pt x="1936" y="1705"/>
                      </a:lnTo>
                      <a:lnTo>
                        <a:pt x="1874" y="1682"/>
                      </a:lnTo>
                      <a:lnTo>
                        <a:pt x="1811" y="1661"/>
                      </a:lnTo>
                      <a:lnTo>
                        <a:pt x="1749" y="163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31" name="Freeform 151"/>
                <p:cNvSpPr>
                  <a:spLocks noEditPoints="1"/>
                </p:cNvSpPr>
                <p:nvPr/>
              </p:nvSpPr>
              <p:spPr bwMode="auto">
                <a:xfrm>
                  <a:off x="2804" y="1059"/>
                  <a:ext cx="402" cy="340"/>
                </a:xfrm>
                <a:custGeom>
                  <a:avLst/>
                  <a:gdLst/>
                  <a:ahLst/>
                  <a:cxnLst>
                    <a:cxn ang="0">
                      <a:pos x="2538" y="2380"/>
                    </a:cxn>
                    <a:cxn ang="0">
                      <a:pos x="2238" y="2099"/>
                    </a:cxn>
                    <a:cxn ang="0">
                      <a:pos x="2362" y="1933"/>
                    </a:cxn>
                    <a:cxn ang="0">
                      <a:pos x="2814" y="2357"/>
                    </a:cxn>
                    <a:cxn ang="0">
                      <a:pos x="2538" y="2380"/>
                    </a:cxn>
                    <a:cxn ang="0">
                      <a:pos x="1825" y="1711"/>
                    </a:cxn>
                    <a:cxn ang="0">
                      <a:pos x="0" y="0"/>
                    </a:cxn>
                    <a:cxn ang="0">
                      <a:pos x="42" y="3"/>
                    </a:cxn>
                    <a:cxn ang="0">
                      <a:pos x="83" y="7"/>
                    </a:cxn>
                    <a:cxn ang="0">
                      <a:pos x="125" y="11"/>
                    </a:cxn>
                    <a:cxn ang="0">
                      <a:pos x="168" y="16"/>
                    </a:cxn>
                    <a:cxn ang="0">
                      <a:pos x="210" y="22"/>
                    </a:cxn>
                    <a:cxn ang="0">
                      <a:pos x="253" y="26"/>
                    </a:cxn>
                    <a:cxn ang="0">
                      <a:pos x="297" y="32"/>
                    </a:cxn>
                    <a:cxn ang="0">
                      <a:pos x="341" y="37"/>
                    </a:cxn>
                    <a:cxn ang="0">
                      <a:pos x="2362" y="1933"/>
                    </a:cxn>
                    <a:cxn ang="0">
                      <a:pos x="2296" y="1903"/>
                    </a:cxn>
                    <a:cxn ang="0">
                      <a:pos x="2230" y="1873"/>
                    </a:cxn>
                    <a:cxn ang="0">
                      <a:pos x="2163" y="1845"/>
                    </a:cxn>
                    <a:cxn ang="0">
                      <a:pos x="2096" y="1817"/>
                    </a:cxn>
                    <a:cxn ang="0">
                      <a:pos x="2029" y="1789"/>
                    </a:cxn>
                    <a:cxn ang="0">
                      <a:pos x="1961" y="1763"/>
                    </a:cxn>
                    <a:cxn ang="0">
                      <a:pos x="1893" y="1737"/>
                    </a:cxn>
                    <a:cxn ang="0">
                      <a:pos x="1825" y="1711"/>
                    </a:cxn>
                  </a:cxnLst>
                  <a:rect l="0" t="0" r="r" b="b"/>
                  <a:pathLst>
                    <a:path w="2814" h="2380">
                      <a:moveTo>
                        <a:pt x="2538" y="2380"/>
                      </a:moveTo>
                      <a:lnTo>
                        <a:pt x="2238" y="2099"/>
                      </a:lnTo>
                      <a:lnTo>
                        <a:pt x="2362" y="1933"/>
                      </a:lnTo>
                      <a:lnTo>
                        <a:pt x="2814" y="2357"/>
                      </a:lnTo>
                      <a:lnTo>
                        <a:pt x="2538" y="2380"/>
                      </a:lnTo>
                      <a:close/>
                      <a:moveTo>
                        <a:pt x="1825" y="1711"/>
                      </a:moveTo>
                      <a:lnTo>
                        <a:pt x="0" y="0"/>
                      </a:lnTo>
                      <a:lnTo>
                        <a:pt x="42" y="3"/>
                      </a:lnTo>
                      <a:lnTo>
                        <a:pt x="83" y="7"/>
                      </a:lnTo>
                      <a:lnTo>
                        <a:pt x="125" y="11"/>
                      </a:lnTo>
                      <a:lnTo>
                        <a:pt x="168" y="16"/>
                      </a:lnTo>
                      <a:lnTo>
                        <a:pt x="210" y="22"/>
                      </a:lnTo>
                      <a:lnTo>
                        <a:pt x="253" y="26"/>
                      </a:lnTo>
                      <a:lnTo>
                        <a:pt x="297" y="32"/>
                      </a:lnTo>
                      <a:lnTo>
                        <a:pt x="341" y="37"/>
                      </a:lnTo>
                      <a:lnTo>
                        <a:pt x="2362" y="1933"/>
                      </a:lnTo>
                      <a:lnTo>
                        <a:pt x="2296" y="1903"/>
                      </a:lnTo>
                      <a:lnTo>
                        <a:pt x="2230" y="1873"/>
                      </a:lnTo>
                      <a:lnTo>
                        <a:pt x="2163" y="1845"/>
                      </a:lnTo>
                      <a:lnTo>
                        <a:pt x="2096" y="1817"/>
                      </a:lnTo>
                      <a:lnTo>
                        <a:pt x="2029" y="1789"/>
                      </a:lnTo>
                      <a:lnTo>
                        <a:pt x="1961" y="1763"/>
                      </a:lnTo>
                      <a:lnTo>
                        <a:pt x="1893" y="1737"/>
                      </a:lnTo>
                      <a:lnTo>
                        <a:pt x="1825" y="171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32" name="Freeform 152"/>
                <p:cNvSpPr>
                  <a:spLocks/>
                </p:cNvSpPr>
                <p:nvPr/>
              </p:nvSpPr>
              <p:spPr bwMode="auto">
                <a:xfrm>
                  <a:off x="2828" y="1062"/>
                  <a:ext cx="397" cy="338"/>
                </a:xfrm>
                <a:custGeom>
                  <a:avLst/>
                  <a:gdLst/>
                  <a:ahLst/>
                  <a:cxnLst>
                    <a:cxn ang="0">
                      <a:pos x="2508" y="2353"/>
                    </a:cxn>
                    <a:cxn ang="0">
                      <a:pos x="2133" y="1999"/>
                    </a:cxn>
                    <a:cxn ang="0">
                      <a:pos x="2194" y="1917"/>
                    </a:cxn>
                    <a:cxn ang="0">
                      <a:pos x="2160" y="1901"/>
                    </a:cxn>
                    <a:cxn ang="0">
                      <a:pos x="2124" y="1886"/>
                    </a:cxn>
                    <a:cxn ang="0">
                      <a:pos x="2090" y="1870"/>
                    </a:cxn>
                    <a:cxn ang="0">
                      <a:pos x="2055" y="1854"/>
                    </a:cxn>
                    <a:cxn ang="0">
                      <a:pos x="2020" y="1840"/>
                    </a:cxn>
                    <a:cxn ang="0">
                      <a:pos x="1985" y="1824"/>
                    </a:cxn>
                    <a:cxn ang="0">
                      <a:pos x="1949" y="1809"/>
                    </a:cxn>
                    <a:cxn ang="0">
                      <a:pos x="1914" y="1795"/>
                    </a:cxn>
                    <a:cxn ang="0">
                      <a:pos x="0" y="0"/>
                    </a:cxn>
                    <a:cxn ang="0">
                      <a:pos x="42" y="6"/>
                    </a:cxn>
                    <a:cxn ang="0">
                      <a:pos x="85" y="11"/>
                    </a:cxn>
                    <a:cxn ang="0">
                      <a:pos x="129" y="16"/>
                    </a:cxn>
                    <a:cxn ang="0">
                      <a:pos x="173" y="21"/>
                    </a:cxn>
                    <a:cxn ang="0">
                      <a:pos x="217" y="28"/>
                    </a:cxn>
                    <a:cxn ang="0">
                      <a:pos x="260" y="34"/>
                    </a:cxn>
                    <a:cxn ang="0">
                      <a:pos x="305" y="40"/>
                    </a:cxn>
                    <a:cxn ang="0">
                      <a:pos x="350" y="47"/>
                    </a:cxn>
                    <a:cxn ang="0">
                      <a:pos x="2783" y="2330"/>
                    </a:cxn>
                    <a:cxn ang="0">
                      <a:pos x="2508" y="2353"/>
                    </a:cxn>
                  </a:cxnLst>
                  <a:rect l="0" t="0" r="r" b="b"/>
                  <a:pathLst>
                    <a:path w="2783" h="2353">
                      <a:moveTo>
                        <a:pt x="2508" y="2353"/>
                      </a:moveTo>
                      <a:lnTo>
                        <a:pt x="2133" y="1999"/>
                      </a:lnTo>
                      <a:lnTo>
                        <a:pt x="2194" y="1917"/>
                      </a:lnTo>
                      <a:lnTo>
                        <a:pt x="2160" y="1901"/>
                      </a:lnTo>
                      <a:lnTo>
                        <a:pt x="2124" y="1886"/>
                      </a:lnTo>
                      <a:lnTo>
                        <a:pt x="2090" y="1870"/>
                      </a:lnTo>
                      <a:lnTo>
                        <a:pt x="2055" y="1854"/>
                      </a:lnTo>
                      <a:lnTo>
                        <a:pt x="2020" y="1840"/>
                      </a:lnTo>
                      <a:lnTo>
                        <a:pt x="1985" y="1824"/>
                      </a:lnTo>
                      <a:lnTo>
                        <a:pt x="1949" y="1809"/>
                      </a:lnTo>
                      <a:lnTo>
                        <a:pt x="1914" y="1795"/>
                      </a:lnTo>
                      <a:lnTo>
                        <a:pt x="0" y="0"/>
                      </a:lnTo>
                      <a:lnTo>
                        <a:pt x="42" y="6"/>
                      </a:lnTo>
                      <a:lnTo>
                        <a:pt x="85" y="11"/>
                      </a:lnTo>
                      <a:lnTo>
                        <a:pt x="129" y="16"/>
                      </a:lnTo>
                      <a:lnTo>
                        <a:pt x="173" y="21"/>
                      </a:lnTo>
                      <a:lnTo>
                        <a:pt x="217" y="28"/>
                      </a:lnTo>
                      <a:lnTo>
                        <a:pt x="260" y="34"/>
                      </a:lnTo>
                      <a:lnTo>
                        <a:pt x="305" y="40"/>
                      </a:lnTo>
                      <a:lnTo>
                        <a:pt x="350" y="47"/>
                      </a:lnTo>
                      <a:lnTo>
                        <a:pt x="2783" y="2330"/>
                      </a:lnTo>
                      <a:lnTo>
                        <a:pt x="2508" y="235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33" name="Freeform 153"/>
                <p:cNvSpPr>
                  <a:spLocks/>
                </p:cNvSpPr>
                <p:nvPr/>
              </p:nvSpPr>
              <p:spPr bwMode="auto">
                <a:xfrm>
                  <a:off x="2850" y="1065"/>
                  <a:ext cx="395" cy="331"/>
                </a:xfrm>
                <a:custGeom>
                  <a:avLst/>
                  <a:gdLst/>
                  <a:ahLst/>
                  <a:cxnLst>
                    <a:cxn ang="0">
                      <a:pos x="2473" y="2320"/>
                    </a:cxn>
                    <a:cxn ang="0">
                      <a:pos x="2021" y="1896"/>
                    </a:cxn>
                    <a:cxn ang="0">
                      <a:pos x="2021" y="1896"/>
                    </a:cxn>
                    <a:cxn ang="0">
                      <a:pos x="2021" y="1896"/>
                    </a:cxn>
                    <a:cxn ang="0">
                      <a:pos x="2021" y="1896"/>
                    </a:cxn>
                    <a:cxn ang="0">
                      <a:pos x="2021" y="1896"/>
                    </a:cxn>
                    <a:cxn ang="0">
                      <a:pos x="2021" y="1896"/>
                    </a:cxn>
                    <a:cxn ang="0">
                      <a:pos x="2021" y="1896"/>
                    </a:cxn>
                    <a:cxn ang="0">
                      <a:pos x="2021" y="1896"/>
                    </a:cxn>
                    <a:cxn ang="0">
                      <a:pos x="2021" y="1896"/>
                    </a:cxn>
                    <a:cxn ang="0">
                      <a:pos x="2021" y="1896"/>
                    </a:cxn>
                    <a:cxn ang="0">
                      <a:pos x="0" y="0"/>
                    </a:cxn>
                    <a:cxn ang="0">
                      <a:pos x="44" y="7"/>
                    </a:cxn>
                    <a:cxn ang="0">
                      <a:pos x="88" y="13"/>
                    </a:cxn>
                    <a:cxn ang="0">
                      <a:pos x="132" y="20"/>
                    </a:cxn>
                    <a:cxn ang="0">
                      <a:pos x="177" y="26"/>
                    </a:cxn>
                    <a:cxn ang="0">
                      <a:pos x="223" y="34"/>
                    </a:cxn>
                    <a:cxn ang="0">
                      <a:pos x="268" y="41"/>
                    </a:cxn>
                    <a:cxn ang="0">
                      <a:pos x="314" y="49"/>
                    </a:cxn>
                    <a:cxn ang="0">
                      <a:pos x="359" y="57"/>
                    </a:cxn>
                    <a:cxn ang="0">
                      <a:pos x="2748" y="2297"/>
                    </a:cxn>
                    <a:cxn ang="0">
                      <a:pos x="2473" y="2320"/>
                    </a:cxn>
                  </a:cxnLst>
                  <a:rect l="0" t="0" r="r" b="b"/>
                  <a:pathLst>
                    <a:path w="2748" h="2320">
                      <a:moveTo>
                        <a:pt x="2473" y="2320"/>
                      </a:moveTo>
                      <a:lnTo>
                        <a:pt x="2021" y="1896"/>
                      </a:lnTo>
                      <a:lnTo>
                        <a:pt x="2021" y="1896"/>
                      </a:lnTo>
                      <a:lnTo>
                        <a:pt x="2021" y="1896"/>
                      </a:lnTo>
                      <a:lnTo>
                        <a:pt x="2021" y="1896"/>
                      </a:lnTo>
                      <a:lnTo>
                        <a:pt x="2021" y="1896"/>
                      </a:lnTo>
                      <a:lnTo>
                        <a:pt x="2021" y="1896"/>
                      </a:lnTo>
                      <a:lnTo>
                        <a:pt x="2021" y="1896"/>
                      </a:lnTo>
                      <a:lnTo>
                        <a:pt x="2021" y="1896"/>
                      </a:lnTo>
                      <a:lnTo>
                        <a:pt x="2021" y="1896"/>
                      </a:lnTo>
                      <a:lnTo>
                        <a:pt x="2021" y="1896"/>
                      </a:lnTo>
                      <a:lnTo>
                        <a:pt x="0" y="0"/>
                      </a:lnTo>
                      <a:lnTo>
                        <a:pt x="44" y="7"/>
                      </a:lnTo>
                      <a:lnTo>
                        <a:pt x="88" y="13"/>
                      </a:lnTo>
                      <a:lnTo>
                        <a:pt x="132" y="20"/>
                      </a:lnTo>
                      <a:lnTo>
                        <a:pt x="177" y="26"/>
                      </a:lnTo>
                      <a:lnTo>
                        <a:pt x="223" y="34"/>
                      </a:lnTo>
                      <a:lnTo>
                        <a:pt x="268" y="41"/>
                      </a:lnTo>
                      <a:lnTo>
                        <a:pt x="314" y="49"/>
                      </a:lnTo>
                      <a:lnTo>
                        <a:pt x="359" y="57"/>
                      </a:lnTo>
                      <a:lnTo>
                        <a:pt x="2748" y="2297"/>
                      </a:lnTo>
                      <a:lnTo>
                        <a:pt x="2473" y="232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34" name="Freeform 154"/>
                <p:cNvSpPr>
                  <a:spLocks/>
                </p:cNvSpPr>
                <p:nvPr/>
              </p:nvSpPr>
              <p:spPr bwMode="auto">
                <a:xfrm>
                  <a:off x="2877" y="1068"/>
                  <a:ext cx="388" cy="324"/>
                </a:xfrm>
                <a:custGeom>
                  <a:avLst/>
                  <a:gdLst/>
                  <a:ahLst/>
                  <a:cxnLst>
                    <a:cxn ang="0">
                      <a:pos x="2433" y="2283"/>
                    </a:cxn>
                    <a:cxn ang="0">
                      <a:pos x="0" y="0"/>
                    </a:cxn>
                    <a:cxn ang="0">
                      <a:pos x="46" y="8"/>
                    </a:cxn>
                    <a:cxn ang="0">
                      <a:pos x="92" y="15"/>
                    </a:cxn>
                    <a:cxn ang="0">
                      <a:pos x="138" y="23"/>
                    </a:cxn>
                    <a:cxn ang="0">
                      <a:pos x="183" y="32"/>
                    </a:cxn>
                    <a:cxn ang="0">
                      <a:pos x="229" y="40"/>
                    </a:cxn>
                    <a:cxn ang="0">
                      <a:pos x="276" y="48"/>
                    </a:cxn>
                    <a:cxn ang="0">
                      <a:pos x="323" y="57"/>
                    </a:cxn>
                    <a:cxn ang="0">
                      <a:pos x="370" y="66"/>
                    </a:cxn>
                    <a:cxn ang="0">
                      <a:pos x="2709" y="2260"/>
                    </a:cxn>
                    <a:cxn ang="0">
                      <a:pos x="2433" y="2283"/>
                    </a:cxn>
                  </a:cxnLst>
                  <a:rect l="0" t="0" r="r" b="b"/>
                  <a:pathLst>
                    <a:path w="2709" h="2283">
                      <a:moveTo>
                        <a:pt x="2433" y="2283"/>
                      </a:moveTo>
                      <a:lnTo>
                        <a:pt x="0" y="0"/>
                      </a:lnTo>
                      <a:lnTo>
                        <a:pt x="46" y="8"/>
                      </a:lnTo>
                      <a:lnTo>
                        <a:pt x="92" y="15"/>
                      </a:lnTo>
                      <a:lnTo>
                        <a:pt x="138" y="23"/>
                      </a:lnTo>
                      <a:lnTo>
                        <a:pt x="183" y="32"/>
                      </a:lnTo>
                      <a:lnTo>
                        <a:pt x="229" y="40"/>
                      </a:lnTo>
                      <a:lnTo>
                        <a:pt x="276" y="48"/>
                      </a:lnTo>
                      <a:lnTo>
                        <a:pt x="323" y="57"/>
                      </a:lnTo>
                      <a:lnTo>
                        <a:pt x="370" y="66"/>
                      </a:lnTo>
                      <a:lnTo>
                        <a:pt x="2709" y="2260"/>
                      </a:lnTo>
                      <a:lnTo>
                        <a:pt x="2433" y="228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35" name="Freeform 155"/>
                <p:cNvSpPr>
                  <a:spLocks/>
                </p:cNvSpPr>
                <p:nvPr/>
              </p:nvSpPr>
              <p:spPr bwMode="auto">
                <a:xfrm>
                  <a:off x="2904" y="1073"/>
                  <a:ext cx="379" cy="320"/>
                </a:xfrm>
                <a:custGeom>
                  <a:avLst/>
                  <a:gdLst/>
                  <a:ahLst/>
                  <a:cxnLst>
                    <a:cxn ang="0">
                      <a:pos x="2389" y="2240"/>
                    </a:cxn>
                    <a:cxn ang="0">
                      <a:pos x="0" y="0"/>
                    </a:cxn>
                    <a:cxn ang="0">
                      <a:pos x="47" y="8"/>
                    </a:cxn>
                    <a:cxn ang="0">
                      <a:pos x="94" y="17"/>
                    </a:cxn>
                    <a:cxn ang="0">
                      <a:pos x="142" y="27"/>
                    </a:cxn>
                    <a:cxn ang="0">
                      <a:pos x="189" y="35"/>
                    </a:cxn>
                    <a:cxn ang="0">
                      <a:pos x="237" y="46"/>
                    </a:cxn>
                    <a:cxn ang="0">
                      <a:pos x="285" y="55"/>
                    </a:cxn>
                    <a:cxn ang="0">
                      <a:pos x="333" y="65"/>
                    </a:cxn>
                    <a:cxn ang="0">
                      <a:pos x="381" y="76"/>
                    </a:cxn>
                    <a:cxn ang="0">
                      <a:pos x="2665" y="2217"/>
                    </a:cxn>
                    <a:cxn ang="0">
                      <a:pos x="2389" y="2240"/>
                    </a:cxn>
                  </a:cxnLst>
                  <a:rect l="0" t="0" r="r" b="b"/>
                  <a:pathLst>
                    <a:path w="2665" h="2240">
                      <a:moveTo>
                        <a:pt x="2389" y="2240"/>
                      </a:moveTo>
                      <a:lnTo>
                        <a:pt x="0" y="0"/>
                      </a:lnTo>
                      <a:lnTo>
                        <a:pt x="47" y="8"/>
                      </a:lnTo>
                      <a:lnTo>
                        <a:pt x="94" y="17"/>
                      </a:lnTo>
                      <a:lnTo>
                        <a:pt x="142" y="27"/>
                      </a:lnTo>
                      <a:lnTo>
                        <a:pt x="189" y="35"/>
                      </a:lnTo>
                      <a:lnTo>
                        <a:pt x="237" y="46"/>
                      </a:lnTo>
                      <a:lnTo>
                        <a:pt x="285" y="55"/>
                      </a:lnTo>
                      <a:lnTo>
                        <a:pt x="333" y="65"/>
                      </a:lnTo>
                      <a:lnTo>
                        <a:pt x="381" y="76"/>
                      </a:lnTo>
                      <a:lnTo>
                        <a:pt x="2665" y="2217"/>
                      </a:lnTo>
                      <a:lnTo>
                        <a:pt x="2389" y="224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36" name="Freeform 156"/>
                <p:cNvSpPr>
                  <a:spLocks/>
                </p:cNvSpPr>
                <p:nvPr/>
              </p:nvSpPr>
              <p:spPr bwMode="auto">
                <a:xfrm>
                  <a:off x="2931" y="1078"/>
                  <a:ext cx="371" cy="313"/>
                </a:xfrm>
                <a:custGeom>
                  <a:avLst/>
                  <a:gdLst/>
                  <a:ahLst/>
                  <a:cxnLst>
                    <a:cxn ang="0">
                      <a:pos x="2339" y="2194"/>
                    </a:cxn>
                    <a:cxn ang="0">
                      <a:pos x="0" y="0"/>
                    </a:cxn>
                    <a:cxn ang="0">
                      <a:pos x="48" y="11"/>
                    </a:cxn>
                    <a:cxn ang="0">
                      <a:pos x="97" y="20"/>
                    </a:cxn>
                    <a:cxn ang="0">
                      <a:pos x="146" y="30"/>
                    </a:cxn>
                    <a:cxn ang="0">
                      <a:pos x="195" y="41"/>
                    </a:cxn>
                    <a:cxn ang="0">
                      <a:pos x="244" y="52"/>
                    </a:cxn>
                    <a:cxn ang="0">
                      <a:pos x="293" y="64"/>
                    </a:cxn>
                    <a:cxn ang="0">
                      <a:pos x="342" y="75"/>
                    </a:cxn>
                    <a:cxn ang="0">
                      <a:pos x="391" y="87"/>
                    </a:cxn>
                    <a:cxn ang="0">
                      <a:pos x="2615" y="2171"/>
                    </a:cxn>
                    <a:cxn ang="0">
                      <a:pos x="2339" y="2194"/>
                    </a:cxn>
                  </a:cxnLst>
                  <a:rect l="0" t="0" r="r" b="b"/>
                  <a:pathLst>
                    <a:path w="2615" h="2194">
                      <a:moveTo>
                        <a:pt x="2339" y="2194"/>
                      </a:moveTo>
                      <a:lnTo>
                        <a:pt x="0" y="0"/>
                      </a:lnTo>
                      <a:lnTo>
                        <a:pt x="48" y="11"/>
                      </a:lnTo>
                      <a:lnTo>
                        <a:pt x="97" y="20"/>
                      </a:lnTo>
                      <a:lnTo>
                        <a:pt x="146" y="30"/>
                      </a:lnTo>
                      <a:lnTo>
                        <a:pt x="195" y="41"/>
                      </a:lnTo>
                      <a:lnTo>
                        <a:pt x="244" y="52"/>
                      </a:lnTo>
                      <a:lnTo>
                        <a:pt x="293" y="64"/>
                      </a:lnTo>
                      <a:lnTo>
                        <a:pt x="342" y="75"/>
                      </a:lnTo>
                      <a:lnTo>
                        <a:pt x="391" y="87"/>
                      </a:lnTo>
                      <a:lnTo>
                        <a:pt x="2615" y="2171"/>
                      </a:lnTo>
                      <a:lnTo>
                        <a:pt x="2339" y="219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37" name="Freeform 157"/>
                <p:cNvSpPr>
                  <a:spLocks/>
                </p:cNvSpPr>
                <p:nvPr/>
              </p:nvSpPr>
              <p:spPr bwMode="auto">
                <a:xfrm>
                  <a:off x="2958" y="1084"/>
                  <a:ext cx="366" cy="305"/>
                </a:xfrm>
                <a:custGeom>
                  <a:avLst/>
                  <a:gdLst/>
                  <a:ahLst/>
                  <a:cxnLst>
                    <a:cxn ang="0">
                      <a:pos x="2284" y="2141"/>
                    </a:cxn>
                    <a:cxn ang="0">
                      <a:pos x="0" y="0"/>
                    </a:cxn>
                    <a:cxn ang="0">
                      <a:pos x="50" y="11"/>
                    </a:cxn>
                    <a:cxn ang="0">
                      <a:pos x="101" y="23"/>
                    </a:cxn>
                    <a:cxn ang="0">
                      <a:pos x="151" y="34"/>
                    </a:cxn>
                    <a:cxn ang="0">
                      <a:pos x="201" y="47"/>
                    </a:cxn>
                    <a:cxn ang="0">
                      <a:pos x="252" y="59"/>
                    </a:cxn>
                    <a:cxn ang="0">
                      <a:pos x="302" y="72"/>
                    </a:cxn>
                    <a:cxn ang="0">
                      <a:pos x="353" y="84"/>
                    </a:cxn>
                    <a:cxn ang="0">
                      <a:pos x="403" y="98"/>
                    </a:cxn>
                    <a:cxn ang="0">
                      <a:pos x="2559" y="2118"/>
                    </a:cxn>
                    <a:cxn ang="0">
                      <a:pos x="2284" y="2141"/>
                    </a:cxn>
                  </a:cxnLst>
                  <a:rect l="0" t="0" r="r" b="b"/>
                  <a:pathLst>
                    <a:path w="2559" h="2141">
                      <a:moveTo>
                        <a:pt x="2284" y="2141"/>
                      </a:moveTo>
                      <a:lnTo>
                        <a:pt x="0" y="0"/>
                      </a:lnTo>
                      <a:lnTo>
                        <a:pt x="50" y="11"/>
                      </a:lnTo>
                      <a:lnTo>
                        <a:pt x="101" y="23"/>
                      </a:lnTo>
                      <a:lnTo>
                        <a:pt x="151" y="34"/>
                      </a:lnTo>
                      <a:lnTo>
                        <a:pt x="201" y="47"/>
                      </a:lnTo>
                      <a:lnTo>
                        <a:pt x="252" y="59"/>
                      </a:lnTo>
                      <a:lnTo>
                        <a:pt x="302" y="72"/>
                      </a:lnTo>
                      <a:lnTo>
                        <a:pt x="353" y="84"/>
                      </a:lnTo>
                      <a:lnTo>
                        <a:pt x="403" y="98"/>
                      </a:lnTo>
                      <a:lnTo>
                        <a:pt x="2559" y="2118"/>
                      </a:lnTo>
                      <a:lnTo>
                        <a:pt x="2284" y="214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38" name="Freeform 158"/>
                <p:cNvSpPr>
                  <a:spLocks/>
                </p:cNvSpPr>
                <p:nvPr/>
              </p:nvSpPr>
              <p:spPr bwMode="auto">
                <a:xfrm>
                  <a:off x="2985" y="1090"/>
                  <a:ext cx="358" cy="298"/>
                </a:xfrm>
                <a:custGeom>
                  <a:avLst/>
                  <a:gdLst/>
                  <a:ahLst/>
                  <a:cxnLst>
                    <a:cxn ang="0">
                      <a:pos x="2224" y="2084"/>
                    </a:cxn>
                    <a:cxn ang="0">
                      <a:pos x="0" y="0"/>
                    </a:cxn>
                    <a:cxn ang="0">
                      <a:pos x="53" y="12"/>
                    </a:cxn>
                    <a:cxn ang="0">
                      <a:pos x="105" y="26"/>
                    </a:cxn>
                    <a:cxn ang="0">
                      <a:pos x="157" y="39"/>
                    </a:cxn>
                    <a:cxn ang="0">
                      <a:pos x="211" y="53"/>
                    </a:cxn>
                    <a:cxn ang="0">
                      <a:pos x="263" y="66"/>
                    </a:cxn>
                    <a:cxn ang="0">
                      <a:pos x="315" y="81"/>
                    </a:cxn>
                    <a:cxn ang="0">
                      <a:pos x="367" y="96"/>
                    </a:cxn>
                    <a:cxn ang="0">
                      <a:pos x="419" y="111"/>
                    </a:cxn>
                    <a:cxn ang="0">
                      <a:pos x="2499" y="2061"/>
                    </a:cxn>
                    <a:cxn ang="0">
                      <a:pos x="2224" y="2084"/>
                    </a:cxn>
                  </a:cxnLst>
                  <a:rect l="0" t="0" r="r" b="b"/>
                  <a:pathLst>
                    <a:path w="2499" h="2084">
                      <a:moveTo>
                        <a:pt x="2224" y="2084"/>
                      </a:moveTo>
                      <a:lnTo>
                        <a:pt x="0" y="0"/>
                      </a:lnTo>
                      <a:lnTo>
                        <a:pt x="53" y="12"/>
                      </a:lnTo>
                      <a:lnTo>
                        <a:pt x="105" y="26"/>
                      </a:lnTo>
                      <a:lnTo>
                        <a:pt x="157" y="39"/>
                      </a:lnTo>
                      <a:lnTo>
                        <a:pt x="211" y="53"/>
                      </a:lnTo>
                      <a:lnTo>
                        <a:pt x="263" y="66"/>
                      </a:lnTo>
                      <a:lnTo>
                        <a:pt x="315" y="81"/>
                      </a:lnTo>
                      <a:lnTo>
                        <a:pt x="367" y="96"/>
                      </a:lnTo>
                      <a:lnTo>
                        <a:pt x="419" y="111"/>
                      </a:lnTo>
                      <a:lnTo>
                        <a:pt x="2499" y="2061"/>
                      </a:lnTo>
                      <a:lnTo>
                        <a:pt x="2224" y="208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39" name="Freeform 159"/>
                <p:cNvSpPr>
                  <a:spLocks/>
                </p:cNvSpPr>
                <p:nvPr/>
              </p:nvSpPr>
              <p:spPr bwMode="auto">
                <a:xfrm>
                  <a:off x="3016" y="1098"/>
                  <a:ext cx="349" cy="288"/>
                </a:xfrm>
                <a:custGeom>
                  <a:avLst/>
                  <a:gdLst/>
                  <a:ahLst/>
                  <a:cxnLst>
                    <a:cxn ang="0">
                      <a:pos x="2156" y="2020"/>
                    </a:cxn>
                    <a:cxn ang="0">
                      <a:pos x="0" y="0"/>
                    </a:cxn>
                    <a:cxn ang="0">
                      <a:pos x="56" y="14"/>
                    </a:cxn>
                    <a:cxn ang="0">
                      <a:pos x="111" y="29"/>
                    </a:cxn>
                    <a:cxn ang="0">
                      <a:pos x="165" y="45"/>
                    </a:cxn>
                    <a:cxn ang="0">
                      <a:pos x="219" y="60"/>
                    </a:cxn>
                    <a:cxn ang="0">
                      <a:pos x="274" y="76"/>
                    </a:cxn>
                    <a:cxn ang="0">
                      <a:pos x="328" y="93"/>
                    </a:cxn>
                    <a:cxn ang="0">
                      <a:pos x="382" y="109"/>
                    </a:cxn>
                    <a:cxn ang="0">
                      <a:pos x="436" y="126"/>
                    </a:cxn>
                    <a:cxn ang="0">
                      <a:pos x="2432" y="1997"/>
                    </a:cxn>
                    <a:cxn ang="0">
                      <a:pos x="2156" y="2020"/>
                    </a:cxn>
                  </a:cxnLst>
                  <a:rect l="0" t="0" r="r" b="b"/>
                  <a:pathLst>
                    <a:path w="2432" h="2020">
                      <a:moveTo>
                        <a:pt x="2156" y="2020"/>
                      </a:moveTo>
                      <a:lnTo>
                        <a:pt x="0" y="0"/>
                      </a:lnTo>
                      <a:lnTo>
                        <a:pt x="56" y="14"/>
                      </a:lnTo>
                      <a:lnTo>
                        <a:pt x="111" y="29"/>
                      </a:lnTo>
                      <a:lnTo>
                        <a:pt x="165" y="45"/>
                      </a:lnTo>
                      <a:lnTo>
                        <a:pt x="219" y="60"/>
                      </a:lnTo>
                      <a:lnTo>
                        <a:pt x="274" y="76"/>
                      </a:lnTo>
                      <a:lnTo>
                        <a:pt x="328" y="93"/>
                      </a:lnTo>
                      <a:lnTo>
                        <a:pt x="382" y="109"/>
                      </a:lnTo>
                      <a:lnTo>
                        <a:pt x="436" y="126"/>
                      </a:lnTo>
                      <a:lnTo>
                        <a:pt x="2432" y="1997"/>
                      </a:lnTo>
                      <a:lnTo>
                        <a:pt x="2156" y="202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40" name="Freeform 160"/>
                <p:cNvSpPr>
                  <a:spLocks/>
                </p:cNvSpPr>
                <p:nvPr/>
              </p:nvSpPr>
              <p:spPr bwMode="auto">
                <a:xfrm>
                  <a:off x="3046" y="1106"/>
                  <a:ext cx="336" cy="277"/>
                </a:xfrm>
                <a:custGeom>
                  <a:avLst/>
                  <a:gdLst/>
                  <a:ahLst/>
                  <a:cxnLst>
                    <a:cxn ang="0">
                      <a:pos x="2080" y="1950"/>
                    </a:cxn>
                    <a:cxn ang="0">
                      <a:pos x="0" y="0"/>
                    </a:cxn>
                    <a:cxn ang="0">
                      <a:pos x="58" y="17"/>
                    </a:cxn>
                    <a:cxn ang="0">
                      <a:pos x="115" y="35"/>
                    </a:cxn>
                    <a:cxn ang="0">
                      <a:pos x="172" y="52"/>
                    </a:cxn>
                    <a:cxn ang="0">
                      <a:pos x="230" y="70"/>
                    </a:cxn>
                    <a:cxn ang="0">
                      <a:pos x="287" y="88"/>
                    </a:cxn>
                    <a:cxn ang="0">
                      <a:pos x="343" y="107"/>
                    </a:cxn>
                    <a:cxn ang="0">
                      <a:pos x="399" y="126"/>
                    </a:cxn>
                    <a:cxn ang="0">
                      <a:pos x="455" y="145"/>
                    </a:cxn>
                    <a:cxn ang="0">
                      <a:pos x="2355" y="1927"/>
                    </a:cxn>
                    <a:cxn ang="0">
                      <a:pos x="2080" y="1950"/>
                    </a:cxn>
                  </a:cxnLst>
                  <a:rect l="0" t="0" r="r" b="b"/>
                  <a:pathLst>
                    <a:path w="2355" h="1950">
                      <a:moveTo>
                        <a:pt x="2080" y="1950"/>
                      </a:moveTo>
                      <a:lnTo>
                        <a:pt x="0" y="0"/>
                      </a:lnTo>
                      <a:lnTo>
                        <a:pt x="58" y="17"/>
                      </a:lnTo>
                      <a:lnTo>
                        <a:pt x="115" y="35"/>
                      </a:lnTo>
                      <a:lnTo>
                        <a:pt x="172" y="52"/>
                      </a:lnTo>
                      <a:lnTo>
                        <a:pt x="230" y="70"/>
                      </a:lnTo>
                      <a:lnTo>
                        <a:pt x="287" y="88"/>
                      </a:lnTo>
                      <a:lnTo>
                        <a:pt x="343" y="107"/>
                      </a:lnTo>
                      <a:lnTo>
                        <a:pt x="399" y="126"/>
                      </a:lnTo>
                      <a:lnTo>
                        <a:pt x="455" y="145"/>
                      </a:lnTo>
                      <a:lnTo>
                        <a:pt x="2355" y="1927"/>
                      </a:lnTo>
                      <a:lnTo>
                        <a:pt x="2080" y="195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41" name="Freeform 161"/>
                <p:cNvSpPr>
                  <a:spLocks/>
                </p:cNvSpPr>
                <p:nvPr/>
              </p:nvSpPr>
              <p:spPr bwMode="auto">
                <a:xfrm>
                  <a:off x="3076" y="1115"/>
                  <a:ext cx="314" cy="267"/>
                </a:xfrm>
                <a:custGeom>
                  <a:avLst/>
                  <a:gdLst/>
                  <a:ahLst/>
                  <a:cxnLst>
                    <a:cxn ang="0">
                      <a:pos x="1996" y="1871"/>
                    </a:cxn>
                    <a:cxn ang="0">
                      <a:pos x="0" y="0"/>
                    </a:cxn>
                    <a:cxn ang="0">
                      <a:pos x="62" y="21"/>
                    </a:cxn>
                    <a:cxn ang="0">
                      <a:pos x="123" y="41"/>
                    </a:cxn>
                    <a:cxn ang="0">
                      <a:pos x="184" y="61"/>
                    </a:cxn>
                    <a:cxn ang="0">
                      <a:pos x="244" y="82"/>
                    </a:cxn>
                    <a:cxn ang="0">
                      <a:pos x="305" y="104"/>
                    </a:cxn>
                    <a:cxn ang="0">
                      <a:pos x="364" y="126"/>
                    </a:cxn>
                    <a:cxn ang="0">
                      <a:pos x="424" y="148"/>
                    </a:cxn>
                    <a:cxn ang="0">
                      <a:pos x="482" y="171"/>
                    </a:cxn>
                    <a:cxn ang="0">
                      <a:pos x="2118" y="1705"/>
                    </a:cxn>
                    <a:cxn ang="0">
                      <a:pos x="2185" y="1855"/>
                    </a:cxn>
                    <a:cxn ang="0">
                      <a:pos x="1996" y="1871"/>
                    </a:cxn>
                  </a:cxnLst>
                  <a:rect l="0" t="0" r="r" b="b"/>
                  <a:pathLst>
                    <a:path w="2185" h="1871">
                      <a:moveTo>
                        <a:pt x="1996" y="1871"/>
                      </a:moveTo>
                      <a:lnTo>
                        <a:pt x="0" y="0"/>
                      </a:lnTo>
                      <a:lnTo>
                        <a:pt x="62" y="21"/>
                      </a:lnTo>
                      <a:lnTo>
                        <a:pt x="123" y="41"/>
                      </a:lnTo>
                      <a:lnTo>
                        <a:pt x="184" y="61"/>
                      </a:lnTo>
                      <a:lnTo>
                        <a:pt x="244" y="82"/>
                      </a:lnTo>
                      <a:lnTo>
                        <a:pt x="305" y="104"/>
                      </a:lnTo>
                      <a:lnTo>
                        <a:pt x="364" y="126"/>
                      </a:lnTo>
                      <a:lnTo>
                        <a:pt x="424" y="148"/>
                      </a:lnTo>
                      <a:lnTo>
                        <a:pt x="482" y="171"/>
                      </a:lnTo>
                      <a:lnTo>
                        <a:pt x="2118" y="1705"/>
                      </a:lnTo>
                      <a:lnTo>
                        <a:pt x="2185" y="1855"/>
                      </a:lnTo>
                      <a:lnTo>
                        <a:pt x="1996" y="187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42" name="Freeform 162"/>
                <p:cNvSpPr>
                  <a:spLocks/>
                </p:cNvSpPr>
                <p:nvPr/>
              </p:nvSpPr>
              <p:spPr bwMode="auto">
                <a:xfrm>
                  <a:off x="3111" y="1127"/>
                  <a:ext cx="279" cy="256"/>
                </a:xfrm>
                <a:custGeom>
                  <a:avLst/>
                  <a:gdLst/>
                  <a:ahLst/>
                  <a:cxnLst>
                    <a:cxn ang="0">
                      <a:pos x="1900" y="1782"/>
                    </a:cxn>
                    <a:cxn ang="0">
                      <a:pos x="0" y="0"/>
                    </a:cxn>
                    <a:cxn ang="0">
                      <a:pos x="67" y="25"/>
                    </a:cxn>
                    <a:cxn ang="0">
                      <a:pos x="134" y="49"/>
                    </a:cxn>
                    <a:cxn ang="0">
                      <a:pos x="201" y="74"/>
                    </a:cxn>
                    <a:cxn ang="0">
                      <a:pos x="267" y="100"/>
                    </a:cxn>
                    <a:cxn ang="0">
                      <a:pos x="331" y="126"/>
                    </a:cxn>
                    <a:cxn ang="0">
                      <a:pos x="395" y="152"/>
                    </a:cxn>
                    <a:cxn ang="0">
                      <a:pos x="458" y="179"/>
                    </a:cxn>
                    <a:cxn ang="0">
                      <a:pos x="520" y="208"/>
                    </a:cxn>
                    <a:cxn ang="0">
                      <a:pos x="1776" y="1385"/>
                    </a:cxn>
                    <a:cxn ang="0">
                      <a:pos x="1952" y="1777"/>
                    </a:cxn>
                    <a:cxn ang="0">
                      <a:pos x="1900" y="1782"/>
                    </a:cxn>
                  </a:cxnLst>
                  <a:rect l="0" t="0" r="r" b="b"/>
                  <a:pathLst>
                    <a:path w="1952" h="1782">
                      <a:moveTo>
                        <a:pt x="1900" y="1782"/>
                      </a:moveTo>
                      <a:lnTo>
                        <a:pt x="0" y="0"/>
                      </a:lnTo>
                      <a:lnTo>
                        <a:pt x="67" y="25"/>
                      </a:lnTo>
                      <a:lnTo>
                        <a:pt x="134" y="49"/>
                      </a:lnTo>
                      <a:lnTo>
                        <a:pt x="201" y="74"/>
                      </a:lnTo>
                      <a:lnTo>
                        <a:pt x="267" y="100"/>
                      </a:lnTo>
                      <a:lnTo>
                        <a:pt x="331" y="126"/>
                      </a:lnTo>
                      <a:lnTo>
                        <a:pt x="395" y="152"/>
                      </a:lnTo>
                      <a:lnTo>
                        <a:pt x="458" y="179"/>
                      </a:lnTo>
                      <a:lnTo>
                        <a:pt x="520" y="208"/>
                      </a:lnTo>
                      <a:lnTo>
                        <a:pt x="1776" y="1385"/>
                      </a:lnTo>
                      <a:lnTo>
                        <a:pt x="1952" y="1777"/>
                      </a:lnTo>
                      <a:lnTo>
                        <a:pt x="1900" y="178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43" name="Freeform 163"/>
                <p:cNvSpPr>
                  <a:spLocks/>
                </p:cNvSpPr>
                <p:nvPr/>
              </p:nvSpPr>
              <p:spPr bwMode="auto">
                <a:xfrm>
                  <a:off x="3147" y="1140"/>
                  <a:ext cx="234" cy="219"/>
                </a:xfrm>
                <a:custGeom>
                  <a:avLst/>
                  <a:gdLst/>
                  <a:ahLst/>
                  <a:cxnLst>
                    <a:cxn ang="0">
                      <a:pos x="1636" y="1534"/>
                    </a:cxn>
                    <a:cxn ang="0">
                      <a:pos x="0" y="0"/>
                    </a:cxn>
                    <a:cxn ang="0">
                      <a:pos x="77" y="31"/>
                    </a:cxn>
                    <a:cxn ang="0">
                      <a:pos x="154" y="63"/>
                    </a:cxn>
                    <a:cxn ang="0">
                      <a:pos x="229" y="96"/>
                    </a:cxn>
                    <a:cxn ang="0">
                      <a:pos x="303" y="129"/>
                    </a:cxn>
                    <a:cxn ang="0">
                      <a:pos x="376" y="163"/>
                    </a:cxn>
                    <a:cxn ang="0">
                      <a:pos x="447" y="197"/>
                    </a:cxn>
                    <a:cxn ang="0">
                      <a:pos x="517" y="232"/>
                    </a:cxn>
                    <a:cxn ang="0">
                      <a:pos x="585" y="268"/>
                    </a:cxn>
                    <a:cxn ang="0">
                      <a:pos x="1419" y="1049"/>
                    </a:cxn>
                    <a:cxn ang="0">
                      <a:pos x="1636" y="1534"/>
                    </a:cxn>
                  </a:cxnLst>
                  <a:rect l="0" t="0" r="r" b="b"/>
                  <a:pathLst>
                    <a:path w="1636" h="1534">
                      <a:moveTo>
                        <a:pt x="1636" y="1534"/>
                      </a:moveTo>
                      <a:lnTo>
                        <a:pt x="0" y="0"/>
                      </a:lnTo>
                      <a:lnTo>
                        <a:pt x="77" y="31"/>
                      </a:lnTo>
                      <a:lnTo>
                        <a:pt x="154" y="63"/>
                      </a:lnTo>
                      <a:lnTo>
                        <a:pt x="229" y="96"/>
                      </a:lnTo>
                      <a:lnTo>
                        <a:pt x="303" y="129"/>
                      </a:lnTo>
                      <a:lnTo>
                        <a:pt x="376" y="163"/>
                      </a:lnTo>
                      <a:lnTo>
                        <a:pt x="447" y="197"/>
                      </a:lnTo>
                      <a:lnTo>
                        <a:pt x="517" y="232"/>
                      </a:lnTo>
                      <a:lnTo>
                        <a:pt x="585" y="268"/>
                      </a:lnTo>
                      <a:lnTo>
                        <a:pt x="1419" y="1049"/>
                      </a:lnTo>
                      <a:lnTo>
                        <a:pt x="1636" y="153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44" name="Freeform 164"/>
                <p:cNvSpPr>
                  <a:spLocks/>
                </p:cNvSpPr>
                <p:nvPr/>
              </p:nvSpPr>
              <p:spPr bwMode="auto">
                <a:xfrm>
                  <a:off x="3184" y="1156"/>
                  <a:ext cx="180" cy="169"/>
                </a:xfrm>
                <a:custGeom>
                  <a:avLst/>
                  <a:gdLst/>
                  <a:ahLst/>
                  <a:cxnLst>
                    <a:cxn ang="0">
                      <a:pos x="1256" y="1177"/>
                    </a:cxn>
                    <a:cxn ang="0">
                      <a:pos x="0" y="0"/>
                    </a:cxn>
                    <a:cxn ang="0">
                      <a:pos x="46" y="19"/>
                    </a:cxn>
                    <a:cxn ang="0">
                      <a:pos x="91" y="40"/>
                    </a:cxn>
                    <a:cxn ang="0">
                      <a:pos x="135" y="62"/>
                    </a:cxn>
                    <a:cxn ang="0">
                      <a:pos x="179" y="83"/>
                    </a:cxn>
                    <a:cxn ang="0">
                      <a:pos x="222" y="105"/>
                    </a:cxn>
                    <a:cxn ang="0">
                      <a:pos x="265" y="127"/>
                    </a:cxn>
                    <a:cxn ang="0">
                      <a:pos x="306" y="149"/>
                    </a:cxn>
                    <a:cxn ang="0">
                      <a:pos x="348" y="171"/>
                    </a:cxn>
                    <a:cxn ang="0">
                      <a:pos x="380" y="75"/>
                    </a:cxn>
                    <a:cxn ang="0">
                      <a:pos x="1038" y="692"/>
                    </a:cxn>
                    <a:cxn ang="0">
                      <a:pos x="1256" y="1177"/>
                    </a:cxn>
                  </a:cxnLst>
                  <a:rect l="0" t="0" r="r" b="b"/>
                  <a:pathLst>
                    <a:path w="1256" h="1177">
                      <a:moveTo>
                        <a:pt x="1256" y="1177"/>
                      </a:moveTo>
                      <a:lnTo>
                        <a:pt x="0" y="0"/>
                      </a:lnTo>
                      <a:lnTo>
                        <a:pt x="46" y="19"/>
                      </a:lnTo>
                      <a:lnTo>
                        <a:pt x="91" y="40"/>
                      </a:lnTo>
                      <a:lnTo>
                        <a:pt x="135" y="62"/>
                      </a:lnTo>
                      <a:lnTo>
                        <a:pt x="179" y="83"/>
                      </a:lnTo>
                      <a:lnTo>
                        <a:pt x="222" y="105"/>
                      </a:lnTo>
                      <a:lnTo>
                        <a:pt x="265" y="127"/>
                      </a:lnTo>
                      <a:lnTo>
                        <a:pt x="306" y="149"/>
                      </a:lnTo>
                      <a:lnTo>
                        <a:pt x="348" y="171"/>
                      </a:lnTo>
                      <a:lnTo>
                        <a:pt x="380" y="75"/>
                      </a:lnTo>
                      <a:lnTo>
                        <a:pt x="1038" y="692"/>
                      </a:lnTo>
                      <a:lnTo>
                        <a:pt x="1256" y="117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45" name="Freeform 165"/>
                <p:cNvSpPr>
                  <a:spLocks/>
                </p:cNvSpPr>
                <p:nvPr/>
              </p:nvSpPr>
              <p:spPr bwMode="auto">
                <a:xfrm>
                  <a:off x="3229" y="1153"/>
                  <a:ext cx="119" cy="138"/>
                </a:xfrm>
                <a:custGeom>
                  <a:avLst/>
                  <a:gdLst/>
                  <a:ahLst/>
                  <a:cxnLst>
                    <a:cxn ang="0">
                      <a:pos x="834" y="967"/>
                    </a:cxn>
                    <a:cxn ang="0">
                      <a:pos x="0" y="186"/>
                    </a:cxn>
                    <a:cxn ang="0">
                      <a:pos x="4" y="188"/>
                    </a:cxn>
                    <a:cxn ang="0">
                      <a:pos x="8" y="190"/>
                    </a:cxn>
                    <a:cxn ang="0">
                      <a:pos x="12" y="192"/>
                    </a:cxn>
                    <a:cxn ang="0">
                      <a:pos x="17" y="195"/>
                    </a:cxn>
                    <a:cxn ang="0">
                      <a:pos x="22" y="197"/>
                    </a:cxn>
                    <a:cxn ang="0">
                      <a:pos x="26" y="199"/>
                    </a:cxn>
                    <a:cxn ang="0">
                      <a:pos x="30" y="201"/>
                    </a:cxn>
                    <a:cxn ang="0">
                      <a:pos x="34" y="204"/>
                    </a:cxn>
                    <a:cxn ang="0">
                      <a:pos x="102" y="0"/>
                    </a:cxn>
                    <a:cxn ang="0">
                      <a:pos x="616" y="482"/>
                    </a:cxn>
                    <a:cxn ang="0">
                      <a:pos x="834" y="967"/>
                    </a:cxn>
                  </a:cxnLst>
                  <a:rect l="0" t="0" r="r" b="b"/>
                  <a:pathLst>
                    <a:path w="834" h="967">
                      <a:moveTo>
                        <a:pt x="834" y="967"/>
                      </a:moveTo>
                      <a:lnTo>
                        <a:pt x="0" y="186"/>
                      </a:lnTo>
                      <a:lnTo>
                        <a:pt x="4" y="188"/>
                      </a:lnTo>
                      <a:lnTo>
                        <a:pt x="8" y="190"/>
                      </a:lnTo>
                      <a:lnTo>
                        <a:pt x="12" y="192"/>
                      </a:lnTo>
                      <a:lnTo>
                        <a:pt x="17" y="195"/>
                      </a:lnTo>
                      <a:lnTo>
                        <a:pt x="22" y="197"/>
                      </a:lnTo>
                      <a:lnTo>
                        <a:pt x="26" y="199"/>
                      </a:lnTo>
                      <a:lnTo>
                        <a:pt x="30" y="201"/>
                      </a:lnTo>
                      <a:lnTo>
                        <a:pt x="34" y="204"/>
                      </a:lnTo>
                      <a:lnTo>
                        <a:pt x="102" y="0"/>
                      </a:lnTo>
                      <a:lnTo>
                        <a:pt x="616" y="482"/>
                      </a:lnTo>
                      <a:lnTo>
                        <a:pt x="834" y="96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46" name="Freeform 166"/>
                <p:cNvSpPr>
                  <a:spLocks/>
                </p:cNvSpPr>
                <p:nvPr/>
              </p:nvSpPr>
              <p:spPr bwMode="auto">
                <a:xfrm>
                  <a:off x="3238" y="1136"/>
                  <a:ext cx="94" cy="119"/>
                </a:xfrm>
                <a:custGeom>
                  <a:avLst/>
                  <a:gdLst/>
                  <a:ahLst/>
                  <a:cxnLst>
                    <a:cxn ang="0">
                      <a:pos x="658" y="832"/>
                    </a:cxn>
                    <a:cxn ang="0">
                      <a:pos x="0" y="215"/>
                    </a:cxn>
                    <a:cxn ang="0">
                      <a:pos x="71" y="0"/>
                    </a:cxn>
                    <a:cxn ang="0">
                      <a:pos x="441" y="347"/>
                    </a:cxn>
                    <a:cxn ang="0">
                      <a:pos x="658" y="832"/>
                    </a:cxn>
                  </a:cxnLst>
                  <a:rect l="0" t="0" r="r" b="b"/>
                  <a:pathLst>
                    <a:path w="658" h="832">
                      <a:moveTo>
                        <a:pt x="658" y="832"/>
                      </a:moveTo>
                      <a:lnTo>
                        <a:pt x="0" y="215"/>
                      </a:lnTo>
                      <a:lnTo>
                        <a:pt x="71" y="0"/>
                      </a:lnTo>
                      <a:lnTo>
                        <a:pt x="441" y="347"/>
                      </a:lnTo>
                      <a:lnTo>
                        <a:pt x="658" y="83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47" name="Freeform 167"/>
                <p:cNvSpPr>
                  <a:spLocks/>
                </p:cNvSpPr>
                <p:nvPr/>
              </p:nvSpPr>
              <p:spPr bwMode="auto">
                <a:xfrm>
                  <a:off x="3245" y="1121"/>
                  <a:ext cx="73" cy="100"/>
                </a:xfrm>
                <a:custGeom>
                  <a:avLst/>
                  <a:gdLst/>
                  <a:ahLst/>
                  <a:cxnLst>
                    <a:cxn ang="0">
                      <a:pos x="514" y="695"/>
                    </a:cxn>
                    <a:cxn ang="0">
                      <a:pos x="0" y="213"/>
                    </a:cxn>
                    <a:cxn ang="0">
                      <a:pos x="71" y="0"/>
                    </a:cxn>
                    <a:cxn ang="0">
                      <a:pos x="297" y="210"/>
                    </a:cxn>
                    <a:cxn ang="0">
                      <a:pos x="514" y="695"/>
                    </a:cxn>
                  </a:cxnLst>
                  <a:rect l="0" t="0" r="r" b="b"/>
                  <a:pathLst>
                    <a:path w="514" h="695">
                      <a:moveTo>
                        <a:pt x="514" y="695"/>
                      </a:moveTo>
                      <a:lnTo>
                        <a:pt x="0" y="213"/>
                      </a:lnTo>
                      <a:lnTo>
                        <a:pt x="71" y="0"/>
                      </a:lnTo>
                      <a:lnTo>
                        <a:pt x="297" y="210"/>
                      </a:lnTo>
                      <a:lnTo>
                        <a:pt x="514" y="69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48" name="Freeform 168"/>
                <p:cNvSpPr>
                  <a:spLocks/>
                </p:cNvSpPr>
                <p:nvPr/>
              </p:nvSpPr>
              <p:spPr bwMode="auto">
                <a:xfrm>
                  <a:off x="3250" y="1106"/>
                  <a:ext cx="53" cy="80"/>
                </a:xfrm>
                <a:custGeom>
                  <a:avLst/>
                  <a:gdLst/>
                  <a:ahLst/>
                  <a:cxnLst>
                    <a:cxn ang="0">
                      <a:pos x="370" y="561"/>
                    </a:cxn>
                    <a:cxn ang="0">
                      <a:pos x="0" y="214"/>
                    </a:cxn>
                    <a:cxn ang="0">
                      <a:pos x="72" y="0"/>
                    </a:cxn>
                    <a:cxn ang="0">
                      <a:pos x="153" y="76"/>
                    </a:cxn>
                    <a:cxn ang="0">
                      <a:pos x="370" y="561"/>
                    </a:cxn>
                  </a:cxnLst>
                  <a:rect l="0" t="0" r="r" b="b"/>
                  <a:pathLst>
                    <a:path w="370" h="561">
                      <a:moveTo>
                        <a:pt x="370" y="561"/>
                      </a:moveTo>
                      <a:lnTo>
                        <a:pt x="0" y="214"/>
                      </a:lnTo>
                      <a:lnTo>
                        <a:pt x="72" y="0"/>
                      </a:lnTo>
                      <a:lnTo>
                        <a:pt x="153" y="76"/>
                      </a:lnTo>
                      <a:lnTo>
                        <a:pt x="370" y="56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49" name="Freeform 169"/>
                <p:cNvSpPr>
                  <a:spLocks/>
                </p:cNvSpPr>
                <p:nvPr/>
              </p:nvSpPr>
              <p:spPr bwMode="auto">
                <a:xfrm>
                  <a:off x="3255" y="1098"/>
                  <a:ext cx="30" cy="55"/>
                </a:xfrm>
                <a:custGeom>
                  <a:avLst/>
                  <a:gdLst/>
                  <a:ahLst/>
                  <a:cxnLst>
                    <a:cxn ang="0">
                      <a:pos x="226" y="378"/>
                    </a:cxn>
                    <a:cxn ang="0">
                      <a:pos x="0" y="168"/>
                    </a:cxn>
                    <a:cxn ang="0">
                      <a:pos x="56" y="0"/>
                    </a:cxn>
                    <a:cxn ang="0">
                      <a:pos x="226" y="378"/>
                    </a:cxn>
                  </a:cxnLst>
                  <a:rect l="0" t="0" r="r" b="b"/>
                  <a:pathLst>
                    <a:path w="226" h="378">
                      <a:moveTo>
                        <a:pt x="226" y="378"/>
                      </a:moveTo>
                      <a:lnTo>
                        <a:pt x="0" y="168"/>
                      </a:lnTo>
                      <a:lnTo>
                        <a:pt x="56" y="0"/>
                      </a:lnTo>
                      <a:lnTo>
                        <a:pt x="226" y="37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50" name="Freeform 170"/>
                <p:cNvSpPr>
                  <a:spLocks/>
                </p:cNvSpPr>
                <p:nvPr/>
              </p:nvSpPr>
              <p:spPr bwMode="auto">
                <a:xfrm>
                  <a:off x="3260" y="1098"/>
                  <a:ext cx="12" cy="19"/>
                </a:xfrm>
                <a:custGeom>
                  <a:avLst/>
                  <a:gdLst/>
                  <a:ahLst/>
                  <a:cxnLst>
                    <a:cxn ang="0">
                      <a:pos x="81" y="136"/>
                    </a:cxn>
                    <a:cxn ang="0">
                      <a:pos x="0" y="60"/>
                    </a:cxn>
                    <a:cxn ang="0">
                      <a:pos x="20" y="0"/>
                    </a:cxn>
                    <a:cxn ang="0">
                      <a:pos x="81" y="136"/>
                    </a:cxn>
                  </a:cxnLst>
                  <a:rect l="0" t="0" r="r" b="b"/>
                  <a:pathLst>
                    <a:path w="81" h="136">
                      <a:moveTo>
                        <a:pt x="81" y="136"/>
                      </a:moveTo>
                      <a:lnTo>
                        <a:pt x="0" y="60"/>
                      </a:lnTo>
                      <a:lnTo>
                        <a:pt x="20" y="0"/>
                      </a:lnTo>
                      <a:lnTo>
                        <a:pt x="81" y="13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51" name="Freeform 171"/>
                <p:cNvSpPr>
                  <a:spLocks/>
                </p:cNvSpPr>
                <p:nvPr/>
              </p:nvSpPr>
              <p:spPr bwMode="auto">
                <a:xfrm>
                  <a:off x="2702" y="1056"/>
                  <a:ext cx="688" cy="350"/>
                </a:xfrm>
                <a:custGeom>
                  <a:avLst/>
                  <a:gdLst/>
                  <a:ahLst/>
                  <a:cxnLst>
                    <a:cxn ang="0">
                      <a:pos x="42" y="7"/>
                    </a:cxn>
                    <a:cxn ang="0">
                      <a:pos x="131" y="2"/>
                    </a:cxn>
                    <a:cxn ang="0">
                      <a:pos x="225" y="0"/>
                    </a:cxn>
                    <a:cxn ang="0">
                      <a:pos x="323" y="1"/>
                    </a:cxn>
                    <a:cxn ang="0">
                      <a:pos x="424" y="3"/>
                    </a:cxn>
                    <a:cxn ang="0">
                      <a:pos x="531" y="8"/>
                    </a:cxn>
                    <a:cxn ang="0">
                      <a:pos x="695" y="21"/>
                    </a:cxn>
                    <a:cxn ang="0">
                      <a:pos x="927" y="44"/>
                    </a:cxn>
                    <a:cxn ang="0">
                      <a:pos x="1168" y="76"/>
                    </a:cxn>
                    <a:cxn ang="0">
                      <a:pos x="1416" y="117"/>
                    </a:cxn>
                    <a:cxn ang="0">
                      <a:pos x="1670" y="166"/>
                    </a:cxn>
                    <a:cxn ang="0">
                      <a:pos x="1928" y="223"/>
                    </a:cxn>
                    <a:cxn ang="0">
                      <a:pos x="2186" y="288"/>
                    </a:cxn>
                    <a:cxn ang="0">
                      <a:pos x="2443" y="360"/>
                    </a:cxn>
                    <a:cxn ang="0">
                      <a:pos x="2696" y="438"/>
                    </a:cxn>
                    <a:cxn ang="0">
                      <a:pos x="2883" y="501"/>
                    </a:cxn>
                    <a:cxn ang="0">
                      <a:pos x="3005" y="546"/>
                    </a:cxn>
                    <a:cxn ang="0">
                      <a:pos x="3123" y="592"/>
                    </a:cxn>
                    <a:cxn ang="0">
                      <a:pos x="3241" y="640"/>
                    </a:cxn>
                    <a:cxn ang="0">
                      <a:pos x="3356" y="689"/>
                    </a:cxn>
                    <a:cxn ang="0">
                      <a:pos x="3466" y="740"/>
                    </a:cxn>
                    <a:cxn ang="0">
                      <a:pos x="3575" y="792"/>
                    </a:cxn>
                    <a:cxn ang="0">
                      <a:pos x="3679" y="845"/>
                    </a:cxn>
                    <a:cxn ang="0">
                      <a:pos x="3925" y="288"/>
                    </a:cxn>
                    <a:cxn ang="0">
                      <a:pos x="2703" y="2447"/>
                    </a:cxn>
                    <a:cxn ang="0">
                      <a:pos x="2967" y="1908"/>
                    </a:cxn>
                    <a:cxn ang="0">
                      <a:pos x="2756" y="1819"/>
                    </a:cxn>
                    <a:cxn ang="0">
                      <a:pos x="2544" y="1737"/>
                    </a:cxn>
                    <a:cxn ang="0">
                      <a:pos x="2330" y="1661"/>
                    </a:cxn>
                    <a:cxn ang="0">
                      <a:pos x="2115" y="1591"/>
                    </a:cxn>
                    <a:cxn ang="0">
                      <a:pos x="1902" y="1527"/>
                    </a:cxn>
                    <a:cxn ang="0">
                      <a:pos x="1690" y="1471"/>
                    </a:cxn>
                    <a:cxn ang="0">
                      <a:pos x="1481" y="1422"/>
                    </a:cxn>
                    <a:cxn ang="0">
                      <a:pos x="1277" y="1379"/>
                    </a:cxn>
                    <a:cxn ang="0">
                      <a:pos x="1078" y="1343"/>
                    </a:cxn>
                    <a:cxn ang="0">
                      <a:pos x="886" y="1314"/>
                    </a:cxn>
                    <a:cxn ang="0">
                      <a:pos x="702" y="1292"/>
                    </a:cxn>
                    <a:cxn ang="0">
                      <a:pos x="526" y="1277"/>
                    </a:cxn>
                    <a:cxn ang="0">
                      <a:pos x="362" y="1269"/>
                    </a:cxn>
                    <a:cxn ang="0">
                      <a:pos x="207" y="1268"/>
                    </a:cxn>
                    <a:cxn ang="0">
                      <a:pos x="66" y="1274"/>
                    </a:cxn>
                    <a:cxn ang="0">
                      <a:pos x="0" y="10"/>
                    </a:cxn>
                  </a:cxnLst>
                  <a:rect l="0" t="0" r="r" b="b"/>
                  <a:pathLst>
                    <a:path w="4814" h="2447">
                      <a:moveTo>
                        <a:pt x="0" y="10"/>
                      </a:moveTo>
                      <a:lnTo>
                        <a:pt x="42" y="7"/>
                      </a:lnTo>
                      <a:lnTo>
                        <a:pt x="86" y="4"/>
                      </a:lnTo>
                      <a:lnTo>
                        <a:pt x="131" y="2"/>
                      </a:lnTo>
                      <a:lnTo>
                        <a:pt x="177" y="1"/>
                      </a:lnTo>
                      <a:lnTo>
                        <a:pt x="225" y="0"/>
                      </a:lnTo>
                      <a:lnTo>
                        <a:pt x="273" y="0"/>
                      </a:lnTo>
                      <a:lnTo>
                        <a:pt x="323" y="1"/>
                      </a:lnTo>
                      <a:lnTo>
                        <a:pt x="373" y="2"/>
                      </a:lnTo>
                      <a:lnTo>
                        <a:pt x="424" y="3"/>
                      </a:lnTo>
                      <a:lnTo>
                        <a:pt x="477" y="5"/>
                      </a:lnTo>
                      <a:lnTo>
                        <a:pt x="531" y="8"/>
                      </a:lnTo>
                      <a:lnTo>
                        <a:pt x="585" y="11"/>
                      </a:lnTo>
                      <a:lnTo>
                        <a:pt x="695" y="21"/>
                      </a:lnTo>
                      <a:lnTo>
                        <a:pt x="810" y="31"/>
                      </a:lnTo>
                      <a:lnTo>
                        <a:pt x="927" y="44"/>
                      </a:lnTo>
                      <a:lnTo>
                        <a:pt x="1046" y="59"/>
                      </a:lnTo>
                      <a:lnTo>
                        <a:pt x="1168" y="76"/>
                      </a:lnTo>
                      <a:lnTo>
                        <a:pt x="1291" y="96"/>
                      </a:lnTo>
                      <a:lnTo>
                        <a:pt x="1416" y="117"/>
                      </a:lnTo>
                      <a:lnTo>
                        <a:pt x="1543" y="141"/>
                      </a:lnTo>
                      <a:lnTo>
                        <a:pt x="1670" y="166"/>
                      </a:lnTo>
                      <a:lnTo>
                        <a:pt x="1798" y="194"/>
                      </a:lnTo>
                      <a:lnTo>
                        <a:pt x="1928" y="223"/>
                      </a:lnTo>
                      <a:lnTo>
                        <a:pt x="2057" y="254"/>
                      </a:lnTo>
                      <a:lnTo>
                        <a:pt x="2186" y="288"/>
                      </a:lnTo>
                      <a:lnTo>
                        <a:pt x="2314" y="322"/>
                      </a:lnTo>
                      <a:lnTo>
                        <a:pt x="2443" y="360"/>
                      </a:lnTo>
                      <a:lnTo>
                        <a:pt x="2570" y="398"/>
                      </a:lnTo>
                      <a:lnTo>
                        <a:pt x="2696" y="438"/>
                      </a:lnTo>
                      <a:lnTo>
                        <a:pt x="2821" y="481"/>
                      </a:lnTo>
                      <a:lnTo>
                        <a:pt x="2883" y="501"/>
                      </a:lnTo>
                      <a:lnTo>
                        <a:pt x="2944" y="523"/>
                      </a:lnTo>
                      <a:lnTo>
                        <a:pt x="3005" y="546"/>
                      </a:lnTo>
                      <a:lnTo>
                        <a:pt x="3064" y="569"/>
                      </a:lnTo>
                      <a:lnTo>
                        <a:pt x="3123" y="592"/>
                      </a:lnTo>
                      <a:lnTo>
                        <a:pt x="3183" y="616"/>
                      </a:lnTo>
                      <a:lnTo>
                        <a:pt x="3241" y="640"/>
                      </a:lnTo>
                      <a:lnTo>
                        <a:pt x="3299" y="664"/>
                      </a:lnTo>
                      <a:lnTo>
                        <a:pt x="3356" y="689"/>
                      </a:lnTo>
                      <a:lnTo>
                        <a:pt x="3411" y="714"/>
                      </a:lnTo>
                      <a:lnTo>
                        <a:pt x="3466" y="740"/>
                      </a:lnTo>
                      <a:lnTo>
                        <a:pt x="3522" y="766"/>
                      </a:lnTo>
                      <a:lnTo>
                        <a:pt x="3575" y="792"/>
                      </a:lnTo>
                      <a:lnTo>
                        <a:pt x="3628" y="818"/>
                      </a:lnTo>
                      <a:lnTo>
                        <a:pt x="3679" y="845"/>
                      </a:lnTo>
                      <a:lnTo>
                        <a:pt x="3730" y="873"/>
                      </a:lnTo>
                      <a:lnTo>
                        <a:pt x="3925" y="288"/>
                      </a:lnTo>
                      <a:lnTo>
                        <a:pt x="4814" y="2271"/>
                      </a:lnTo>
                      <a:lnTo>
                        <a:pt x="2703" y="2447"/>
                      </a:lnTo>
                      <a:lnTo>
                        <a:pt x="3071" y="1955"/>
                      </a:lnTo>
                      <a:lnTo>
                        <a:pt x="2967" y="1908"/>
                      </a:lnTo>
                      <a:lnTo>
                        <a:pt x="2863" y="1863"/>
                      </a:lnTo>
                      <a:lnTo>
                        <a:pt x="2756" y="1819"/>
                      </a:lnTo>
                      <a:lnTo>
                        <a:pt x="2651" y="1777"/>
                      </a:lnTo>
                      <a:lnTo>
                        <a:pt x="2544" y="1737"/>
                      </a:lnTo>
                      <a:lnTo>
                        <a:pt x="2436" y="1697"/>
                      </a:lnTo>
                      <a:lnTo>
                        <a:pt x="2330" y="1661"/>
                      </a:lnTo>
                      <a:lnTo>
                        <a:pt x="2223" y="1624"/>
                      </a:lnTo>
                      <a:lnTo>
                        <a:pt x="2115" y="1591"/>
                      </a:lnTo>
                      <a:lnTo>
                        <a:pt x="2008" y="1559"/>
                      </a:lnTo>
                      <a:lnTo>
                        <a:pt x="1902" y="1527"/>
                      </a:lnTo>
                      <a:lnTo>
                        <a:pt x="1795" y="1499"/>
                      </a:lnTo>
                      <a:lnTo>
                        <a:pt x="1690" y="1471"/>
                      </a:lnTo>
                      <a:lnTo>
                        <a:pt x="1585" y="1446"/>
                      </a:lnTo>
                      <a:lnTo>
                        <a:pt x="1481" y="1422"/>
                      </a:lnTo>
                      <a:lnTo>
                        <a:pt x="1378" y="1400"/>
                      </a:lnTo>
                      <a:lnTo>
                        <a:pt x="1277" y="1379"/>
                      </a:lnTo>
                      <a:lnTo>
                        <a:pt x="1177" y="1361"/>
                      </a:lnTo>
                      <a:lnTo>
                        <a:pt x="1078" y="1343"/>
                      </a:lnTo>
                      <a:lnTo>
                        <a:pt x="981" y="1328"/>
                      </a:lnTo>
                      <a:lnTo>
                        <a:pt x="886" y="1314"/>
                      </a:lnTo>
                      <a:lnTo>
                        <a:pt x="793" y="1302"/>
                      </a:lnTo>
                      <a:lnTo>
                        <a:pt x="702" y="1292"/>
                      </a:lnTo>
                      <a:lnTo>
                        <a:pt x="613" y="1283"/>
                      </a:lnTo>
                      <a:lnTo>
                        <a:pt x="526" y="1277"/>
                      </a:lnTo>
                      <a:lnTo>
                        <a:pt x="443" y="1272"/>
                      </a:lnTo>
                      <a:lnTo>
                        <a:pt x="362" y="1269"/>
                      </a:lnTo>
                      <a:lnTo>
                        <a:pt x="282" y="1268"/>
                      </a:lnTo>
                      <a:lnTo>
                        <a:pt x="207" y="1268"/>
                      </a:lnTo>
                      <a:lnTo>
                        <a:pt x="134" y="1270"/>
                      </a:lnTo>
                      <a:lnTo>
                        <a:pt x="66" y="1274"/>
                      </a:lnTo>
                      <a:lnTo>
                        <a:pt x="0" y="1279"/>
                      </a:lnTo>
                      <a:lnTo>
                        <a:pt x="0" y="10"/>
                      </a:lnTo>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52" name="Freeform 172"/>
                <p:cNvSpPr>
                  <a:spLocks/>
                </p:cNvSpPr>
                <p:nvPr/>
              </p:nvSpPr>
              <p:spPr bwMode="auto">
                <a:xfrm>
                  <a:off x="1973" y="1616"/>
                  <a:ext cx="116" cy="100"/>
                </a:xfrm>
                <a:custGeom>
                  <a:avLst/>
                  <a:gdLst/>
                  <a:ahLst/>
                  <a:cxnLst>
                    <a:cxn ang="0">
                      <a:pos x="0" y="0"/>
                    </a:cxn>
                    <a:cxn ang="0">
                      <a:pos x="810" y="568"/>
                    </a:cxn>
                    <a:cxn ang="0">
                      <a:pos x="794" y="585"/>
                    </a:cxn>
                    <a:cxn ang="0">
                      <a:pos x="779" y="601"/>
                    </a:cxn>
                    <a:cxn ang="0">
                      <a:pos x="765" y="617"/>
                    </a:cxn>
                    <a:cxn ang="0">
                      <a:pos x="750" y="634"/>
                    </a:cxn>
                    <a:cxn ang="0">
                      <a:pos x="737" y="650"/>
                    </a:cxn>
                    <a:cxn ang="0">
                      <a:pos x="722" y="665"/>
                    </a:cxn>
                    <a:cxn ang="0">
                      <a:pos x="709" y="682"/>
                    </a:cxn>
                    <a:cxn ang="0">
                      <a:pos x="696" y="698"/>
                    </a:cxn>
                    <a:cxn ang="0">
                      <a:pos x="0" y="0"/>
                    </a:cxn>
                  </a:cxnLst>
                  <a:rect l="0" t="0" r="r" b="b"/>
                  <a:pathLst>
                    <a:path w="810" h="698">
                      <a:moveTo>
                        <a:pt x="0" y="0"/>
                      </a:moveTo>
                      <a:lnTo>
                        <a:pt x="810" y="568"/>
                      </a:lnTo>
                      <a:lnTo>
                        <a:pt x="794" y="585"/>
                      </a:lnTo>
                      <a:lnTo>
                        <a:pt x="779" y="601"/>
                      </a:lnTo>
                      <a:lnTo>
                        <a:pt x="765" y="617"/>
                      </a:lnTo>
                      <a:lnTo>
                        <a:pt x="750" y="634"/>
                      </a:lnTo>
                      <a:lnTo>
                        <a:pt x="737" y="650"/>
                      </a:lnTo>
                      <a:lnTo>
                        <a:pt x="722" y="665"/>
                      </a:lnTo>
                      <a:lnTo>
                        <a:pt x="709" y="682"/>
                      </a:lnTo>
                      <a:lnTo>
                        <a:pt x="696" y="698"/>
                      </a:lnTo>
                      <a:lnTo>
                        <a:pt x="0" y="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53" name="Freeform 173"/>
                <p:cNvSpPr>
                  <a:spLocks/>
                </p:cNvSpPr>
                <p:nvPr/>
              </p:nvSpPr>
              <p:spPr bwMode="auto">
                <a:xfrm>
                  <a:off x="1942" y="1581"/>
                  <a:ext cx="157" cy="129"/>
                </a:xfrm>
                <a:custGeom>
                  <a:avLst/>
                  <a:gdLst/>
                  <a:ahLst/>
                  <a:cxnLst>
                    <a:cxn ang="0">
                      <a:pos x="934" y="904"/>
                    </a:cxn>
                    <a:cxn ang="0">
                      <a:pos x="666" y="716"/>
                    </a:cxn>
                    <a:cxn ang="0">
                      <a:pos x="0" y="50"/>
                    </a:cxn>
                    <a:cxn ang="0">
                      <a:pos x="0" y="50"/>
                    </a:cxn>
                    <a:cxn ang="0">
                      <a:pos x="6" y="44"/>
                    </a:cxn>
                    <a:cxn ang="0">
                      <a:pos x="11" y="38"/>
                    </a:cxn>
                    <a:cxn ang="0">
                      <a:pos x="16" y="31"/>
                    </a:cxn>
                    <a:cxn ang="0">
                      <a:pos x="21" y="25"/>
                    </a:cxn>
                    <a:cxn ang="0">
                      <a:pos x="26" y="19"/>
                    </a:cxn>
                    <a:cxn ang="0">
                      <a:pos x="33" y="13"/>
                    </a:cxn>
                    <a:cxn ang="0">
                      <a:pos x="38" y="6"/>
                    </a:cxn>
                    <a:cxn ang="0">
                      <a:pos x="43" y="0"/>
                    </a:cxn>
                    <a:cxn ang="0">
                      <a:pos x="1093" y="735"/>
                    </a:cxn>
                    <a:cxn ang="0">
                      <a:pos x="1071" y="757"/>
                    </a:cxn>
                    <a:cxn ang="0">
                      <a:pos x="1050" y="778"/>
                    </a:cxn>
                    <a:cxn ang="0">
                      <a:pos x="1029" y="800"/>
                    </a:cxn>
                    <a:cxn ang="0">
                      <a:pos x="1009" y="821"/>
                    </a:cxn>
                    <a:cxn ang="0">
                      <a:pos x="990" y="841"/>
                    </a:cxn>
                    <a:cxn ang="0">
                      <a:pos x="971" y="862"/>
                    </a:cxn>
                    <a:cxn ang="0">
                      <a:pos x="952" y="883"/>
                    </a:cxn>
                    <a:cxn ang="0">
                      <a:pos x="934" y="904"/>
                    </a:cxn>
                  </a:cxnLst>
                  <a:rect l="0" t="0" r="r" b="b"/>
                  <a:pathLst>
                    <a:path w="1093" h="904">
                      <a:moveTo>
                        <a:pt x="934" y="904"/>
                      </a:moveTo>
                      <a:lnTo>
                        <a:pt x="666" y="716"/>
                      </a:lnTo>
                      <a:lnTo>
                        <a:pt x="0" y="50"/>
                      </a:lnTo>
                      <a:lnTo>
                        <a:pt x="0" y="50"/>
                      </a:lnTo>
                      <a:lnTo>
                        <a:pt x="6" y="44"/>
                      </a:lnTo>
                      <a:lnTo>
                        <a:pt x="11" y="38"/>
                      </a:lnTo>
                      <a:lnTo>
                        <a:pt x="16" y="31"/>
                      </a:lnTo>
                      <a:lnTo>
                        <a:pt x="21" y="25"/>
                      </a:lnTo>
                      <a:lnTo>
                        <a:pt x="26" y="19"/>
                      </a:lnTo>
                      <a:lnTo>
                        <a:pt x="33" y="13"/>
                      </a:lnTo>
                      <a:lnTo>
                        <a:pt x="38" y="6"/>
                      </a:lnTo>
                      <a:lnTo>
                        <a:pt x="43" y="0"/>
                      </a:lnTo>
                      <a:lnTo>
                        <a:pt x="1093" y="735"/>
                      </a:lnTo>
                      <a:lnTo>
                        <a:pt x="1071" y="757"/>
                      </a:lnTo>
                      <a:lnTo>
                        <a:pt x="1050" y="778"/>
                      </a:lnTo>
                      <a:lnTo>
                        <a:pt x="1029" y="800"/>
                      </a:lnTo>
                      <a:lnTo>
                        <a:pt x="1009" y="821"/>
                      </a:lnTo>
                      <a:lnTo>
                        <a:pt x="990" y="841"/>
                      </a:lnTo>
                      <a:lnTo>
                        <a:pt x="971" y="862"/>
                      </a:lnTo>
                      <a:lnTo>
                        <a:pt x="952" y="883"/>
                      </a:lnTo>
                      <a:lnTo>
                        <a:pt x="934" y="90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54" name="Freeform 174"/>
                <p:cNvSpPr>
                  <a:spLocks/>
                </p:cNvSpPr>
                <p:nvPr/>
              </p:nvSpPr>
              <p:spPr bwMode="auto">
                <a:xfrm>
                  <a:off x="1942" y="1569"/>
                  <a:ext cx="169" cy="129"/>
                </a:xfrm>
                <a:custGeom>
                  <a:avLst/>
                  <a:gdLst/>
                  <a:ahLst/>
                  <a:cxnLst>
                    <a:cxn ang="0">
                      <a:pos x="1012" y="902"/>
                    </a:cxn>
                    <a:cxn ang="0">
                      <a:pos x="202" y="334"/>
                    </a:cxn>
                    <a:cxn ang="0">
                      <a:pos x="0" y="134"/>
                    </a:cxn>
                    <a:cxn ang="0">
                      <a:pos x="14" y="117"/>
                    </a:cxn>
                    <a:cxn ang="0">
                      <a:pos x="28" y="101"/>
                    </a:cxn>
                    <a:cxn ang="0">
                      <a:pos x="43" y="84"/>
                    </a:cxn>
                    <a:cxn ang="0">
                      <a:pos x="59" y="67"/>
                    </a:cxn>
                    <a:cxn ang="0">
                      <a:pos x="73" y="51"/>
                    </a:cxn>
                    <a:cxn ang="0">
                      <a:pos x="89" y="34"/>
                    </a:cxn>
                    <a:cxn ang="0">
                      <a:pos x="106" y="17"/>
                    </a:cxn>
                    <a:cxn ang="0">
                      <a:pos x="121" y="0"/>
                    </a:cxn>
                    <a:cxn ang="0">
                      <a:pos x="1177" y="739"/>
                    </a:cxn>
                    <a:cxn ang="0">
                      <a:pos x="1155" y="760"/>
                    </a:cxn>
                    <a:cxn ang="0">
                      <a:pos x="1134" y="781"/>
                    </a:cxn>
                    <a:cxn ang="0">
                      <a:pos x="1112" y="801"/>
                    </a:cxn>
                    <a:cxn ang="0">
                      <a:pos x="1091" y="821"/>
                    </a:cxn>
                    <a:cxn ang="0">
                      <a:pos x="1070" y="842"/>
                    </a:cxn>
                    <a:cxn ang="0">
                      <a:pos x="1050" y="862"/>
                    </a:cxn>
                    <a:cxn ang="0">
                      <a:pos x="1031" y="882"/>
                    </a:cxn>
                    <a:cxn ang="0">
                      <a:pos x="1012" y="902"/>
                    </a:cxn>
                  </a:cxnLst>
                  <a:rect l="0" t="0" r="r" b="b"/>
                  <a:pathLst>
                    <a:path w="1177" h="902">
                      <a:moveTo>
                        <a:pt x="1012" y="902"/>
                      </a:moveTo>
                      <a:lnTo>
                        <a:pt x="202" y="334"/>
                      </a:lnTo>
                      <a:lnTo>
                        <a:pt x="0" y="134"/>
                      </a:lnTo>
                      <a:lnTo>
                        <a:pt x="14" y="117"/>
                      </a:lnTo>
                      <a:lnTo>
                        <a:pt x="28" y="101"/>
                      </a:lnTo>
                      <a:lnTo>
                        <a:pt x="43" y="84"/>
                      </a:lnTo>
                      <a:lnTo>
                        <a:pt x="59" y="67"/>
                      </a:lnTo>
                      <a:lnTo>
                        <a:pt x="73" y="51"/>
                      </a:lnTo>
                      <a:lnTo>
                        <a:pt x="89" y="34"/>
                      </a:lnTo>
                      <a:lnTo>
                        <a:pt x="106" y="17"/>
                      </a:lnTo>
                      <a:lnTo>
                        <a:pt x="121" y="0"/>
                      </a:lnTo>
                      <a:lnTo>
                        <a:pt x="1177" y="739"/>
                      </a:lnTo>
                      <a:lnTo>
                        <a:pt x="1155" y="760"/>
                      </a:lnTo>
                      <a:lnTo>
                        <a:pt x="1134" y="781"/>
                      </a:lnTo>
                      <a:lnTo>
                        <a:pt x="1112" y="801"/>
                      </a:lnTo>
                      <a:lnTo>
                        <a:pt x="1091" y="821"/>
                      </a:lnTo>
                      <a:lnTo>
                        <a:pt x="1070" y="842"/>
                      </a:lnTo>
                      <a:lnTo>
                        <a:pt x="1050" y="862"/>
                      </a:lnTo>
                      <a:lnTo>
                        <a:pt x="1031" y="882"/>
                      </a:lnTo>
                      <a:lnTo>
                        <a:pt x="1012" y="90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55" name="Freeform 175"/>
                <p:cNvSpPr>
                  <a:spLocks/>
                </p:cNvSpPr>
                <p:nvPr/>
              </p:nvSpPr>
              <p:spPr bwMode="auto">
                <a:xfrm>
                  <a:off x="1949" y="1558"/>
                  <a:ext cx="174" cy="129"/>
                </a:xfrm>
                <a:custGeom>
                  <a:avLst/>
                  <a:gdLst/>
                  <a:ahLst/>
                  <a:cxnLst>
                    <a:cxn ang="0">
                      <a:pos x="1050" y="902"/>
                    </a:cxn>
                    <a:cxn ang="0">
                      <a:pos x="0" y="167"/>
                    </a:cxn>
                    <a:cxn ang="0">
                      <a:pos x="19" y="147"/>
                    </a:cxn>
                    <a:cxn ang="0">
                      <a:pos x="38" y="126"/>
                    </a:cxn>
                    <a:cxn ang="0">
                      <a:pos x="56" y="106"/>
                    </a:cxn>
                    <a:cxn ang="0">
                      <a:pos x="76" y="85"/>
                    </a:cxn>
                    <a:cxn ang="0">
                      <a:pos x="97" y="64"/>
                    </a:cxn>
                    <a:cxn ang="0">
                      <a:pos x="118" y="43"/>
                    </a:cxn>
                    <a:cxn ang="0">
                      <a:pos x="139" y="22"/>
                    </a:cxn>
                    <a:cxn ang="0">
                      <a:pos x="161" y="0"/>
                    </a:cxn>
                    <a:cxn ang="0">
                      <a:pos x="1222" y="744"/>
                    </a:cxn>
                    <a:cxn ang="0">
                      <a:pos x="1199" y="763"/>
                    </a:cxn>
                    <a:cxn ang="0">
                      <a:pos x="1176" y="783"/>
                    </a:cxn>
                    <a:cxn ang="0">
                      <a:pos x="1154" y="804"/>
                    </a:cxn>
                    <a:cxn ang="0">
                      <a:pos x="1132" y="824"/>
                    </a:cxn>
                    <a:cxn ang="0">
                      <a:pos x="1111" y="844"/>
                    </a:cxn>
                    <a:cxn ang="0">
                      <a:pos x="1091" y="864"/>
                    </a:cxn>
                    <a:cxn ang="0">
                      <a:pos x="1070" y="883"/>
                    </a:cxn>
                    <a:cxn ang="0">
                      <a:pos x="1050" y="902"/>
                    </a:cxn>
                  </a:cxnLst>
                  <a:rect l="0" t="0" r="r" b="b"/>
                  <a:pathLst>
                    <a:path w="1222" h="902">
                      <a:moveTo>
                        <a:pt x="1050" y="902"/>
                      </a:moveTo>
                      <a:lnTo>
                        <a:pt x="0" y="167"/>
                      </a:lnTo>
                      <a:lnTo>
                        <a:pt x="19" y="147"/>
                      </a:lnTo>
                      <a:lnTo>
                        <a:pt x="38" y="126"/>
                      </a:lnTo>
                      <a:lnTo>
                        <a:pt x="56" y="106"/>
                      </a:lnTo>
                      <a:lnTo>
                        <a:pt x="76" y="85"/>
                      </a:lnTo>
                      <a:lnTo>
                        <a:pt x="97" y="64"/>
                      </a:lnTo>
                      <a:lnTo>
                        <a:pt x="118" y="43"/>
                      </a:lnTo>
                      <a:lnTo>
                        <a:pt x="139" y="22"/>
                      </a:lnTo>
                      <a:lnTo>
                        <a:pt x="161" y="0"/>
                      </a:lnTo>
                      <a:lnTo>
                        <a:pt x="1222" y="744"/>
                      </a:lnTo>
                      <a:lnTo>
                        <a:pt x="1199" y="763"/>
                      </a:lnTo>
                      <a:lnTo>
                        <a:pt x="1176" y="783"/>
                      </a:lnTo>
                      <a:lnTo>
                        <a:pt x="1154" y="804"/>
                      </a:lnTo>
                      <a:lnTo>
                        <a:pt x="1132" y="824"/>
                      </a:lnTo>
                      <a:lnTo>
                        <a:pt x="1111" y="844"/>
                      </a:lnTo>
                      <a:lnTo>
                        <a:pt x="1091" y="864"/>
                      </a:lnTo>
                      <a:lnTo>
                        <a:pt x="1070" y="883"/>
                      </a:lnTo>
                      <a:lnTo>
                        <a:pt x="1050" y="90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56" name="Freeform 176"/>
                <p:cNvSpPr>
                  <a:spLocks/>
                </p:cNvSpPr>
                <p:nvPr/>
              </p:nvSpPr>
              <p:spPr bwMode="auto">
                <a:xfrm>
                  <a:off x="1960" y="1545"/>
                  <a:ext cx="175" cy="129"/>
                </a:xfrm>
                <a:custGeom>
                  <a:avLst/>
                  <a:gdLst/>
                  <a:ahLst/>
                  <a:cxnLst>
                    <a:cxn ang="0">
                      <a:pos x="1056" y="902"/>
                    </a:cxn>
                    <a:cxn ang="0">
                      <a:pos x="0" y="163"/>
                    </a:cxn>
                    <a:cxn ang="0">
                      <a:pos x="20" y="143"/>
                    </a:cxn>
                    <a:cxn ang="0">
                      <a:pos x="40" y="123"/>
                    </a:cxn>
                    <a:cxn ang="0">
                      <a:pos x="60" y="102"/>
                    </a:cxn>
                    <a:cxn ang="0">
                      <a:pos x="81" y="82"/>
                    </a:cxn>
                    <a:cxn ang="0">
                      <a:pos x="101" y="61"/>
                    </a:cxn>
                    <a:cxn ang="0">
                      <a:pos x="123" y="42"/>
                    </a:cxn>
                    <a:cxn ang="0">
                      <a:pos x="144" y="21"/>
                    </a:cxn>
                    <a:cxn ang="0">
                      <a:pos x="167" y="0"/>
                    </a:cxn>
                    <a:cxn ang="0">
                      <a:pos x="1234" y="746"/>
                    </a:cxn>
                    <a:cxn ang="0">
                      <a:pos x="1211" y="766"/>
                    </a:cxn>
                    <a:cxn ang="0">
                      <a:pos x="1188" y="786"/>
                    </a:cxn>
                    <a:cxn ang="0">
                      <a:pos x="1165" y="806"/>
                    </a:cxn>
                    <a:cxn ang="0">
                      <a:pos x="1142" y="825"/>
                    </a:cxn>
                    <a:cxn ang="0">
                      <a:pos x="1120" y="844"/>
                    </a:cxn>
                    <a:cxn ang="0">
                      <a:pos x="1099" y="863"/>
                    </a:cxn>
                    <a:cxn ang="0">
                      <a:pos x="1077" y="883"/>
                    </a:cxn>
                    <a:cxn ang="0">
                      <a:pos x="1056" y="902"/>
                    </a:cxn>
                  </a:cxnLst>
                  <a:rect l="0" t="0" r="r" b="b"/>
                  <a:pathLst>
                    <a:path w="1234" h="902">
                      <a:moveTo>
                        <a:pt x="1056" y="902"/>
                      </a:moveTo>
                      <a:lnTo>
                        <a:pt x="0" y="163"/>
                      </a:lnTo>
                      <a:lnTo>
                        <a:pt x="20" y="143"/>
                      </a:lnTo>
                      <a:lnTo>
                        <a:pt x="40" y="123"/>
                      </a:lnTo>
                      <a:lnTo>
                        <a:pt x="60" y="102"/>
                      </a:lnTo>
                      <a:lnTo>
                        <a:pt x="81" y="82"/>
                      </a:lnTo>
                      <a:lnTo>
                        <a:pt x="101" y="61"/>
                      </a:lnTo>
                      <a:lnTo>
                        <a:pt x="123" y="42"/>
                      </a:lnTo>
                      <a:lnTo>
                        <a:pt x="144" y="21"/>
                      </a:lnTo>
                      <a:lnTo>
                        <a:pt x="167" y="0"/>
                      </a:lnTo>
                      <a:lnTo>
                        <a:pt x="1234" y="746"/>
                      </a:lnTo>
                      <a:lnTo>
                        <a:pt x="1211" y="766"/>
                      </a:lnTo>
                      <a:lnTo>
                        <a:pt x="1188" y="786"/>
                      </a:lnTo>
                      <a:lnTo>
                        <a:pt x="1165" y="806"/>
                      </a:lnTo>
                      <a:lnTo>
                        <a:pt x="1142" y="825"/>
                      </a:lnTo>
                      <a:lnTo>
                        <a:pt x="1120" y="844"/>
                      </a:lnTo>
                      <a:lnTo>
                        <a:pt x="1099" y="863"/>
                      </a:lnTo>
                      <a:lnTo>
                        <a:pt x="1077" y="883"/>
                      </a:lnTo>
                      <a:lnTo>
                        <a:pt x="1056" y="90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57" name="Freeform 177"/>
                <p:cNvSpPr>
                  <a:spLocks/>
                </p:cNvSpPr>
                <p:nvPr/>
              </p:nvSpPr>
              <p:spPr bwMode="auto">
                <a:xfrm>
                  <a:off x="1974" y="1534"/>
                  <a:ext cx="177" cy="129"/>
                </a:xfrm>
                <a:custGeom>
                  <a:avLst/>
                  <a:gdLst/>
                  <a:ahLst/>
                  <a:cxnLst>
                    <a:cxn ang="0">
                      <a:pos x="1061" y="903"/>
                    </a:cxn>
                    <a:cxn ang="0">
                      <a:pos x="0" y="159"/>
                    </a:cxn>
                    <a:cxn ang="0">
                      <a:pos x="19" y="139"/>
                    </a:cxn>
                    <a:cxn ang="0">
                      <a:pos x="40" y="120"/>
                    </a:cxn>
                    <a:cxn ang="0">
                      <a:pos x="61" y="100"/>
                    </a:cxn>
                    <a:cxn ang="0">
                      <a:pos x="82" y="80"/>
                    </a:cxn>
                    <a:cxn ang="0">
                      <a:pos x="104" y="60"/>
                    </a:cxn>
                    <a:cxn ang="0">
                      <a:pos x="126" y="40"/>
                    </a:cxn>
                    <a:cxn ang="0">
                      <a:pos x="148" y="21"/>
                    </a:cxn>
                    <a:cxn ang="0">
                      <a:pos x="171" y="0"/>
                    </a:cxn>
                    <a:cxn ang="0">
                      <a:pos x="1243" y="750"/>
                    </a:cxn>
                    <a:cxn ang="0">
                      <a:pos x="1219" y="770"/>
                    </a:cxn>
                    <a:cxn ang="0">
                      <a:pos x="1195" y="789"/>
                    </a:cxn>
                    <a:cxn ang="0">
                      <a:pos x="1172" y="808"/>
                    </a:cxn>
                    <a:cxn ang="0">
                      <a:pos x="1150" y="826"/>
                    </a:cxn>
                    <a:cxn ang="0">
                      <a:pos x="1127" y="846"/>
                    </a:cxn>
                    <a:cxn ang="0">
                      <a:pos x="1105" y="865"/>
                    </a:cxn>
                    <a:cxn ang="0">
                      <a:pos x="1083" y="884"/>
                    </a:cxn>
                    <a:cxn ang="0">
                      <a:pos x="1061" y="903"/>
                    </a:cxn>
                  </a:cxnLst>
                  <a:rect l="0" t="0" r="r" b="b"/>
                  <a:pathLst>
                    <a:path w="1243" h="903">
                      <a:moveTo>
                        <a:pt x="1061" y="903"/>
                      </a:moveTo>
                      <a:lnTo>
                        <a:pt x="0" y="159"/>
                      </a:lnTo>
                      <a:lnTo>
                        <a:pt x="19" y="139"/>
                      </a:lnTo>
                      <a:lnTo>
                        <a:pt x="40" y="120"/>
                      </a:lnTo>
                      <a:lnTo>
                        <a:pt x="61" y="100"/>
                      </a:lnTo>
                      <a:lnTo>
                        <a:pt x="82" y="80"/>
                      </a:lnTo>
                      <a:lnTo>
                        <a:pt x="104" y="60"/>
                      </a:lnTo>
                      <a:lnTo>
                        <a:pt x="126" y="40"/>
                      </a:lnTo>
                      <a:lnTo>
                        <a:pt x="148" y="21"/>
                      </a:lnTo>
                      <a:lnTo>
                        <a:pt x="171" y="0"/>
                      </a:lnTo>
                      <a:lnTo>
                        <a:pt x="1243" y="750"/>
                      </a:lnTo>
                      <a:lnTo>
                        <a:pt x="1219" y="770"/>
                      </a:lnTo>
                      <a:lnTo>
                        <a:pt x="1195" y="789"/>
                      </a:lnTo>
                      <a:lnTo>
                        <a:pt x="1172" y="808"/>
                      </a:lnTo>
                      <a:lnTo>
                        <a:pt x="1150" y="826"/>
                      </a:lnTo>
                      <a:lnTo>
                        <a:pt x="1127" y="846"/>
                      </a:lnTo>
                      <a:lnTo>
                        <a:pt x="1105" y="865"/>
                      </a:lnTo>
                      <a:lnTo>
                        <a:pt x="1083" y="884"/>
                      </a:lnTo>
                      <a:lnTo>
                        <a:pt x="1061" y="90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58" name="Freeform 178"/>
                <p:cNvSpPr>
                  <a:spLocks/>
                </p:cNvSpPr>
                <p:nvPr/>
              </p:nvSpPr>
              <p:spPr bwMode="auto">
                <a:xfrm>
                  <a:off x="1984" y="1523"/>
                  <a:ext cx="181" cy="129"/>
                </a:xfrm>
                <a:custGeom>
                  <a:avLst/>
                  <a:gdLst/>
                  <a:ahLst/>
                  <a:cxnLst>
                    <a:cxn ang="0">
                      <a:pos x="1067" y="902"/>
                    </a:cxn>
                    <a:cxn ang="0">
                      <a:pos x="0" y="156"/>
                    </a:cxn>
                    <a:cxn ang="0">
                      <a:pos x="21" y="136"/>
                    </a:cxn>
                    <a:cxn ang="0">
                      <a:pos x="42" y="117"/>
                    </a:cxn>
                    <a:cxn ang="0">
                      <a:pos x="63" y="98"/>
                    </a:cxn>
                    <a:cxn ang="0">
                      <a:pos x="84" y="78"/>
                    </a:cxn>
                    <a:cxn ang="0">
                      <a:pos x="107" y="59"/>
                    </a:cxn>
                    <a:cxn ang="0">
                      <a:pos x="129" y="39"/>
                    </a:cxn>
                    <a:cxn ang="0">
                      <a:pos x="152" y="19"/>
                    </a:cxn>
                    <a:cxn ang="0">
                      <a:pos x="175" y="0"/>
                    </a:cxn>
                    <a:cxn ang="0">
                      <a:pos x="1253" y="754"/>
                    </a:cxn>
                    <a:cxn ang="0">
                      <a:pos x="1229" y="773"/>
                    </a:cxn>
                    <a:cxn ang="0">
                      <a:pos x="1205" y="792"/>
                    </a:cxn>
                    <a:cxn ang="0">
                      <a:pos x="1181" y="810"/>
                    </a:cxn>
                    <a:cxn ang="0">
                      <a:pos x="1157" y="828"/>
                    </a:cxn>
                    <a:cxn ang="0">
                      <a:pos x="1134" y="847"/>
                    </a:cxn>
                    <a:cxn ang="0">
                      <a:pos x="1111" y="866"/>
                    </a:cxn>
                    <a:cxn ang="0">
                      <a:pos x="1090" y="885"/>
                    </a:cxn>
                    <a:cxn ang="0">
                      <a:pos x="1067" y="902"/>
                    </a:cxn>
                  </a:cxnLst>
                  <a:rect l="0" t="0" r="r" b="b"/>
                  <a:pathLst>
                    <a:path w="1253" h="902">
                      <a:moveTo>
                        <a:pt x="1067" y="902"/>
                      </a:moveTo>
                      <a:lnTo>
                        <a:pt x="0" y="156"/>
                      </a:lnTo>
                      <a:lnTo>
                        <a:pt x="21" y="136"/>
                      </a:lnTo>
                      <a:lnTo>
                        <a:pt x="42" y="117"/>
                      </a:lnTo>
                      <a:lnTo>
                        <a:pt x="63" y="98"/>
                      </a:lnTo>
                      <a:lnTo>
                        <a:pt x="84" y="78"/>
                      </a:lnTo>
                      <a:lnTo>
                        <a:pt x="107" y="59"/>
                      </a:lnTo>
                      <a:lnTo>
                        <a:pt x="129" y="39"/>
                      </a:lnTo>
                      <a:lnTo>
                        <a:pt x="152" y="19"/>
                      </a:lnTo>
                      <a:lnTo>
                        <a:pt x="175" y="0"/>
                      </a:lnTo>
                      <a:lnTo>
                        <a:pt x="1253" y="754"/>
                      </a:lnTo>
                      <a:lnTo>
                        <a:pt x="1229" y="773"/>
                      </a:lnTo>
                      <a:lnTo>
                        <a:pt x="1205" y="792"/>
                      </a:lnTo>
                      <a:lnTo>
                        <a:pt x="1181" y="810"/>
                      </a:lnTo>
                      <a:lnTo>
                        <a:pt x="1157" y="828"/>
                      </a:lnTo>
                      <a:lnTo>
                        <a:pt x="1134" y="847"/>
                      </a:lnTo>
                      <a:lnTo>
                        <a:pt x="1111" y="866"/>
                      </a:lnTo>
                      <a:lnTo>
                        <a:pt x="1090" y="885"/>
                      </a:lnTo>
                      <a:lnTo>
                        <a:pt x="1067" y="90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59" name="Freeform 179"/>
                <p:cNvSpPr>
                  <a:spLocks/>
                </p:cNvSpPr>
                <p:nvPr/>
              </p:nvSpPr>
              <p:spPr bwMode="auto">
                <a:xfrm>
                  <a:off x="1996" y="1512"/>
                  <a:ext cx="180" cy="129"/>
                </a:xfrm>
                <a:custGeom>
                  <a:avLst/>
                  <a:gdLst/>
                  <a:ahLst/>
                  <a:cxnLst>
                    <a:cxn ang="0">
                      <a:pos x="1072" y="904"/>
                    </a:cxn>
                    <a:cxn ang="0">
                      <a:pos x="0" y="154"/>
                    </a:cxn>
                    <a:cxn ang="0">
                      <a:pos x="20" y="135"/>
                    </a:cxn>
                    <a:cxn ang="0">
                      <a:pos x="42" y="116"/>
                    </a:cxn>
                    <a:cxn ang="0">
                      <a:pos x="64" y="96"/>
                    </a:cxn>
                    <a:cxn ang="0">
                      <a:pos x="87" y="78"/>
                    </a:cxn>
                    <a:cxn ang="0">
                      <a:pos x="109" y="58"/>
                    </a:cxn>
                    <a:cxn ang="0">
                      <a:pos x="132" y="39"/>
                    </a:cxn>
                    <a:cxn ang="0">
                      <a:pos x="155" y="19"/>
                    </a:cxn>
                    <a:cxn ang="0">
                      <a:pos x="179" y="0"/>
                    </a:cxn>
                    <a:cxn ang="0">
                      <a:pos x="1263" y="759"/>
                    </a:cxn>
                    <a:cxn ang="0">
                      <a:pos x="1238" y="777"/>
                    </a:cxn>
                    <a:cxn ang="0">
                      <a:pos x="1213" y="796"/>
                    </a:cxn>
                    <a:cxn ang="0">
                      <a:pos x="1189" y="814"/>
                    </a:cxn>
                    <a:cxn ang="0">
                      <a:pos x="1165" y="832"/>
                    </a:cxn>
                    <a:cxn ang="0">
                      <a:pos x="1141" y="850"/>
                    </a:cxn>
                    <a:cxn ang="0">
                      <a:pos x="1118" y="869"/>
                    </a:cxn>
                    <a:cxn ang="0">
                      <a:pos x="1095" y="887"/>
                    </a:cxn>
                    <a:cxn ang="0">
                      <a:pos x="1072" y="904"/>
                    </a:cxn>
                  </a:cxnLst>
                  <a:rect l="0" t="0" r="r" b="b"/>
                  <a:pathLst>
                    <a:path w="1263" h="904">
                      <a:moveTo>
                        <a:pt x="1072" y="904"/>
                      </a:moveTo>
                      <a:lnTo>
                        <a:pt x="0" y="154"/>
                      </a:lnTo>
                      <a:lnTo>
                        <a:pt x="20" y="135"/>
                      </a:lnTo>
                      <a:lnTo>
                        <a:pt x="42" y="116"/>
                      </a:lnTo>
                      <a:lnTo>
                        <a:pt x="64" y="96"/>
                      </a:lnTo>
                      <a:lnTo>
                        <a:pt x="87" y="78"/>
                      </a:lnTo>
                      <a:lnTo>
                        <a:pt x="109" y="58"/>
                      </a:lnTo>
                      <a:lnTo>
                        <a:pt x="132" y="39"/>
                      </a:lnTo>
                      <a:lnTo>
                        <a:pt x="155" y="19"/>
                      </a:lnTo>
                      <a:lnTo>
                        <a:pt x="179" y="0"/>
                      </a:lnTo>
                      <a:lnTo>
                        <a:pt x="1263" y="759"/>
                      </a:lnTo>
                      <a:lnTo>
                        <a:pt x="1238" y="777"/>
                      </a:lnTo>
                      <a:lnTo>
                        <a:pt x="1213" y="796"/>
                      </a:lnTo>
                      <a:lnTo>
                        <a:pt x="1189" y="814"/>
                      </a:lnTo>
                      <a:lnTo>
                        <a:pt x="1165" y="832"/>
                      </a:lnTo>
                      <a:lnTo>
                        <a:pt x="1141" y="850"/>
                      </a:lnTo>
                      <a:lnTo>
                        <a:pt x="1118" y="869"/>
                      </a:lnTo>
                      <a:lnTo>
                        <a:pt x="1095" y="887"/>
                      </a:lnTo>
                      <a:lnTo>
                        <a:pt x="1072" y="90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60" name="Freeform 180"/>
                <p:cNvSpPr>
                  <a:spLocks/>
                </p:cNvSpPr>
                <p:nvPr/>
              </p:nvSpPr>
              <p:spPr bwMode="auto">
                <a:xfrm>
                  <a:off x="2011" y="1501"/>
                  <a:ext cx="181" cy="130"/>
                </a:xfrm>
                <a:custGeom>
                  <a:avLst/>
                  <a:gdLst/>
                  <a:ahLst/>
                  <a:cxnLst>
                    <a:cxn ang="0">
                      <a:pos x="1078" y="906"/>
                    </a:cxn>
                    <a:cxn ang="0">
                      <a:pos x="0" y="152"/>
                    </a:cxn>
                    <a:cxn ang="0">
                      <a:pos x="22" y="133"/>
                    </a:cxn>
                    <a:cxn ang="0">
                      <a:pos x="44" y="114"/>
                    </a:cxn>
                    <a:cxn ang="0">
                      <a:pos x="67" y="95"/>
                    </a:cxn>
                    <a:cxn ang="0">
                      <a:pos x="90" y="76"/>
                    </a:cxn>
                    <a:cxn ang="0">
                      <a:pos x="113" y="58"/>
                    </a:cxn>
                    <a:cxn ang="0">
                      <a:pos x="136" y="38"/>
                    </a:cxn>
                    <a:cxn ang="0">
                      <a:pos x="160" y="19"/>
                    </a:cxn>
                    <a:cxn ang="0">
                      <a:pos x="183" y="0"/>
                    </a:cxn>
                    <a:cxn ang="0">
                      <a:pos x="1273" y="764"/>
                    </a:cxn>
                    <a:cxn ang="0">
                      <a:pos x="1248" y="781"/>
                    </a:cxn>
                    <a:cxn ang="0">
                      <a:pos x="1223" y="799"/>
                    </a:cxn>
                    <a:cxn ang="0">
                      <a:pos x="1198" y="817"/>
                    </a:cxn>
                    <a:cxn ang="0">
                      <a:pos x="1174" y="834"/>
                    </a:cxn>
                    <a:cxn ang="0">
                      <a:pos x="1149" y="852"/>
                    </a:cxn>
                    <a:cxn ang="0">
                      <a:pos x="1125" y="871"/>
                    </a:cxn>
                    <a:cxn ang="0">
                      <a:pos x="1102" y="889"/>
                    </a:cxn>
                    <a:cxn ang="0">
                      <a:pos x="1078" y="906"/>
                    </a:cxn>
                  </a:cxnLst>
                  <a:rect l="0" t="0" r="r" b="b"/>
                  <a:pathLst>
                    <a:path w="1273" h="906">
                      <a:moveTo>
                        <a:pt x="1078" y="906"/>
                      </a:moveTo>
                      <a:lnTo>
                        <a:pt x="0" y="152"/>
                      </a:lnTo>
                      <a:lnTo>
                        <a:pt x="22" y="133"/>
                      </a:lnTo>
                      <a:lnTo>
                        <a:pt x="44" y="114"/>
                      </a:lnTo>
                      <a:lnTo>
                        <a:pt x="67" y="95"/>
                      </a:lnTo>
                      <a:lnTo>
                        <a:pt x="90" y="76"/>
                      </a:lnTo>
                      <a:lnTo>
                        <a:pt x="113" y="58"/>
                      </a:lnTo>
                      <a:lnTo>
                        <a:pt x="136" y="38"/>
                      </a:lnTo>
                      <a:lnTo>
                        <a:pt x="160" y="19"/>
                      </a:lnTo>
                      <a:lnTo>
                        <a:pt x="183" y="0"/>
                      </a:lnTo>
                      <a:lnTo>
                        <a:pt x="1273" y="764"/>
                      </a:lnTo>
                      <a:lnTo>
                        <a:pt x="1248" y="781"/>
                      </a:lnTo>
                      <a:lnTo>
                        <a:pt x="1223" y="799"/>
                      </a:lnTo>
                      <a:lnTo>
                        <a:pt x="1198" y="817"/>
                      </a:lnTo>
                      <a:lnTo>
                        <a:pt x="1174" y="834"/>
                      </a:lnTo>
                      <a:lnTo>
                        <a:pt x="1149" y="852"/>
                      </a:lnTo>
                      <a:lnTo>
                        <a:pt x="1125" y="871"/>
                      </a:lnTo>
                      <a:lnTo>
                        <a:pt x="1102" y="889"/>
                      </a:lnTo>
                      <a:lnTo>
                        <a:pt x="1078" y="90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61" name="Freeform 181"/>
                <p:cNvSpPr>
                  <a:spLocks/>
                </p:cNvSpPr>
                <p:nvPr/>
              </p:nvSpPr>
              <p:spPr bwMode="auto">
                <a:xfrm>
                  <a:off x="2022" y="1491"/>
                  <a:ext cx="183" cy="130"/>
                </a:xfrm>
                <a:custGeom>
                  <a:avLst/>
                  <a:gdLst/>
                  <a:ahLst/>
                  <a:cxnLst>
                    <a:cxn ang="0">
                      <a:pos x="1084" y="908"/>
                    </a:cxn>
                    <a:cxn ang="0">
                      <a:pos x="0" y="149"/>
                    </a:cxn>
                    <a:cxn ang="0">
                      <a:pos x="22" y="131"/>
                    </a:cxn>
                    <a:cxn ang="0">
                      <a:pos x="45" y="112"/>
                    </a:cxn>
                    <a:cxn ang="0">
                      <a:pos x="68" y="94"/>
                    </a:cxn>
                    <a:cxn ang="0">
                      <a:pos x="92" y="75"/>
                    </a:cxn>
                    <a:cxn ang="0">
                      <a:pos x="115" y="57"/>
                    </a:cxn>
                    <a:cxn ang="0">
                      <a:pos x="139" y="38"/>
                    </a:cxn>
                    <a:cxn ang="0">
                      <a:pos x="163" y="19"/>
                    </a:cxn>
                    <a:cxn ang="0">
                      <a:pos x="187" y="0"/>
                    </a:cxn>
                    <a:cxn ang="0">
                      <a:pos x="1282" y="768"/>
                    </a:cxn>
                    <a:cxn ang="0">
                      <a:pos x="1256" y="785"/>
                    </a:cxn>
                    <a:cxn ang="0">
                      <a:pos x="1231" y="803"/>
                    </a:cxn>
                    <a:cxn ang="0">
                      <a:pos x="1206" y="821"/>
                    </a:cxn>
                    <a:cxn ang="0">
                      <a:pos x="1181" y="838"/>
                    </a:cxn>
                    <a:cxn ang="0">
                      <a:pos x="1156" y="855"/>
                    </a:cxn>
                    <a:cxn ang="0">
                      <a:pos x="1132" y="873"/>
                    </a:cxn>
                    <a:cxn ang="0">
                      <a:pos x="1108" y="891"/>
                    </a:cxn>
                    <a:cxn ang="0">
                      <a:pos x="1084" y="908"/>
                    </a:cxn>
                  </a:cxnLst>
                  <a:rect l="0" t="0" r="r" b="b"/>
                  <a:pathLst>
                    <a:path w="1282" h="908">
                      <a:moveTo>
                        <a:pt x="1084" y="908"/>
                      </a:moveTo>
                      <a:lnTo>
                        <a:pt x="0" y="149"/>
                      </a:lnTo>
                      <a:lnTo>
                        <a:pt x="22" y="131"/>
                      </a:lnTo>
                      <a:lnTo>
                        <a:pt x="45" y="112"/>
                      </a:lnTo>
                      <a:lnTo>
                        <a:pt x="68" y="94"/>
                      </a:lnTo>
                      <a:lnTo>
                        <a:pt x="92" y="75"/>
                      </a:lnTo>
                      <a:lnTo>
                        <a:pt x="115" y="57"/>
                      </a:lnTo>
                      <a:lnTo>
                        <a:pt x="139" y="38"/>
                      </a:lnTo>
                      <a:lnTo>
                        <a:pt x="163" y="19"/>
                      </a:lnTo>
                      <a:lnTo>
                        <a:pt x="187" y="0"/>
                      </a:lnTo>
                      <a:lnTo>
                        <a:pt x="1282" y="768"/>
                      </a:lnTo>
                      <a:lnTo>
                        <a:pt x="1256" y="785"/>
                      </a:lnTo>
                      <a:lnTo>
                        <a:pt x="1231" y="803"/>
                      </a:lnTo>
                      <a:lnTo>
                        <a:pt x="1206" y="821"/>
                      </a:lnTo>
                      <a:lnTo>
                        <a:pt x="1181" y="838"/>
                      </a:lnTo>
                      <a:lnTo>
                        <a:pt x="1156" y="855"/>
                      </a:lnTo>
                      <a:lnTo>
                        <a:pt x="1132" y="873"/>
                      </a:lnTo>
                      <a:lnTo>
                        <a:pt x="1108" y="891"/>
                      </a:lnTo>
                      <a:lnTo>
                        <a:pt x="1084" y="90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62" name="Freeform 182"/>
                <p:cNvSpPr>
                  <a:spLocks/>
                </p:cNvSpPr>
                <p:nvPr/>
              </p:nvSpPr>
              <p:spPr bwMode="auto">
                <a:xfrm>
                  <a:off x="2037" y="1481"/>
                  <a:ext cx="182" cy="130"/>
                </a:xfrm>
                <a:custGeom>
                  <a:avLst/>
                  <a:gdLst/>
                  <a:ahLst/>
                  <a:cxnLst>
                    <a:cxn ang="0">
                      <a:pos x="1090" y="910"/>
                    </a:cxn>
                    <a:cxn ang="0">
                      <a:pos x="0" y="146"/>
                    </a:cxn>
                    <a:cxn ang="0">
                      <a:pos x="23" y="128"/>
                    </a:cxn>
                    <a:cxn ang="0">
                      <a:pos x="47" y="110"/>
                    </a:cxn>
                    <a:cxn ang="0">
                      <a:pos x="69" y="91"/>
                    </a:cxn>
                    <a:cxn ang="0">
                      <a:pos x="93" y="73"/>
                    </a:cxn>
                    <a:cxn ang="0">
                      <a:pos x="117" y="55"/>
                    </a:cxn>
                    <a:cxn ang="0">
                      <a:pos x="141" y="37"/>
                    </a:cxn>
                    <a:cxn ang="0">
                      <a:pos x="165" y="18"/>
                    </a:cxn>
                    <a:cxn ang="0">
                      <a:pos x="189" y="0"/>
                    </a:cxn>
                    <a:cxn ang="0">
                      <a:pos x="1292" y="772"/>
                    </a:cxn>
                    <a:cxn ang="0">
                      <a:pos x="1266" y="789"/>
                    </a:cxn>
                    <a:cxn ang="0">
                      <a:pos x="1240" y="806"/>
                    </a:cxn>
                    <a:cxn ang="0">
                      <a:pos x="1215" y="823"/>
                    </a:cxn>
                    <a:cxn ang="0">
                      <a:pos x="1189" y="841"/>
                    </a:cxn>
                    <a:cxn ang="0">
                      <a:pos x="1164" y="857"/>
                    </a:cxn>
                    <a:cxn ang="0">
                      <a:pos x="1139" y="875"/>
                    </a:cxn>
                    <a:cxn ang="0">
                      <a:pos x="1114" y="892"/>
                    </a:cxn>
                    <a:cxn ang="0">
                      <a:pos x="1090" y="910"/>
                    </a:cxn>
                  </a:cxnLst>
                  <a:rect l="0" t="0" r="r" b="b"/>
                  <a:pathLst>
                    <a:path w="1292" h="910">
                      <a:moveTo>
                        <a:pt x="1090" y="910"/>
                      </a:moveTo>
                      <a:lnTo>
                        <a:pt x="0" y="146"/>
                      </a:lnTo>
                      <a:lnTo>
                        <a:pt x="23" y="128"/>
                      </a:lnTo>
                      <a:lnTo>
                        <a:pt x="47" y="110"/>
                      </a:lnTo>
                      <a:lnTo>
                        <a:pt x="69" y="91"/>
                      </a:lnTo>
                      <a:lnTo>
                        <a:pt x="93" y="73"/>
                      </a:lnTo>
                      <a:lnTo>
                        <a:pt x="117" y="55"/>
                      </a:lnTo>
                      <a:lnTo>
                        <a:pt x="141" y="37"/>
                      </a:lnTo>
                      <a:lnTo>
                        <a:pt x="165" y="18"/>
                      </a:lnTo>
                      <a:lnTo>
                        <a:pt x="189" y="0"/>
                      </a:lnTo>
                      <a:lnTo>
                        <a:pt x="1292" y="772"/>
                      </a:lnTo>
                      <a:lnTo>
                        <a:pt x="1266" y="789"/>
                      </a:lnTo>
                      <a:lnTo>
                        <a:pt x="1240" y="806"/>
                      </a:lnTo>
                      <a:lnTo>
                        <a:pt x="1215" y="823"/>
                      </a:lnTo>
                      <a:lnTo>
                        <a:pt x="1189" y="841"/>
                      </a:lnTo>
                      <a:lnTo>
                        <a:pt x="1164" y="857"/>
                      </a:lnTo>
                      <a:lnTo>
                        <a:pt x="1139" y="875"/>
                      </a:lnTo>
                      <a:lnTo>
                        <a:pt x="1114" y="892"/>
                      </a:lnTo>
                      <a:lnTo>
                        <a:pt x="1090" y="91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63" name="Freeform 183"/>
                <p:cNvSpPr>
                  <a:spLocks/>
                </p:cNvSpPr>
                <p:nvPr/>
              </p:nvSpPr>
              <p:spPr bwMode="auto">
                <a:xfrm>
                  <a:off x="2048" y="1470"/>
                  <a:ext cx="188" cy="131"/>
                </a:xfrm>
                <a:custGeom>
                  <a:avLst/>
                  <a:gdLst/>
                  <a:ahLst/>
                  <a:cxnLst>
                    <a:cxn ang="0">
                      <a:pos x="1095" y="912"/>
                    </a:cxn>
                    <a:cxn ang="0">
                      <a:pos x="0" y="144"/>
                    </a:cxn>
                    <a:cxn ang="0">
                      <a:pos x="22" y="127"/>
                    </a:cxn>
                    <a:cxn ang="0">
                      <a:pos x="46" y="109"/>
                    </a:cxn>
                    <a:cxn ang="0">
                      <a:pos x="70" y="90"/>
                    </a:cxn>
                    <a:cxn ang="0">
                      <a:pos x="94" y="72"/>
                    </a:cxn>
                    <a:cxn ang="0">
                      <a:pos x="118" y="55"/>
                    </a:cxn>
                    <a:cxn ang="0">
                      <a:pos x="142" y="36"/>
                    </a:cxn>
                    <a:cxn ang="0">
                      <a:pos x="167" y="18"/>
                    </a:cxn>
                    <a:cxn ang="0">
                      <a:pos x="191" y="0"/>
                    </a:cxn>
                    <a:cxn ang="0">
                      <a:pos x="1301" y="776"/>
                    </a:cxn>
                    <a:cxn ang="0">
                      <a:pos x="1275" y="794"/>
                    </a:cxn>
                    <a:cxn ang="0">
                      <a:pos x="1248" y="811"/>
                    </a:cxn>
                    <a:cxn ang="0">
                      <a:pos x="1222" y="827"/>
                    </a:cxn>
                    <a:cxn ang="0">
                      <a:pos x="1196" y="844"/>
                    </a:cxn>
                    <a:cxn ang="0">
                      <a:pos x="1171" y="861"/>
                    </a:cxn>
                    <a:cxn ang="0">
                      <a:pos x="1145" y="878"/>
                    </a:cxn>
                    <a:cxn ang="0">
                      <a:pos x="1120" y="895"/>
                    </a:cxn>
                    <a:cxn ang="0">
                      <a:pos x="1095" y="912"/>
                    </a:cxn>
                  </a:cxnLst>
                  <a:rect l="0" t="0" r="r" b="b"/>
                  <a:pathLst>
                    <a:path w="1301" h="912">
                      <a:moveTo>
                        <a:pt x="1095" y="912"/>
                      </a:moveTo>
                      <a:lnTo>
                        <a:pt x="0" y="144"/>
                      </a:lnTo>
                      <a:lnTo>
                        <a:pt x="22" y="127"/>
                      </a:lnTo>
                      <a:lnTo>
                        <a:pt x="46" y="109"/>
                      </a:lnTo>
                      <a:lnTo>
                        <a:pt x="70" y="90"/>
                      </a:lnTo>
                      <a:lnTo>
                        <a:pt x="94" y="72"/>
                      </a:lnTo>
                      <a:lnTo>
                        <a:pt x="118" y="55"/>
                      </a:lnTo>
                      <a:lnTo>
                        <a:pt x="142" y="36"/>
                      </a:lnTo>
                      <a:lnTo>
                        <a:pt x="167" y="18"/>
                      </a:lnTo>
                      <a:lnTo>
                        <a:pt x="191" y="0"/>
                      </a:lnTo>
                      <a:lnTo>
                        <a:pt x="1301" y="776"/>
                      </a:lnTo>
                      <a:lnTo>
                        <a:pt x="1275" y="794"/>
                      </a:lnTo>
                      <a:lnTo>
                        <a:pt x="1248" y="811"/>
                      </a:lnTo>
                      <a:lnTo>
                        <a:pt x="1222" y="827"/>
                      </a:lnTo>
                      <a:lnTo>
                        <a:pt x="1196" y="844"/>
                      </a:lnTo>
                      <a:lnTo>
                        <a:pt x="1171" y="861"/>
                      </a:lnTo>
                      <a:lnTo>
                        <a:pt x="1145" y="878"/>
                      </a:lnTo>
                      <a:lnTo>
                        <a:pt x="1120" y="895"/>
                      </a:lnTo>
                      <a:lnTo>
                        <a:pt x="1095" y="91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64" name="Freeform 184"/>
                <p:cNvSpPr>
                  <a:spLocks/>
                </p:cNvSpPr>
                <p:nvPr/>
              </p:nvSpPr>
              <p:spPr bwMode="auto">
                <a:xfrm>
                  <a:off x="2064" y="1460"/>
                  <a:ext cx="187" cy="131"/>
                </a:xfrm>
                <a:custGeom>
                  <a:avLst/>
                  <a:gdLst/>
                  <a:ahLst/>
                  <a:cxnLst>
                    <a:cxn ang="0">
                      <a:pos x="1103" y="914"/>
                    </a:cxn>
                    <a:cxn ang="0">
                      <a:pos x="0" y="142"/>
                    </a:cxn>
                    <a:cxn ang="0">
                      <a:pos x="24" y="124"/>
                    </a:cxn>
                    <a:cxn ang="0">
                      <a:pos x="48" y="106"/>
                    </a:cxn>
                    <a:cxn ang="0">
                      <a:pos x="73" y="88"/>
                    </a:cxn>
                    <a:cxn ang="0">
                      <a:pos x="97" y="70"/>
                    </a:cxn>
                    <a:cxn ang="0">
                      <a:pos x="121" y="53"/>
                    </a:cxn>
                    <a:cxn ang="0">
                      <a:pos x="146" y="35"/>
                    </a:cxn>
                    <a:cxn ang="0">
                      <a:pos x="171" y="17"/>
                    </a:cxn>
                    <a:cxn ang="0">
                      <a:pos x="196" y="0"/>
                    </a:cxn>
                    <a:cxn ang="0">
                      <a:pos x="1312" y="780"/>
                    </a:cxn>
                    <a:cxn ang="0">
                      <a:pos x="1286" y="797"/>
                    </a:cxn>
                    <a:cxn ang="0">
                      <a:pos x="1259" y="814"/>
                    </a:cxn>
                    <a:cxn ang="0">
                      <a:pos x="1233" y="831"/>
                    </a:cxn>
                    <a:cxn ang="0">
                      <a:pos x="1207" y="847"/>
                    </a:cxn>
                    <a:cxn ang="0">
                      <a:pos x="1181" y="864"/>
                    </a:cxn>
                    <a:cxn ang="0">
                      <a:pos x="1154" y="881"/>
                    </a:cxn>
                    <a:cxn ang="0">
                      <a:pos x="1128" y="897"/>
                    </a:cxn>
                    <a:cxn ang="0">
                      <a:pos x="1103" y="914"/>
                    </a:cxn>
                  </a:cxnLst>
                  <a:rect l="0" t="0" r="r" b="b"/>
                  <a:pathLst>
                    <a:path w="1312" h="914">
                      <a:moveTo>
                        <a:pt x="1103" y="914"/>
                      </a:moveTo>
                      <a:lnTo>
                        <a:pt x="0" y="142"/>
                      </a:lnTo>
                      <a:lnTo>
                        <a:pt x="24" y="124"/>
                      </a:lnTo>
                      <a:lnTo>
                        <a:pt x="48" y="106"/>
                      </a:lnTo>
                      <a:lnTo>
                        <a:pt x="73" y="88"/>
                      </a:lnTo>
                      <a:lnTo>
                        <a:pt x="97" y="70"/>
                      </a:lnTo>
                      <a:lnTo>
                        <a:pt x="121" y="53"/>
                      </a:lnTo>
                      <a:lnTo>
                        <a:pt x="146" y="35"/>
                      </a:lnTo>
                      <a:lnTo>
                        <a:pt x="171" y="17"/>
                      </a:lnTo>
                      <a:lnTo>
                        <a:pt x="196" y="0"/>
                      </a:lnTo>
                      <a:lnTo>
                        <a:pt x="1312" y="780"/>
                      </a:lnTo>
                      <a:lnTo>
                        <a:pt x="1286" y="797"/>
                      </a:lnTo>
                      <a:lnTo>
                        <a:pt x="1259" y="814"/>
                      </a:lnTo>
                      <a:lnTo>
                        <a:pt x="1233" y="831"/>
                      </a:lnTo>
                      <a:lnTo>
                        <a:pt x="1207" y="847"/>
                      </a:lnTo>
                      <a:lnTo>
                        <a:pt x="1181" y="864"/>
                      </a:lnTo>
                      <a:lnTo>
                        <a:pt x="1154" y="881"/>
                      </a:lnTo>
                      <a:lnTo>
                        <a:pt x="1128" y="897"/>
                      </a:lnTo>
                      <a:lnTo>
                        <a:pt x="1103" y="91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65" name="Freeform 185"/>
                <p:cNvSpPr>
                  <a:spLocks/>
                </p:cNvSpPr>
                <p:nvPr/>
              </p:nvSpPr>
              <p:spPr bwMode="auto">
                <a:xfrm>
                  <a:off x="2076" y="1450"/>
                  <a:ext cx="188" cy="131"/>
                </a:xfrm>
                <a:custGeom>
                  <a:avLst/>
                  <a:gdLst/>
                  <a:ahLst/>
                  <a:cxnLst>
                    <a:cxn ang="0">
                      <a:pos x="1110" y="916"/>
                    </a:cxn>
                    <a:cxn ang="0">
                      <a:pos x="0" y="140"/>
                    </a:cxn>
                    <a:cxn ang="0">
                      <a:pos x="25" y="123"/>
                    </a:cxn>
                    <a:cxn ang="0">
                      <a:pos x="49" y="105"/>
                    </a:cxn>
                    <a:cxn ang="0">
                      <a:pos x="74" y="87"/>
                    </a:cxn>
                    <a:cxn ang="0">
                      <a:pos x="99" y="70"/>
                    </a:cxn>
                    <a:cxn ang="0">
                      <a:pos x="123" y="53"/>
                    </a:cxn>
                    <a:cxn ang="0">
                      <a:pos x="148" y="35"/>
                    </a:cxn>
                    <a:cxn ang="0">
                      <a:pos x="174" y="17"/>
                    </a:cxn>
                    <a:cxn ang="0">
                      <a:pos x="199" y="0"/>
                    </a:cxn>
                    <a:cxn ang="0">
                      <a:pos x="1322" y="786"/>
                    </a:cxn>
                    <a:cxn ang="0">
                      <a:pos x="1295" y="803"/>
                    </a:cxn>
                    <a:cxn ang="0">
                      <a:pos x="1268" y="818"/>
                    </a:cxn>
                    <a:cxn ang="0">
                      <a:pos x="1241" y="835"/>
                    </a:cxn>
                    <a:cxn ang="0">
                      <a:pos x="1215" y="852"/>
                    </a:cxn>
                    <a:cxn ang="0">
                      <a:pos x="1188" y="867"/>
                    </a:cxn>
                    <a:cxn ang="0">
                      <a:pos x="1162" y="884"/>
                    </a:cxn>
                    <a:cxn ang="0">
                      <a:pos x="1136" y="901"/>
                    </a:cxn>
                    <a:cxn ang="0">
                      <a:pos x="1110" y="916"/>
                    </a:cxn>
                  </a:cxnLst>
                  <a:rect l="0" t="0" r="r" b="b"/>
                  <a:pathLst>
                    <a:path w="1322" h="916">
                      <a:moveTo>
                        <a:pt x="1110" y="916"/>
                      </a:moveTo>
                      <a:lnTo>
                        <a:pt x="0" y="140"/>
                      </a:lnTo>
                      <a:lnTo>
                        <a:pt x="25" y="123"/>
                      </a:lnTo>
                      <a:lnTo>
                        <a:pt x="49" y="105"/>
                      </a:lnTo>
                      <a:lnTo>
                        <a:pt x="74" y="87"/>
                      </a:lnTo>
                      <a:lnTo>
                        <a:pt x="99" y="70"/>
                      </a:lnTo>
                      <a:lnTo>
                        <a:pt x="123" y="53"/>
                      </a:lnTo>
                      <a:lnTo>
                        <a:pt x="148" y="35"/>
                      </a:lnTo>
                      <a:lnTo>
                        <a:pt x="174" y="17"/>
                      </a:lnTo>
                      <a:lnTo>
                        <a:pt x="199" y="0"/>
                      </a:lnTo>
                      <a:lnTo>
                        <a:pt x="1322" y="786"/>
                      </a:lnTo>
                      <a:lnTo>
                        <a:pt x="1295" y="803"/>
                      </a:lnTo>
                      <a:lnTo>
                        <a:pt x="1268" y="818"/>
                      </a:lnTo>
                      <a:lnTo>
                        <a:pt x="1241" y="835"/>
                      </a:lnTo>
                      <a:lnTo>
                        <a:pt x="1215" y="852"/>
                      </a:lnTo>
                      <a:lnTo>
                        <a:pt x="1188" y="867"/>
                      </a:lnTo>
                      <a:lnTo>
                        <a:pt x="1162" y="884"/>
                      </a:lnTo>
                      <a:lnTo>
                        <a:pt x="1136" y="901"/>
                      </a:lnTo>
                      <a:lnTo>
                        <a:pt x="1110" y="91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66" name="Freeform 186"/>
                <p:cNvSpPr>
                  <a:spLocks/>
                </p:cNvSpPr>
                <p:nvPr/>
              </p:nvSpPr>
              <p:spPr bwMode="auto">
                <a:xfrm>
                  <a:off x="2092" y="1440"/>
                  <a:ext cx="190" cy="132"/>
                </a:xfrm>
                <a:custGeom>
                  <a:avLst/>
                  <a:gdLst/>
                  <a:ahLst/>
                  <a:cxnLst>
                    <a:cxn ang="0">
                      <a:pos x="1116" y="919"/>
                    </a:cxn>
                    <a:cxn ang="0">
                      <a:pos x="0" y="139"/>
                    </a:cxn>
                    <a:cxn ang="0">
                      <a:pos x="25" y="121"/>
                    </a:cxn>
                    <a:cxn ang="0">
                      <a:pos x="49" y="104"/>
                    </a:cxn>
                    <a:cxn ang="0">
                      <a:pos x="74" y="86"/>
                    </a:cxn>
                    <a:cxn ang="0">
                      <a:pos x="99" y="70"/>
                    </a:cxn>
                    <a:cxn ang="0">
                      <a:pos x="125" y="52"/>
                    </a:cxn>
                    <a:cxn ang="0">
                      <a:pos x="151" y="34"/>
                    </a:cxn>
                    <a:cxn ang="0">
                      <a:pos x="176" y="18"/>
                    </a:cxn>
                    <a:cxn ang="0">
                      <a:pos x="202" y="0"/>
                    </a:cxn>
                    <a:cxn ang="0">
                      <a:pos x="1332" y="791"/>
                    </a:cxn>
                    <a:cxn ang="0">
                      <a:pos x="1305" y="808"/>
                    </a:cxn>
                    <a:cxn ang="0">
                      <a:pos x="1278" y="824"/>
                    </a:cxn>
                    <a:cxn ang="0">
                      <a:pos x="1250" y="839"/>
                    </a:cxn>
                    <a:cxn ang="0">
                      <a:pos x="1223" y="855"/>
                    </a:cxn>
                    <a:cxn ang="0">
                      <a:pos x="1196" y="872"/>
                    </a:cxn>
                    <a:cxn ang="0">
                      <a:pos x="1169" y="887"/>
                    </a:cxn>
                    <a:cxn ang="0">
                      <a:pos x="1143" y="904"/>
                    </a:cxn>
                    <a:cxn ang="0">
                      <a:pos x="1116" y="919"/>
                    </a:cxn>
                  </a:cxnLst>
                  <a:rect l="0" t="0" r="r" b="b"/>
                  <a:pathLst>
                    <a:path w="1332" h="919">
                      <a:moveTo>
                        <a:pt x="1116" y="919"/>
                      </a:moveTo>
                      <a:lnTo>
                        <a:pt x="0" y="139"/>
                      </a:lnTo>
                      <a:lnTo>
                        <a:pt x="25" y="121"/>
                      </a:lnTo>
                      <a:lnTo>
                        <a:pt x="49" y="104"/>
                      </a:lnTo>
                      <a:lnTo>
                        <a:pt x="74" y="86"/>
                      </a:lnTo>
                      <a:lnTo>
                        <a:pt x="99" y="70"/>
                      </a:lnTo>
                      <a:lnTo>
                        <a:pt x="125" y="52"/>
                      </a:lnTo>
                      <a:lnTo>
                        <a:pt x="151" y="34"/>
                      </a:lnTo>
                      <a:lnTo>
                        <a:pt x="176" y="18"/>
                      </a:lnTo>
                      <a:lnTo>
                        <a:pt x="202" y="0"/>
                      </a:lnTo>
                      <a:lnTo>
                        <a:pt x="1332" y="791"/>
                      </a:lnTo>
                      <a:lnTo>
                        <a:pt x="1305" y="808"/>
                      </a:lnTo>
                      <a:lnTo>
                        <a:pt x="1278" y="824"/>
                      </a:lnTo>
                      <a:lnTo>
                        <a:pt x="1250" y="839"/>
                      </a:lnTo>
                      <a:lnTo>
                        <a:pt x="1223" y="855"/>
                      </a:lnTo>
                      <a:lnTo>
                        <a:pt x="1196" y="872"/>
                      </a:lnTo>
                      <a:lnTo>
                        <a:pt x="1169" y="887"/>
                      </a:lnTo>
                      <a:lnTo>
                        <a:pt x="1143" y="904"/>
                      </a:lnTo>
                      <a:lnTo>
                        <a:pt x="1116" y="91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67" name="Freeform 187"/>
                <p:cNvSpPr>
                  <a:spLocks/>
                </p:cNvSpPr>
                <p:nvPr/>
              </p:nvSpPr>
              <p:spPr bwMode="auto">
                <a:xfrm>
                  <a:off x="2104" y="1431"/>
                  <a:ext cx="192" cy="132"/>
                </a:xfrm>
                <a:custGeom>
                  <a:avLst/>
                  <a:gdLst/>
                  <a:ahLst/>
                  <a:cxnLst>
                    <a:cxn ang="0">
                      <a:pos x="1123" y="922"/>
                    </a:cxn>
                    <a:cxn ang="0">
                      <a:pos x="0" y="136"/>
                    </a:cxn>
                    <a:cxn ang="0">
                      <a:pos x="25" y="119"/>
                    </a:cxn>
                    <a:cxn ang="0">
                      <a:pos x="51" y="101"/>
                    </a:cxn>
                    <a:cxn ang="0">
                      <a:pos x="76" y="85"/>
                    </a:cxn>
                    <a:cxn ang="0">
                      <a:pos x="102" y="68"/>
                    </a:cxn>
                    <a:cxn ang="0">
                      <a:pos x="127" y="50"/>
                    </a:cxn>
                    <a:cxn ang="0">
                      <a:pos x="153" y="34"/>
                    </a:cxn>
                    <a:cxn ang="0">
                      <a:pos x="179" y="17"/>
                    </a:cxn>
                    <a:cxn ang="0">
                      <a:pos x="205" y="0"/>
                    </a:cxn>
                    <a:cxn ang="0">
                      <a:pos x="1342" y="797"/>
                    </a:cxn>
                    <a:cxn ang="0">
                      <a:pos x="1315" y="812"/>
                    </a:cxn>
                    <a:cxn ang="0">
                      <a:pos x="1287" y="828"/>
                    </a:cxn>
                    <a:cxn ang="0">
                      <a:pos x="1260" y="844"/>
                    </a:cxn>
                    <a:cxn ang="0">
                      <a:pos x="1232" y="859"/>
                    </a:cxn>
                    <a:cxn ang="0">
                      <a:pos x="1205" y="875"/>
                    </a:cxn>
                    <a:cxn ang="0">
                      <a:pos x="1178" y="891"/>
                    </a:cxn>
                    <a:cxn ang="0">
                      <a:pos x="1150" y="906"/>
                    </a:cxn>
                    <a:cxn ang="0">
                      <a:pos x="1123" y="922"/>
                    </a:cxn>
                  </a:cxnLst>
                  <a:rect l="0" t="0" r="r" b="b"/>
                  <a:pathLst>
                    <a:path w="1342" h="922">
                      <a:moveTo>
                        <a:pt x="1123" y="922"/>
                      </a:moveTo>
                      <a:lnTo>
                        <a:pt x="0" y="136"/>
                      </a:lnTo>
                      <a:lnTo>
                        <a:pt x="25" y="119"/>
                      </a:lnTo>
                      <a:lnTo>
                        <a:pt x="51" y="101"/>
                      </a:lnTo>
                      <a:lnTo>
                        <a:pt x="76" y="85"/>
                      </a:lnTo>
                      <a:lnTo>
                        <a:pt x="102" y="68"/>
                      </a:lnTo>
                      <a:lnTo>
                        <a:pt x="127" y="50"/>
                      </a:lnTo>
                      <a:lnTo>
                        <a:pt x="153" y="34"/>
                      </a:lnTo>
                      <a:lnTo>
                        <a:pt x="179" y="17"/>
                      </a:lnTo>
                      <a:lnTo>
                        <a:pt x="205" y="0"/>
                      </a:lnTo>
                      <a:lnTo>
                        <a:pt x="1342" y="797"/>
                      </a:lnTo>
                      <a:lnTo>
                        <a:pt x="1315" y="812"/>
                      </a:lnTo>
                      <a:lnTo>
                        <a:pt x="1287" y="828"/>
                      </a:lnTo>
                      <a:lnTo>
                        <a:pt x="1260" y="844"/>
                      </a:lnTo>
                      <a:lnTo>
                        <a:pt x="1232" y="859"/>
                      </a:lnTo>
                      <a:lnTo>
                        <a:pt x="1205" y="875"/>
                      </a:lnTo>
                      <a:lnTo>
                        <a:pt x="1178" y="891"/>
                      </a:lnTo>
                      <a:lnTo>
                        <a:pt x="1150" y="906"/>
                      </a:lnTo>
                      <a:lnTo>
                        <a:pt x="1123" y="92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68" name="Freeform 188"/>
                <p:cNvSpPr>
                  <a:spLocks/>
                </p:cNvSpPr>
                <p:nvPr/>
              </p:nvSpPr>
              <p:spPr bwMode="auto">
                <a:xfrm>
                  <a:off x="2119" y="1421"/>
                  <a:ext cx="193" cy="132"/>
                </a:xfrm>
                <a:custGeom>
                  <a:avLst/>
                  <a:gdLst/>
                  <a:ahLst/>
                  <a:cxnLst>
                    <a:cxn ang="0">
                      <a:pos x="1130" y="925"/>
                    </a:cxn>
                    <a:cxn ang="0">
                      <a:pos x="0" y="134"/>
                    </a:cxn>
                    <a:cxn ang="0">
                      <a:pos x="25" y="117"/>
                    </a:cxn>
                    <a:cxn ang="0">
                      <a:pos x="51" y="101"/>
                    </a:cxn>
                    <a:cxn ang="0">
                      <a:pos x="77" y="84"/>
                    </a:cxn>
                    <a:cxn ang="0">
                      <a:pos x="102" y="67"/>
                    </a:cxn>
                    <a:cxn ang="0">
                      <a:pos x="128" y="50"/>
                    </a:cxn>
                    <a:cxn ang="0">
                      <a:pos x="154" y="34"/>
                    </a:cxn>
                    <a:cxn ang="0">
                      <a:pos x="180" y="17"/>
                    </a:cxn>
                    <a:cxn ang="0">
                      <a:pos x="206" y="0"/>
                    </a:cxn>
                    <a:cxn ang="0">
                      <a:pos x="1353" y="802"/>
                    </a:cxn>
                    <a:cxn ang="0">
                      <a:pos x="1325" y="818"/>
                    </a:cxn>
                    <a:cxn ang="0">
                      <a:pos x="1297" y="833"/>
                    </a:cxn>
                    <a:cxn ang="0">
                      <a:pos x="1268" y="848"/>
                    </a:cxn>
                    <a:cxn ang="0">
                      <a:pos x="1240" y="864"/>
                    </a:cxn>
                    <a:cxn ang="0">
                      <a:pos x="1213" y="879"/>
                    </a:cxn>
                    <a:cxn ang="0">
                      <a:pos x="1185" y="895"/>
                    </a:cxn>
                    <a:cxn ang="0">
                      <a:pos x="1158" y="911"/>
                    </a:cxn>
                    <a:cxn ang="0">
                      <a:pos x="1130" y="925"/>
                    </a:cxn>
                  </a:cxnLst>
                  <a:rect l="0" t="0" r="r" b="b"/>
                  <a:pathLst>
                    <a:path w="1353" h="925">
                      <a:moveTo>
                        <a:pt x="1130" y="925"/>
                      </a:moveTo>
                      <a:lnTo>
                        <a:pt x="0" y="134"/>
                      </a:lnTo>
                      <a:lnTo>
                        <a:pt x="25" y="117"/>
                      </a:lnTo>
                      <a:lnTo>
                        <a:pt x="51" y="101"/>
                      </a:lnTo>
                      <a:lnTo>
                        <a:pt x="77" y="84"/>
                      </a:lnTo>
                      <a:lnTo>
                        <a:pt x="102" y="67"/>
                      </a:lnTo>
                      <a:lnTo>
                        <a:pt x="128" y="50"/>
                      </a:lnTo>
                      <a:lnTo>
                        <a:pt x="154" y="34"/>
                      </a:lnTo>
                      <a:lnTo>
                        <a:pt x="180" y="17"/>
                      </a:lnTo>
                      <a:lnTo>
                        <a:pt x="206" y="0"/>
                      </a:lnTo>
                      <a:lnTo>
                        <a:pt x="1353" y="802"/>
                      </a:lnTo>
                      <a:lnTo>
                        <a:pt x="1325" y="818"/>
                      </a:lnTo>
                      <a:lnTo>
                        <a:pt x="1297" y="833"/>
                      </a:lnTo>
                      <a:lnTo>
                        <a:pt x="1268" y="848"/>
                      </a:lnTo>
                      <a:lnTo>
                        <a:pt x="1240" y="864"/>
                      </a:lnTo>
                      <a:lnTo>
                        <a:pt x="1213" y="879"/>
                      </a:lnTo>
                      <a:lnTo>
                        <a:pt x="1185" y="895"/>
                      </a:lnTo>
                      <a:lnTo>
                        <a:pt x="1158" y="911"/>
                      </a:lnTo>
                      <a:lnTo>
                        <a:pt x="1130" y="92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69" name="Freeform 189"/>
                <p:cNvSpPr>
                  <a:spLocks/>
                </p:cNvSpPr>
                <p:nvPr/>
              </p:nvSpPr>
              <p:spPr bwMode="auto">
                <a:xfrm>
                  <a:off x="2135" y="1412"/>
                  <a:ext cx="195" cy="135"/>
                </a:xfrm>
                <a:custGeom>
                  <a:avLst/>
                  <a:gdLst/>
                  <a:ahLst/>
                  <a:cxnLst>
                    <a:cxn ang="0">
                      <a:pos x="1137" y="929"/>
                    </a:cxn>
                    <a:cxn ang="0">
                      <a:pos x="0" y="132"/>
                    </a:cxn>
                    <a:cxn ang="0">
                      <a:pos x="25" y="115"/>
                    </a:cxn>
                    <a:cxn ang="0">
                      <a:pos x="51" y="98"/>
                    </a:cxn>
                    <a:cxn ang="0">
                      <a:pos x="77" y="82"/>
                    </a:cxn>
                    <a:cxn ang="0">
                      <a:pos x="103" y="65"/>
                    </a:cxn>
                    <a:cxn ang="0">
                      <a:pos x="130" y="49"/>
                    </a:cxn>
                    <a:cxn ang="0">
                      <a:pos x="156" y="32"/>
                    </a:cxn>
                    <a:cxn ang="0">
                      <a:pos x="182" y="15"/>
                    </a:cxn>
                    <a:cxn ang="0">
                      <a:pos x="209" y="0"/>
                    </a:cxn>
                    <a:cxn ang="0">
                      <a:pos x="1365" y="808"/>
                    </a:cxn>
                    <a:cxn ang="0">
                      <a:pos x="1335" y="822"/>
                    </a:cxn>
                    <a:cxn ang="0">
                      <a:pos x="1307" y="838"/>
                    </a:cxn>
                    <a:cxn ang="0">
                      <a:pos x="1278" y="853"/>
                    </a:cxn>
                    <a:cxn ang="0">
                      <a:pos x="1250" y="867"/>
                    </a:cxn>
                    <a:cxn ang="0">
                      <a:pos x="1222" y="883"/>
                    </a:cxn>
                    <a:cxn ang="0">
                      <a:pos x="1194" y="897"/>
                    </a:cxn>
                    <a:cxn ang="0">
                      <a:pos x="1165" y="913"/>
                    </a:cxn>
                    <a:cxn ang="0">
                      <a:pos x="1137" y="929"/>
                    </a:cxn>
                  </a:cxnLst>
                  <a:rect l="0" t="0" r="r" b="b"/>
                  <a:pathLst>
                    <a:path w="1365" h="929">
                      <a:moveTo>
                        <a:pt x="1137" y="929"/>
                      </a:moveTo>
                      <a:lnTo>
                        <a:pt x="0" y="132"/>
                      </a:lnTo>
                      <a:lnTo>
                        <a:pt x="25" y="115"/>
                      </a:lnTo>
                      <a:lnTo>
                        <a:pt x="51" y="98"/>
                      </a:lnTo>
                      <a:lnTo>
                        <a:pt x="77" y="82"/>
                      </a:lnTo>
                      <a:lnTo>
                        <a:pt x="103" y="65"/>
                      </a:lnTo>
                      <a:lnTo>
                        <a:pt x="130" y="49"/>
                      </a:lnTo>
                      <a:lnTo>
                        <a:pt x="156" y="32"/>
                      </a:lnTo>
                      <a:lnTo>
                        <a:pt x="182" y="15"/>
                      </a:lnTo>
                      <a:lnTo>
                        <a:pt x="209" y="0"/>
                      </a:lnTo>
                      <a:lnTo>
                        <a:pt x="1365" y="808"/>
                      </a:lnTo>
                      <a:lnTo>
                        <a:pt x="1335" y="822"/>
                      </a:lnTo>
                      <a:lnTo>
                        <a:pt x="1307" y="838"/>
                      </a:lnTo>
                      <a:lnTo>
                        <a:pt x="1278" y="853"/>
                      </a:lnTo>
                      <a:lnTo>
                        <a:pt x="1250" y="867"/>
                      </a:lnTo>
                      <a:lnTo>
                        <a:pt x="1222" y="883"/>
                      </a:lnTo>
                      <a:lnTo>
                        <a:pt x="1194" y="897"/>
                      </a:lnTo>
                      <a:lnTo>
                        <a:pt x="1165" y="913"/>
                      </a:lnTo>
                      <a:lnTo>
                        <a:pt x="1137" y="92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70" name="Freeform 190"/>
                <p:cNvSpPr>
                  <a:spLocks/>
                </p:cNvSpPr>
                <p:nvPr/>
              </p:nvSpPr>
              <p:spPr bwMode="auto">
                <a:xfrm>
                  <a:off x="2148" y="1403"/>
                  <a:ext cx="197" cy="135"/>
                </a:xfrm>
                <a:custGeom>
                  <a:avLst/>
                  <a:gdLst/>
                  <a:ahLst/>
                  <a:cxnLst>
                    <a:cxn ang="0">
                      <a:pos x="1147" y="933"/>
                    </a:cxn>
                    <a:cxn ang="0">
                      <a:pos x="0" y="131"/>
                    </a:cxn>
                    <a:cxn ang="0">
                      <a:pos x="27" y="115"/>
                    </a:cxn>
                    <a:cxn ang="0">
                      <a:pos x="53" y="98"/>
                    </a:cxn>
                    <a:cxn ang="0">
                      <a:pos x="79" y="81"/>
                    </a:cxn>
                    <a:cxn ang="0">
                      <a:pos x="106" y="65"/>
                    </a:cxn>
                    <a:cxn ang="0">
                      <a:pos x="132" y="49"/>
                    </a:cxn>
                    <a:cxn ang="0">
                      <a:pos x="160" y="32"/>
                    </a:cxn>
                    <a:cxn ang="0">
                      <a:pos x="186" y="17"/>
                    </a:cxn>
                    <a:cxn ang="0">
                      <a:pos x="213" y="0"/>
                    </a:cxn>
                    <a:cxn ang="0">
                      <a:pos x="1377" y="815"/>
                    </a:cxn>
                    <a:cxn ang="0">
                      <a:pos x="1348" y="830"/>
                    </a:cxn>
                    <a:cxn ang="0">
                      <a:pos x="1319" y="845"/>
                    </a:cxn>
                    <a:cxn ang="0">
                      <a:pos x="1290" y="859"/>
                    </a:cxn>
                    <a:cxn ang="0">
                      <a:pos x="1262" y="874"/>
                    </a:cxn>
                    <a:cxn ang="0">
                      <a:pos x="1232" y="888"/>
                    </a:cxn>
                    <a:cxn ang="0">
                      <a:pos x="1204" y="904"/>
                    </a:cxn>
                    <a:cxn ang="0">
                      <a:pos x="1175" y="919"/>
                    </a:cxn>
                    <a:cxn ang="0">
                      <a:pos x="1147" y="933"/>
                    </a:cxn>
                  </a:cxnLst>
                  <a:rect l="0" t="0" r="r" b="b"/>
                  <a:pathLst>
                    <a:path w="1377" h="933">
                      <a:moveTo>
                        <a:pt x="1147" y="933"/>
                      </a:moveTo>
                      <a:lnTo>
                        <a:pt x="0" y="131"/>
                      </a:lnTo>
                      <a:lnTo>
                        <a:pt x="27" y="115"/>
                      </a:lnTo>
                      <a:lnTo>
                        <a:pt x="53" y="98"/>
                      </a:lnTo>
                      <a:lnTo>
                        <a:pt x="79" y="81"/>
                      </a:lnTo>
                      <a:lnTo>
                        <a:pt x="106" y="65"/>
                      </a:lnTo>
                      <a:lnTo>
                        <a:pt x="132" y="49"/>
                      </a:lnTo>
                      <a:lnTo>
                        <a:pt x="160" y="32"/>
                      </a:lnTo>
                      <a:lnTo>
                        <a:pt x="186" y="17"/>
                      </a:lnTo>
                      <a:lnTo>
                        <a:pt x="213" y="0"/>
                      </a:lnTo>
                      <a:lnTo>
                        <a:pt x="1377" y="815"/>
                      </a:lnTo>
                      <a:lnTo>
                        <a:pt x="1348" y="830"/>
                      </a:lnTo>
                      <a:lnTo>
                        <a:pt x="1319" y="845"/>
                      </a:lnTo>
                      <a:lnTo>
                        <a:pt x="1290" y="859"/>
                      </a:lnTo>
                      <a:lnTo>
                        <a:pt x="1262" y="874"/>
                      </a:lnTo>
                      <a:lnTo>
                        <a:pt x="1232" y="888"/>
                      </a:lnTo>
                      <a:lnTo>
                        <a:pt x="1204" y="904"/>
                      </a:lnTo>
                      <a:lnTo>
                        <a:pt x="1175" y="919"/>
                      </a:lnTo>
                      <a:lnTo>
                        <a:pt x="1147" y="93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71" name="Freeform 191"/>
                <p:cNvSpPr>
                  <a:spLocks/>
                </p:cNvSpPr>
                <p:nvPr/>
              </p:nvSpPr>
              <p:spPr bwMode="auto">
                <a:xfrm>
                  <a:off x="2165" y="1393"/>
                  <a:ext cx="198" cy="136"/>
                </a:xfrm>
                <a:custGeom>
                  <a:avLst/>
                  <a:gdLst/>
                  <a:ahLst/>
                  <a:cxnLst>
                    <a:cxn ang="0">
                      <a:pos x="1156" y="938"/>
                    </a:cxn>
                    <a:cxn ang="0">
                      <a:pos x="0" y="130"/>
                    </a:cxn>
                    <a:cxn ang="0">
                      <a:pos x="26" y="113"/>
                    </a:cxn>
                    <a:cxn ang="0">
                      <a:pos x="54" y="96"/>
                    </a:cxn>
                    <a:cxn ang="0">
                      <a:pos x="81" y="81"/>
                    </a:cxn>
                    <a:cxn ang="0">
                      <a:pos x="107" y="64"/>
                    </a:cxn>
                    <a:cxn ang="0">
                      <a:pos x="134" y="48"/>
                    </a:cxn>
                    <a:cxn ang="0">
                      <a:pos x="161" y="33"/>
                    </a:cxn>
                    <a:cxn ang="0">
                      <a:pos x="188" y="16"/>
                    </a:cxn>
                    <a:cxn ang="0">
                      <a:pos x="215" y="0"/>
                    </a:cxn>
                    <a:cxn ang="0">
                      <a:pos x="1389" y="823"/>
                    </a:cxn>
                    <a:cxn ang="0">
                      <a:pos x="1360" y="837"/>
                    </a:cxn>
                    <a:cxn ang="0">
                      <a:pos x="1330" y="851"/>
                    </a:cxn>
                    <a:cxn ang="0">
                      <a:pos x="1300" y="865"/>
                    </a:cxn>
                    <a:cxn ang="0">
                      <a:pos x="1271" y="879"/>
                    </a:cxn>
                    <a:cxn ang="0">
                      <a:pos x="1242" y="894"/>
                    </a:cxn>
                    <a:cxn ang="0">
                      <a:pos x="1213" y="909"/>
                    </a:cxn>
                    <a:cxn ang="0">
                      <a:pos x="1184" y="923"/>
                    </a:cxn>
                    <a:cxn ang="0">
                      <a:pos x="1156" y="938"/>
                    </a:cxn>
                  </a:cxnLst>
                  <a:rect l="0" t="0" r="r" b="b"/>
                  <a:pathLst>
                    <a:path w="1389" h="938">
                      <a:moveTo>
                        <a:pt x="1156" y="938"/>
                      </a:moveTo>
                      <a:lnTo>
                        <a:pt x="0" y="130"/>
                      </a:lnTo>
                      <a:lnTo>
                        <a:pt x="26" y="113"/>
                      </a:lnTo>
                      <a:lnTo>
                        <a:pt x="54" y="96"/>
                      </a:lnTo>
                      <a:lnTo>
                        <a:pt x="81" y="81"/>
                      </a:lnTo>
                      <a:lnTo>
                        <a:pt x="107" y="64"/>
                      </a:lnTo>
                      <a:lnTo>
                        <a:pt x="134" y="48"/>
                      </a:lnTo>
                      <a:lnTo>
                        <a:pt x="161" y="33"/>
                      </a:lnTo>
                      <a:lnTo>
                        <a:pt x="188" y="16"/>
                      </a:lnTo>
                      <a:lnTo>
                        <a:pt x="215" y="0"/>
                      </a:lnTo>
                      <a:lnTo>
                        <a:pt x="1389" y="823"/>
                      </a:lnTo>
                      <a:lnTo>
                        <a:pt x="1360" y="837"/>
                      </a:lnTo>
                      <a:lnTo>
                        <a:pt x="1330" y="851"/>
                      </a:lnTo>
                      <a:lnTo>
                        <a:pt x="1300" y="865"/>
                      </a:lnTo>
                      <a:lnTo>
                        <a:pt x="1271" y="879"/>
                      </a:lnTo>
                      <a:lnTo>
                        <a:pt x="1242" y="894"/>
                      </a:lnTo>
                      <a:lnTo>
                        <a:pt x="1213" y="909"/>
                      </a:lnTo>
                      <a:lnTo>
                        <a:pt x="1184" y="923"/>
                      </a:lnTo>
                      <a:lnTo>
                        <a:pt x="1156" y="93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72" name="Freeform 192"/>
                <p:cNvSpPr>
                  <a:spLocks/>
                </p:cNvSpPr>
                <p:nvPr/>
              </p:nvSpPr>
              <p:spPr bwMode="auto">
                <a:xfrm>
                  <a:off x="2180" y="1385"/>
                  <a:ext cx="201" cy="136"/>
                </a:xfrm>
                <a:custGeom>
                  <a:avLst/>
                  <a:gdLst/>
                  <a:ahLst/>
                  <a:cxnLst>
                    <a:cxn ang="0">
                      <a:pos x="1164" y="941"/>
                    </a:cxn>
                    <a:cxn ang="0">
                      <a:pos x="0" y="126"/>
                    </a:cxn>
                    <a:cxn ang="0">
                      <a:pos x="27" y="110"/>
                    </a:cxn>
                    <a:cxn ang="0">
                      <a:pos x="54" y="95"/>
                    </a:cxn>
                    <a:cxn ang="0">
                      <a:pos x="81" y="78"/>
                    </a:cxn>
                    <a:cxn ang="0">
                      <a:pos x="108" y="62"/>
                    </a:cxn>
                    <a:cxn ang="0">
                      <a:pos x="136" y="47"/>
                    </a:cxn>
                    <a:cxn ang="0">
                      <a:pos x="163" y="31"/>
                    </a:cxn>
                    <a:cxn ang="0">
                      <a:pos x="190" y="16"/>
                    </a:cxn>
                    <a:cxn ang="0">
                      <a:pos x="218" y="0"/>
                    </a:cxn>
                    <a:cxn ang="0">
                      <a:pos x="1402" y="829"/>
                    </a:cxn>
                    <a:cxn ang="0">
                      <a:pos x="1372" y="842"/>
                    </a:cxn>
                    <a:cxn ang="0">
                      <a:pos x="1343" y="857"/>
                    </a:cxn>
                    <a:cxn ang="0">
                      <a:pos x="1312" y="870"/>
                    </a:cxn>
                    <a:cxn ang="0">
                      <a:pos x="1282" y="884"/>
                    </a:cxn>
                    <a:cxn ang="0">
                      <a:pos x="1253" y="899"/>
                    </a:cxn>
                    <a:cxn ang="0">
                      <a:pos x="1223" y="913"/>
                    </a:cxn>
                    <a:cxn ang="0">
                      <a:pos x="1193" y="927"/>
                    </a:cxn>
                    <a:cxn ang="0">
                      <a:pos x="1164" y="941"/>
                    </a:cxn>
                  </a:cxnLst>
                  <a:rect l="0" t="0" r="r" b="b"/>
                  <a:pathLst>
                    <a:path w="1402" h="941">
                      <a:moveTo>
                        <a:pt x="1164" y="941"/>
                      </a:moveTo>
                      <a:lnTo>
                        <a:pt x="0" y="126"/>
                      </a:lnTo>
                      <a:lnTo>
                        <a:pt x="27" y="110"/>
                      </a:lnTo>
                      <a:lnTo>
                        <a:pt x="54" y="95"/>
                      </a:lnTo>
                      <a:lnTo>
                        <a:pt x="81" y="78"/>
                      </a:lnTo>
                      <a:lnTo>
                        <a:pt x="108" y="62"/>
                      </a:lnTo>
                      <a:lnTo>
                        <a:pt x="136" y="47"/>
                      </a:lnTo>
                      <a:lnTo>
                        <a:pt x="163" y="31"/>
                      </a:lnTo>
                      <a:lnTo>
                        <a:pt x="190" y="16"/>
                      </a:lnTo>
                      <a:lnTo>
                        <a:pt x="218" y="0"/>
                      </a:lnTo>
                      <a:lnTo>
                        <a:pt x="1402" y="829"/>
                      </a:lnTo>
                      <a:lnTo>
                        <a:pt x="1372" y="842"/>
                      </a:lnTo>
                      <a:lnTo>
                        <a:pt x="1343" y="857"/>
                      </a:lnTo>
                      <a:lnTo>
                        <a:pt x="1312" y="870"/>
                      </a:lnTo>
                      <a:lnTo>
                        <a:pt x="1282" y="884"/>
                      </a:lnTo>
                      <a:lnTo>
                        <a:pt x="1253" y="899"/>
                      </a:lnTo>
                      <a:lnTo>
                        <a:pt x="1223" y="913"/>
                      </a:lnTo>
                      <a:lnTo>
                        <a:pt x="1193" y="927"/>
                      </a:lnTo>
                      <a:lnTo>
                        <a:pt x="1164" y="94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73" name="Freeform 193"/>
                <p:cNvSpPr>
                  <a:spLocks noEditPoints="1"/>
                </p:cNvSpPr>
                <p:nvPr/>
              </p:nvSpPr>
              <p:spPr bwMode="auto">
                <a:xfrm>
                  <a:off x="2194" y="1376"/>
                  <a:ext cx="278" cy="185"/>
                </a:xfrm>
                <a:custGeom>
                  <a:avLst/>
                  <a:gdLst/>
                  <a:ahLst/>
                  <a:cxnLst>
                    <a:cxn ang="0">
                      <a:pos x="1174" y="947"/>
                    </a:cxn>
                    <a:cxn ang="0">
                      <a:pos x="0" y="124"/>
                    </a:cxn>
                    <a:cxn ang="0">
                      <a:pos x="27" y="109"/>
                    </a:cxn>
                    <a:cxn ang="0">
                      <a:pos x="55" y="93"/>
                    </a:cxn>
                    <a:cxn ang="0">
                      <a:pos x="82" y="78"/>
                    </a:cxn>
                    <a:cxn ang="0">
                      <a:pos x="111" y="62"/>
                    </a:cxn>
                    <a:cxn ang="0">
                      <a:pos x="138" y="46"/>
                    </a:cxn>
                    <a:cxn ang="0">
                      <a:pos x="166" y="31"/>
                    </a:cxn>
                    <a:cxn ang="0">
                      <a:pos x="194" y="16"/>
                    </a:cxn>
                    <a:cxn ang="0">
                      <a:pos x="221" y="0"/>
                    </a:cxn>
                    <a:cxn ang="0">
                      <a:pos x="1416" y="837"/>
                    </a:cxn>
                    <a:cxn ang="0">
                      <a:pos x="1386" y="850"/>
                    </a:cxn>
                    <a:cxn ang="0">
                      <a:pos x="1355" y="864"/>
                    </a:cxn>
                    <a:cxn ang="0">
                      <a:pos x="1325" y="877"/>
                    </a:cxn>
                    <a:cxn ang="0">
                      <a:pos x="1295" y="891"/>
                    </a:cxn>
                    <a:cxn ang="0">
                      <a:pos x="1265" y="904"/>
                    </a:cxn>
                    <a:cxn ang="0">
                      <a:pos x="1235" y="919"/>
                    </a:cxn>
                    <a:cxn ang="0">
                      <a:pos x="1204" y="932"/>
                    </a:cxn>
                    <a:cxn ang="0">
                      <a:pos x="1174" y="947"/>
                    </a:cxn>
                    <a:cxn ang="0">
                      <a:pos x="1853" y="1143"/>
                    </a:cxn>
                    <a:cxn ang="0">
                      <a:pos x="1949" y="1210"/>
                    </a:cxn>
                    <a:cxn ang="0">
                      <a:pos x="1876" y="1296"/>
                    </a:cxn>
                    <a:cxn ang="0">
                      <a:pos x="1853" y="1143"/>
                    </a:cxn>
                  </a:cxnLst>
                  <a:rect l="0" t="0" r="r" b="b"/>
                  <a:pathLst>
                    <a:path w="1949" h="1296">
                      <a:moveTo>
                        <a:pt x="1174" y="947"/>
                      </a:moveTo>
                      <a:lnTo>
                        <a:pt x="0" y="124"/>
                      </a:lnTo>
                      <a:lnTo>
                        <a:pt x="27" y="109"/>
                      </a:lnTo>
                      <a:lnTo>
                        <a:pt x="55" y="93"/>
                      </a:lnTo>
                      <a:lnTo>
                        <a:pt x="82" y="78"/>
                      </a:lnTo>
                      <a:lnTo>
                        <a:pt x="111" y="62"/>
                      </a:lnTo>
                      <a:lnTo>
                        <a:pt x="138" y="46"/>
                      </a:lnTo>
                      <a:lnTo>
                        <a:pt x="166" y="31"/>
                      </a:lnTo>
                      <a:lnTo>
                        <a:pt x="194" y="16"/>
                      </a:lnTo>
                      <a:lnTo>
                        <a:pt x="221" y="0"/>
                      </a:lnTo>
                      <a:lnTo>
                        <a:pt x="1416" y="837"/>
                      </a:lnTo>
                      <a:lnTo>
                        <a:pt x="1386" y="850"/>
                      </a:lnTo>
                      <a:lnTo>
                        <a:pt x="1355" y="864"/>
                      </a:lnTo>
                      <a:lnTo>
                        <a:pt x="1325" y="877"/>
                      </a:lnTo>
                      <a:lnTo>
                        <a:pt x="1295" y="891"/>
                      </a:lnTo>
                      <a:lnTo>
                        <a:pt x="1265" y="904"/>
                      </a:lnTo>
                      <a:lnTo>
                        <a:pt x="1235" y="919"/>
                      </a:lnTo>
                      <a:lnTo>
                        <a:pt x="1204" y="932"/>
                      </a:lnTo>
                      <a:lnTo>
                        <a:pt x="1174" y="947"/>
                      </a:lnTo>
                      <a:close/>
                      <a:moveTo>
                        <a:pt x="1853" y="1143"/>
                      </a:moveTo>
                      <a:lnTo>
                        <a:pt x="1949" y="1210"/>
                      </a:lnTo>
                      <a:lnTo>
                        <a:pt x="1876" y="1296"/>
                      </a:lnTo>
                      <a:lnTo>
                        <a:pt x="1853" y="114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74" name="Freeform 194"/>
                <p:cNvSpPr>
                  <a:spLocks noEditPoints="1"/>
                </p:cNvSpPr>
                <p:nvPr/>
              </p:nvSpPr>
              <p:spPr bwMode="auto">
                <a:xfrm>
                  <a:off x="2210" y="1367"/>
                  <a:ext cx="273" cy="194"/>
                </a:xfrm>
                <a:custGeom>
                  <a:avLst/>
                  <a:gdLst/>
                  <a:ahLst/>
                  <a:cxnLst>
                    <a:cxn ang="0">
                      <a:pos x="1184" y="951"/>
                    </a:cxn>
                    <a:cxn ang="0">
                      <a:pos x="0" y="122"/>
                    </a:cxn>
                    <a:cxn ang="0">
                      <a:pos x="28" y="106"/>
                    </a:cxn>
                    <a:cxn ang="0">
                      <a:pos x="56" y="91"/>
                    </a:cxn>
                    <a:cxn ang="0">
                      <a:pos x="84" y="76"/>
                    </a:cxn>
                    <a:cxn ang="0">
                      <a:pos x="112" y="60"/>
                    </a:cxn>
                    <a:cxn ang="0">
                      <a:pos x="140" y="45"/>
                    </a:cxn>
                    <a:cxn ang="0">
                      <a:pos x="168" y="30"/>
                    </a:cxn>
                    <a:cxn ang="0">
                      <a:pos x="197" y="15"/>
                    </a:cxn>
                    <a:cxn ang="0">
                      <a:pos x="225" y="0"/>
                    </a:cxn>
                    <a:cxn ang="0">
                      <a:pos x="1431" y="844"/>
                    </a:cxn>
                    <a:cxn ang="0">
                      <a:pos x="1400" y="857"/>
                    </a:cxn>
                    <a:cxn ang="0">
                      <a:pos x="1368" y="870"/>
                    </a:cxn>
                    <a:cxn ang="0">
                      <a:pos x="1338" y="883"/>
                    </a:cxn>
                    <a:cxn ang="0">
                      <a:pos x="1307" y="897"/>
                    </a:cxn>
                    <a:cxn ang="0">
                      <a:pos x="1276" y="910"/>
                    </a:cxn>
                    <a:cxn ang="0">
                      <a:pos x="1245" y="924"/>
                    </a:cxn>
                    <a:cxn ang="0">
                      <a:pos x="1215" y="937"/>
                    </a:cxn>
                    <a:cxn ang="0">
                      <a:pos x="1184" y="951"/>
                    </a:cxn>
                    <a:cxn ang="0">
                      <a:pos x="1721" y="1048"/>
                    </a:cxn>
                    <a:cxn ang="0">
                      <a:pos x="1913" y="1182"/>
                    </a:cxn>
                    <a:cxn ang="0">
                      <a:pos x="1766" y="1356"/>
                    </a:cxn>
                    <a:cxn ang="0">
                      <a:pos x="1721" y="1048"/>
                    </a:cxn>
                  </a:cxnLst>
                  <a:rect l="0" t="0" r="r" b="b"/>
                  <a:pathLst>
                    <a:path w="1913" h="1356">
                      <a:moveTo>
                        <a:pt x="1184" y="951"/>
                      </a:moveTo>
                      <a:lnTo>
                        <a:pt x="0" y="122"/>
                      </a:lnTo>
                      <a:lnTo>
                        <a:pt x="28" y="106"/>
                      </a:lnTo>
                      <a:lnTo>
                        <a:pt x="56" y="91"/>
                      </a:lnTo>
                      <a:lnTo>
                        <a:pt x="84" y="76"/>
                      </a:lnTo>
                      <a:lnTo>
                        <a:pt x="112" y="60"/>
                      </a:lnTo>
                      <a:lnTo>
                        <a:pt x="140" y="45"/>
                      </a:lnTo>
                      <a:lnTo>
                        <a:pt x="168" y="30"/>
                      </a:lnTo>
                      <a:lnTo>
                        <a:pt x="197" y="15"/>
                      </a:lnTo>
                      <a:lnTo>
                        <a:pt x="225" y="0"/>
                      </a:lnTo>
                      <a:lnTo>
                        <a:pt x="1431" y="844"/>
                      </a:lnTo>
                      <a:lnTo>
                        <a:pt x="1400" y="857"/>
                      </a:lnTo>
                      <a:lnTo>
                        <a:pt x="1368" y="870"/>
                      </a:lnTo>
                      <a:lnTo>
                        <a:pt x="1338" y="883"/>
                      </a:lnTo>
                      <a:lnTo>
                        <a:pt x="1307" y="897"/>
                      </a:lnTo>
                      <a:lnTo>
                        <a:pt x="1276" y="910"/>
                      </a:lnTo>
                      <a:lnTo>
                        <a:pt x="1245" y="924"/>
                      </a:lnTo>
                      <a:lnTo>
                        <a:pt x="1215" y="937"/>
                      </a:lnTo>
                      <a:lnTo>
                        <a:pt x="1184" y="951"/>
                      </a:lnTo>
                      <a:close/>
                      <a:moveTo>
                        <a:pt x="1721" y="1048"/>
                      </a:moveTo>
                      <a:lnTo>
                        <a:pt x="1913" y="1182"/>
                      </a:lnTo>
                      <a:lnTo>
                        <a:pt x="1766" y="1356"/>
                      </a:lnTo>
                      <a:lnTo>
                        <a:pt x="1721" y="104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75" name="Freeform 195"/>
                <p:cNvSpPr>
                  <a:spLocks noEditPoints="1"/>
                </p:cNvSpPr>
                <p:nvPr/>
              </p:nvSpPr>
              <p:spPr bwMode="auto">
                <a:xfrm>
                  <a:off x="2227" y="1359"/>
                  <a:ext cx="268" cy="190"/>
                </a:xfrm>
                <a:custGeom>
                  <a:avLst/>
                  <a:gdLst/>
                  <a:ahLst/>
                  <a:cxnLst>
                    <a:cxn ang="0">
                      <a:pos x="1728" y="1330"/>
                    </a:cxn>
                    <a:cxn ang="0">
                      <a:pos x="1632" y="1263"/>
                    </a:cxn>
                    <a:cxn ang="0">
                      <a:pos x="1588" y="952"/>
                    </a:cxn>
                    <a:cxn ang="0">
                      <a:pos x="1876" y="1155"/>
                    </a:cxn>
                    <a:cxn ang="0">
                      <a:pos x="1728" y="1330"/>
                    </a:cxn>
                    <a:cxn ang="0">
                      <a:pos x="1195" y="957"/>
                    </a:cxn>
                    <a:cxn ang="0">
                      <a:pos x="0" y="120"/>
                    </a:cxn>
                    <a:cxn ang="0">
                      <a:pos x="29" y="105"/>
                    </a:cxn>
                    <a:cxn ang="0">
                      <a:pos x="57" y="90"/>
                    </a:cxn>
                    <a:cxn ang="0">
                      <a:pos x="86" y="75"/>
                    </a:cxn>
                    <a:cxn ang="0">
                      <a:pos x="114" y="60"/>
                    </a:cxn>
                    <a:cxn ang="0">
                      <a:pos x="143" y="45"/>
                    </a:cxn>
                    <a:cxn ang="0">
                      <a:pos x="171" y="30"/>
                    </a:cxn>
                    <a:cxn ang="0">
                      <a:pos x="200" y="15"/>
                    </a:cxn>
                    <a:cxn ang="0">
                      <a:pos x="228" y="0"/>
                    </a:cxn>
                    <a:cxn ang="0">
                      <a:pos x="1446" y="853"/>
                    </a:cxn>
                    <a:cxn ang="0">
                      <a:pos x="1415" y="866"/>
                    </a:cxn>
                    <a:cxn ang="0">
                      <a:pos x="1384" y="878"/>
                    </a:cxn>
                    <a:cxn ang="0">
                      <a:pos x="1352" y="891"/>
                    </a:cxn>
                    <a:cxn ang="0">
                      <a:pos x="1320" y="904"/>
                    </a:cxn>
                    <a:cxn ang="0">
                      <a:pos x="1289" y="917"/>
                    </a:cxn>
                    <a:cxn ang="0">
                      <a:pos x="1257" y="930"/>
                    </a:cxn>
                    <a:cxn ang="0">
                      <a:pos x="1226" y="943"/>
                    </a:cxn>
                    <a:cxn ang="0">
                      <a:pos x="1195" y="957"/>
                    </a:cxn>
                  </a:cxnLst>
                  <a:rect l="0" t="0" r="r" b="b"/>
                  <a:pathLst>
                    <a:path w="1876" h="1330">
                      <a:moveTo>
                        <a:pt x="1728" y="1330"/>
                      </a:moveTo>
                      <a:lnTo>
                        <a:pt x="1632" y="1263"/>
                      </a:lnTo>
                      <a:lnTo>
                        <a:pt x="1588" y="952"/>
                      </a:lnTo>
                      <a:lnTo>
                        <a:pt x="1876" y="1155"/>
                      </a:lnTo>
                      <a:lnTo>
                        <a:pt x="1728" y="1330"/>
                      </a:lnTo>
                      <a:close/>
                      <a:moveTo>
                        <a:pt x="1195" y="957"/>
                      </a:moveTo>
                      <a:lnTo>
                        <a:pt x="0" y="120"/>
                      </a:lnTo>
                      <a:lnTo>
                        <a:pt x="29" y="105"/>
                      </a:lnTo>
                      <a:lnTo>
                        <a:pt x="57" y="90"/>
                      </a:lnTo>
                      <a:lnTo>
                        <a:pt x="86" y="75"/>
                      </a:lnTo>
                      <a:lnTo>
                        <a:pt x="114" y="60"/>
                      </a:lnTo>
                      <a:lnTo>
                        <a:pt x="143" y="45"/>
                      </a:lnTo>
                      <a:lnTo>
                        <a:pt x="171" y="30"/>
                      </a:lnTo>
                      <a:lnTo>
                        <a:pt x="200" y="15"/>
                      </a:lnTo>
                      <a:lnTo>
                        <a:pt x="228" y="0"/>
                      </a:lnTo>
                      <a:lnTo>
                        <a:pt x="1446" y="853"/>
                      </a:lnTo>
                      <a:lnTo>
                        <a:pt x="1415" y="866"/>
                      </a:lnTo>
                      <a:lnTo>
                        <a:pt x="1384" y="878"/>
                      </a:lnTo>
                      <a:lnTo>
                        <a:pt x="1352" y="891"/>
                      </a:lnTo>
                      <a:lnTo>
                        <a:pt x="1320" y="904"/>
                      </a:lnTo>
                      <a:lnTo>
                        <a:pt x="1289" y="917"/>
                      </a:lnTo>
                      <a:lnTo>
                        <a:pt x="1257" y="930"/>
                      </a:lnTo>
                      <a:lnTo>
                        <a:pt x="1226" y="943"/>
                      </a:lnTo>
                      <a:lnTo>
                        <a:pt x="1195" y="95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76" name="Freeform 196"/>
                <p:cNvSpPr>
                  <a:spLocks/>
                </p:cNvSpPr>
                <p:nvPr/>
              </p:nvSpPr>
              <p:spPr bwMode="auto">
                <a:xfrm>
                  <a:off x="2244" y="1350"/>
                  <a:ext cx="262" cy="186"/>
                </a:xfrm>
                <a:custGeom>
                  <a:avLst/>
                  <a:gdLst/>
                  <a:ahLst/>
                  <a:cxnLst>
                    <a:cxn ang="0">
                      <a:pos x="1688" y="1299"/>
                    </a:cxn>
                    <a:cxn ang="0">
                      <a:pos x="1496" y="1165"/>
                    </a:cxn>
                    <a:cxn ang="0">
                      <a:pos x="1453" y="864"/>
                    </a:cxn>
                    <a:cxn ang="0">
                      <a:pos x="1422" y="877"/>
                    </a:cxn>
                    <a:cxn ang="0">
                      <a:pos x="1391" y="888"/>
                    </a:cxn>
                    <a:cxn ang="0">
                      <a:pos x="1359" y="900"/>
                    </a:cxn>
                    <a:cxn ang="0">
                      <a:pos x="1329" y="912"/>
                    </a:cxn>
                    <a:cxn ang="0">
                      <a:pos x="1298" y="924"/>
                    </a:cxn>
                    <a:cxn ang="0">
                      <a:pos x="1268" y="936"/>
                    </a:cxn>
                    <a:cxn ang="0">
                      <a:pos x="1236" y="949"/>
                    </a:cxn>
                    <a:cxn ang="0">
                      <a:pos x="1206" y="961"/>
                    </a:cxn>
                    <a:cxn ang="0">
                      <a:pos x="0" y="117"/>
                    </a:cxn>
                    <a:cxn ang="0">
                      <a:pos x="29" y="102"/>
                    </a:cxn>
                    <a:cxn ang="0">
                      <a:pos x="57" y="87"/>
                    </a:cxn>
                    <a:cxn ang="0">
                      <a:pos x="86" y="72"/>
                    </a:cxn>
                    <a:cxn ang="0">
                      <a:pos x="116" y="57"/>
                    </a:cxn>
                    <a:cxn ang="0">
                      <a:pos x="145" y="43"/>
                    </a:cxn>
                    <a:cxn ang="0">
                      <a:pos x="173" y="28"/>
                    </a:cxn>
                    <a:cxn ang="0">
                      <a:pos x="202" y="14"/>
                    </a:cxn>
                    <a:cxn ang="0">
                      <a:pos x="231" y="0"/>
                    </a:cxn>
                    <a:cxn ang="0">
                      <a:pos x="1837" y="1124"/>
                    </a:cxn>
                    <a:cxn ang="0">
                      <a:pos x="1688" y="1299"/>
                    </a:cxn>
                  </a:cxnLst>
                  <a:rect l="0" t="0" r="r" b="b"/>
                  <a:pathLst>
                    <a:path w="1837" h="1299">
                      <a:moveTo>
                        <a:pt x="1688" y="1299"/>
                      </a:moveTo>
                      <a:lnTo>
                        <a:pt x="1496" y="1165"/>
                      </a:lnTo>
                      <a:lnTo>
                        <a:pt x="1453" y="864"/>
                      </a:lnTo>
                      <a:lnTo>
                        <a:pt x="1422" y="877"/>
                      </a:lnTo>
                      <a:lnTo>
                        <a:pt x="1391" y="888"/>
                      </a:lnTo>
                      <a:lnTo>
                        <a:pt x="1359" y="900"/>
                      </a:lnTo>
                      <a:lnTo>
                        <a:pt x="1329" y="912"/>
                      </a:lnTo>
                      <a:lnTo>
                        <a:pt x="1298" y="924"/>
                      </a:lnTo>
                      <a:lnTo>
                        <a:pt x="1268" y="936"/>
                      </a:lnTo>
                      <a:lnTo>
                        <a:pt x="1236" y="949"/>
                      </a:lnTo>
                      <a:lnTo>
                        <a:pt x="1206" y="961"/>
                      </a:lnTo>
                      <a:lnTo>
                        <a:pt x="0" y="117"/>
                      </a:lnTo>
                      <a:lnTo>
                        <a:pt x="29" y="102"/>
                      </a:lnTo>
                      <a:lnTo>
                        <a:pt x="57" y="87"/>
                      </a:lnTo>
                      <a:lnTo>
                        <a:pt x="86" y="72"/>
                      </a:lnTo>
                      <a:lnTo>
                        <a:pt x="116" y="57"/>
                      </a:lnTo>
                      <a:lnTo>
                        <a:pt x="145" y="43"/>
                      </a:lnTo>
                      <a:lnTo>
                        <a:pt x="173" y="28"/>
                      </a:lnTo>
                      <a:lnTo>
                        <a:pt x="202" y="14"/>
                      </a:lnTo>
                      <a:lnTo>
                        <a:pt x="231" y="0"/>
                      </a:lnTo>
                      <a:lnTo>
                        <a:pt x="1837" y="1124"/>
                      </a:lnTo>
                      <a:lnTo>
                        <a:pt x="1688" y="129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77" name="Freeform 197"/>
                <p:cNvSpPr>
                  <a:spLocks/>
                </p:cNvSpPr>
                <p:nvPr/>
              </p:nvSpPr>
              <p:spPr bwMode="auto">
                <a:xfrm>
                  <a:off x="2260" y="1342"/>
                  <a:ext cx="256" cy="182"/>
                </a:xfrm>
                <a:custGeom>
                  <a:avLst/>
                  <a:gdLst/>
                  <a:ahLst/>
                  <a:cxnLst>
                    <a:cxn ang="0">
                      <a:pos x="1648" y="1268"/>
                    </a:cxn>
                    <a:cxn ang="0">
                      <a:pos x="1360" y="1065"/>
                    </a:cxn>
                    <a:cxn ang="0">
                      <a:pos x="1339" y="920"/>
                    </a:cxn>
                    <a:cxn ang="0">
                      <a:pos x="1323" y="927"/>
                    </a:cxn>
                    <a:cxn ang="0">
                      <a:pos x="1309" y="932"/>
                    </a:cxn>
                    <a:cxn ang="0">
                      <a:pos x="1293" y="938"/>
                    </a:cxn>
                    <a:cxn ang="0">
                      <a:pos x="1279" y="943"/>
                    </a:cxn>
                    <a:cxn ang="0">
                      <a:pos x="1264" y="950"/>
                    </a:cxn>
                    <a:cxn ang="0">
                      <a:pos x="1248" y="955"/>
                    </a:cxn>
                    <a:cxn ang="0">
                      <a:pos x="1234" y="961"/>
                    </a:cxn>
                    <a:cxn ang="0">
                      <a:pos x="1218" y="966"/>
                    </a:cxn>
                    <a:cxn ang="0">
                      <a:pos x="0" y="113"/>
                    </a:cxn>
                    <a:cxn ang="0">
                      <a:pos x="30" y="99"/>
                    </a:cxn>
                    <a:cxn ang="0">
                      <a:pos x="59" y="84"/>
                    </a:cxn>
                    <a:cxn ang="0">
                      <a:pos x="89" y="70"/>
                    </a:cxn>
                    <a:cxn ang="0">
                      <a:pos x="118" y="55"/>
                    </a:cxn>
                    <a:cxn ang="0">
                      <a:pos x="147" y="42"/>
                    </a:cxn>
                    <a:cxn ang="0">
                      <a:pos x="177" y="27"/>
                    </a:cxn>
                    <a:cxn ang="0">
                      <a:pos x="207" y="13"/>
                    </a:cxn>
                    <a:cxn ang="0">
                      <a:pos x="236" y="0"/>
                    </a:cxn>
                    <a:cxn ang="0">
                      <a:pos x="1797" y="1093"/>
                    </a:cxn>
                    <a:cxn ang="0">
                      <a:pos x="1648" y="1268"/>
                    </a:cxn>
                  </a:cxnLst>
                  <a:rect l="0" t="0" r="r" b="b"/>
                  <a:pathLst>
                    <a:path w="1797" h="1268">
                      <a:moveTo>
                        <a:pt x="1648" y="1268"/>
                      </a:moveTo>
                      <a:lnTo>
                        <a:pt x="1360" y="1065"/>
                      </a:lnTo>
                      <a:lnTo>
                        <a:pt x="1339" y="920"/>
                      </a:lnTo>
                      <a:lnTo>
                        <a:pt x="1323" y="927"/>
                      </a:lnTo>
                      <a:lnTo>
                        <a:pt x="1309" y="932"/>
                      </a:lnTo>
                      <a:lnTo>
                        <a:pt x="1293" y="938"/>
                      </a:lnTo>
                      <a:lnTo>
                        <a:pt x="1279" y="943"/>
                      </a:lnTo>
                      <a:lnTo>
                        <a:pt x="1264" y="950"/>
                      </a:lnTo>
                      <a:lnTo>
                        <a:pt x="1248" y="955"/>
                      </a:lnTo>
                      <a:lnTo>
                        <a:pt x="1234" y="961"/>
                      </a:lnTo>
                      <a:lnTo>
                        <a:pt x="1218" y="966"/>
                      </a:lnTo>
                      <a:lnTo>
                        <a:pt x="0" y="113"/>
                      </a:lnTo>
                      <a:lnTo>
                        <a:pt x="30" y="99"/>
                      </a:lnTo>
                      <a:lnTo>
                        <a:pt x="59" y="84"/>
                      </a:lnTo>
                      <a:lnTo>
                        <a:pt x="89" y="70"/>
                      </a:lnTo>
                      <a:lnTo>
                        <a:pt x="118" y="55"/>
                      </a:lnTo>
                      <a:lnTo>
                        <a:pt x="147" y="42"/>
                      </a:lnTo>
                      <a:lnTo>
                        <a:pt x="177" y="27"/>
                      </a:lnTo>
                      <a:lnTo>
                        <a:pt x="207" y="13"/>
                      </a:lnTo>
                      <a:lnTo>
                        <a:pt x="236" y="0"/>
                      </a:lnTo>
                      <a:lnTo>
                        <a:pt x="1797" y="1093"/>
                      </a:lnTo>
                      <a:lnTo>
                        <a:pt x="1648" y="1268"/>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78" name="Freeform 198"/>
                <p:cNvSpPr>
                  <a:spLocks/>
                </p:cNvSpPr>
                <p:nvPr/>
              </p:nvSpPr>
              <p:spPr bwMode="auto">
                <a:xfrm>
                  <a:off x="2275" y="1335"/>
                  <a:ext cx="250" cy="176"/>
                </a:xfrm>
                <a:custGeom>
                  <a:avLst/>
                  <a:gdLst/>
                  <a:ahLst/>
                  <a:cxnLst>
                    <a:cxn ang="0">
                      <a:pos x="1606" y="1235"/>
                    </a:cxn>
                    <a:cxn ang="0">
                      <a:pos x="0" y="111"/>
                    </a:cxn>
                    <a:cxn ang="0">
                      <a:pos x="30" y="97"/>
                    </a:cxn>
                    <a:cxn ang="0">
                      <a:pos x="60" y="82"/>
                    </a:cxn>
                    <a:cxn ang="0">
                      <a:pos x="90" y="68"/>
                    </a:cxn>
                    <a:cxn ang="0">
                      <a:pos x="120" y="54"/>
                    </a:cxn>
                    <a:cxn ang="0">
                      <a:pos x="150" y="40"/>
                    </a:cxn>
                    <a:cxn ang="0">
                      <a:pos x="180" y="27"/>
                    </a:cxn>
                    <a:cxn ang="0">
                      <a:pos x="210" y="13"/>
                    </a:cxn>
                    <a:cxn ang="0">
                      <a:pos x="240" y="0"/>
                    </a:cxn>
                    <a:cxn ang="0">
                      <a:pos x="1754" y="1059"/>
                    </a:cxn>
                    <a:cxn ang="0">
                      <a:pos x="1606" y="1235"/>
                    </a:cxn>
                  </a:cxnLst>
                  <a:rect l="0" t="0" r="r" b="b"/>
                  <a:pathLst>
                    <a:path w="1754" h="1235">
                      <a:moveTo>
                        <a:pt x="1606" y="1235"/>
                      </a:moveTo>
                      <a:lnTo>
                        <a:pt x="0" y="111"/>
                      </a:lnTo>
                      <a:lnTo>
                        <a:pt x="30" y="97"/>
                      </a:lnTo>
                      <a:lnTo>
                        <a:pt x="60" y="82"/>
                      </a:lnTo>
                      <a:lnTo>
                        <a:pt x="90" y="68"/>
                      </a:lnTo>
                      <a:lnTo>
                        <a:pt x="120" y="54"/>
                      </a:lnTo>
                      <a:lnTo>
                        <a:pt x="150" y="40"/>
                      </a:lnTo>
                      <a:lnTo>
                        <a:pt x="180" y="27"/>
                      </a:lnTo>
                      <a:lnTo>
                        <a:pt x="210" y="13"/>
                      </a:lnTo>
                      <a:lnTo>
                        <a:pt x="240" y="0"/>
                      </a:lnTo>
                      <a:lnTo>
                        <a:pt x="1754" y="1059"/>
                      </a:lnTo>
                      <a:lnTo>
                        <a:pt x="1606" y="123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79" name="Freeform 199"/>
                <p:cNvSpPr>
                  <a:spLocks/>
                </p:cNvSpPr>
                <p:nvPr/>
              </p:nvSpPr>
              <p:spPr bwMode="auto">
                <a:xfrm>
                  <a:off x="2292" y="1328"/>
                  <a:ext cx="244" cy="173"/>
                </a:xfrm>
                <a:custGeom>
                  <a:avLst/>
                  <a:gdLst/>
                  <a:ahLst/>
                  <a:cxnLst>
                    <a:cxn ang="0">
                      <a:pos x="1561" y="1202"/>
                    </a:cxn>
                    <a:cxn ang="0">
                      <a:pos x="0" y="109"/>
                    </a:cxn>
                    <a:cxn ang="0">
                      <a:pos x="30" y="94"/>
                    </a:cxn>
                    <a:cxn ang="0">
                      <a:pos x="62" y="81"/>
                    </a:cxn>
                    <a:cxn ang="0">
                      <a:pos x="92" y="66"/>
                    </a:cxn>
                    <a:cxn ang="0">
                      <a:pos x="122" y="53"/>
                    </a:cxn>
                    <a:cxn ang="0">
                      <a:pos x="153" y="40"/>
                    </a:cxn>
                    <a:cxn ang="0">
                      <a:pos x="184" y="26"/>
                    </a:cxn>
                    <a:cxn ang="0">
                      <a:pos x="214" y="13"/>
                    </a:cxn>
                    <a:cxn ang="0">
                      <a:pos x="244" y="0"/>
                    </a:cxn>
                    <a:cxn ang="0">
                      <a:pos x="1709" y="1025"/>
                    </a:cxn>
                    <a:cxn ang="0">
                      <a:pos x="1561" y="1202"/>
                    </a:cxn>
                  </a:cxnLst>
                  <a:rect l="0" t="0" r="r" b="b"/>
                  <a:pathLst>
                    <a:path w="1709" h="1202">
                      <a:moveTo>
                        <a:pt x="1561" y="1202"/>
                      </a:moveTo>
                      <a:lnTo>
                        <a:pt x="0" y="109"/>
                      </a:lnTo>
                      <a:lnTo>
                        <a:pt x="30" y="94"/>
                      </a:lnTo>
                      <a:lnTo>
                        <a:pt x="62" y="81"/>
                      </a:lnTo>
                      <a:lnTo>
                        <a:pt x="92" y="66"/>
                      </a:lnTo>
                      <a:lnTo>
                        <a:pt x="122" y="53"/>
                      </a:lnTo>
                      <a:lnTo>
                        <a:pt x="153" y="40"/>
                      </a:lnTo>
                      <a:lnTo>
                        <a:pt x="184" y="26"/>
                      </a:lnTo>
                      <a:lnTo>
                        <a:pt x="214" y="13"/>
                      </a:lnTo>
                      <a:lnTo>
                        <a:pt x="244" y="0"/>
                      </a:lnTo>
                      <a:lnTo>
                        <a:pt x="1709" y="1025"/>
                      </a:lnTo>
                      <a:lnTo>
                        <a:pt x="1561" y="120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80" name="Freeform 200"/>
                <p:cNvSpPr>
                  <a:spLocks/>
                </p:cNvSpPr>
                <p:nvPr/>
              </p:nvSpPr>
              <p:spPr bwMode="auto">
                <a:xfrm>
                  <a:off x="2309" y="1320"/>
                  <a:ext cx="237" cy="166"/>
                </a:xfrm>
                <a:custGeom>
                  <a:avLst/>
                  <a:gdLst/>
                  <a:ahLst/>
                  <a:cxnLst>
                    <a:cxn ang="0">
                      <a:pos x="1514" y="1164"/>
                    </a:cxn>
                    <a:cxn ang="0">
                      <a:pos x="0" y="105"/>
                    </a:cxn>
                    <a:cxn ang="0">
                      <a:pos x="31" y="91"/>
                    </a:cxn>
                    <a:cxn ang="0">
                      <a:pos x="63" y="77"/>
                    </a:cxn>
                    <a:cxn ang="0">
                      <a:pos x="94" y="64"/>
                    </a:cxn>
                    <a:cxn ang="0">
                      <a:pos x="125" y="50"/>
                    </a:cxn>
                    <a:cxn ang="0">
                      <a:pos x="156" y="38"/>
                    </a:cxn>
                    <a:cxn ang="0">
                      <a:pos x="188" y="25"/>
                    </a:cxn>
                    <a:cxn ang="0">
                      <a:pos x="218" y="13"/>
                    </a:cxn>
                    <a:cxn ang="0">
                      <a:pos x="249" y="0"/>
                    </a:cxn>
                    <a:cxn ang="0">
                      <a:pos x="1662" y="989"/>
                    </a:cxn>
                    <a:cxn ang="0">
                      <a:pos x="1514" y="1164"/>
                    </a:cxn>
                  </a:cxnLst>
                  <a:rect l="0" t="0" r="r" b="b"/>
                  <a:pathLst>
                    <a:path w="1662" h="1164">
                      <a:moveTo>
                        <a:pt x="1514" y="1164"/>
                      </a:moveTo>
                      <a:lnTo>
                        <a:pt x="0" y="105"/>
                      </a:lnTo>
                      <a:lnTo>
                        <a:pt x="31" y="91"/>
                      </a:lnTo>
                      <a:lnTo>
                        <a:pt x="63" y="77"/>
                      </a:lnTo>
                      <a:lnTo>
                        <a:pt x="94" y="64"/>
                      </a:lnTo>
                      <a:lnTo>
                        <a:pt x="125" y="50"/>
                      </a:lnTo>
                      <a:lnTo>
                        <a:pt x="156" y="38"/>
                      </a:lnTo>
                      <a:lnTo>
                        <a:pt x="188" y="25"/>
                      </a:lnTo>
                      <a:lnTo>
                        <a:pt x="218" y="13"/>
                      </a:lnTo>
                      <a:lnTo>
                        <a:pt x="249" y="0"/>
                      </a:lnTo>
                      <a:lnTo>
                        <a:pt x="1662" y="989"/>
                      </a:lnTo>
                      <a:lnTo>
                        <a:pt x="1514" y="1164"/>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81" name="Freeform 201"/>
                <p:cNvSpPr>
                  <a:spLocks/>
                </p:cNvSpPr>
                <p:nvPr/>
              </p:nvSpPr>
              <p:spPr bwMode="auto">
                <a:xfrm>
                  <a:off x="2327" y="1313"/>
                  <a:ext cx="232" cy="160"/>
                </a:xfrm>
                <a:custGeom>
                  <a:avLst/>
                  <a:gdLst/>
                  <a:ahLst/>
                  <a:cxnLst>
                    <a:cxn ang="0">
                      <a:pos x="1465" y="1125"/>
                    </a:cxn>
                    <a:cxn ang="0">
                      <a:pos x="0" y="100"/>
                    </a:cxn>
                    <a:cxn ang="0">
                      <a:pos x="32" y="87"/>
                    </a:cxn>
                    <a:cxn ang="0">
                      <a:pos x="65" y="74"/>
                    </a:cxn>
                    <a:cxn ang="0">
                      <a:pos x="96" y="61"/>
                    </a:cxn>
                    <a:cxn ang="0">
                      <a:pos x="128" y="48"/>
                    </a:cxn>
                    <a:cxn ang="0">
                      <a:pos x="161" y="36"/>
                    </a:cxn>
                    <a:cxn ang="0">
                      <a:pos x="192" y="23"/>
                    </a:cxn>
                    <a:cxn ang="0">
                      <a:pos x="224" y="12"/>
                    </a:cxn>
                    <a:cxn ang="0">
                      <a:pos x="255" y="0"/>
                    </a:cxn>
                    <a:cxn ang="0">
                      <a:pos x="1613" y="950"/>
                    </a:cxn>
                    <a:cxn ang="0">
                      <a:pos x="1465" y="1125"/>
                    </a:cxn>
                  </a:cxnLst>
                  <a:rect l="0" t="0" r="r" b="b"/>
                  <a:pathLst>
                    <a:path w="1613" h="1125">
                      <a:moveTo>
                        <a:pt x="1465" y="1125"/>
                      </a:moveTo>
                      <a:lnTo>
                        <a:pt x="0" y="100"/>
                      </a:lnTo>
                      <a:lnTo>
                        <a:pt x="32" y="87"/>
                      </a:lnTo>
                      <a:lnTo>
                        <a:pt x="65" y="74"/>
                      </a:lnTo>
                      <a:lnTo>
                        <a:pt x="96" y="61"/>
                      </a:lnTo>
                      <a:lnTo>
                        <a:pt x="128" y="48"/>
                      </a:lnTo>
                      <a:lnTo>
                        <a:pt x="161" y="36"/>
                      </a:lnTo>
                      <a:lnTo>
                        <a:pt x="192" y="23"/>
                      </a:lnTo>
                      <a:lnTo>
                        <a:pt x="224" y="12"/>
                      </a:lnTo>
                      <a:lnTo>
                        <a:pt x="255" y="0"/>
                      </a:lnTo>
                      <a:lnTo>
                        <a:pt x="1613" y="950"/>
                      </a:lnTo>
                      <a:lnTo>
                        <a:pt x="1465" y="112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82" name="Freeform 202"/>
                <p:cNvSpPr>
                  <a:spLocks/>
                </p:cNvSpPr>
                <p:nvPr/>
              </p:nvSpPr>
              <p:spPr bwMode="auto">
                <a:xfrm>
                  <a:off x="2345" y="1306"/>
                  <a:ext cx="225" cy="155"/>
                </a:xfrm>
                <a:custGeom>
                  <a:avLst/>
                  <a:gdLst/>
                  <a:ahLst/>
                  <a:cxnLst>
                    <a:cxn ang="0">
                      <a:pos x="1413" y="1085"/>
                    </a:cxn>
                    <a:cxn ang="0">
                      <a:pos x="0" y="96"/>
                    </a:cxn>
                    <a:cxn ang="0">
                      <a:pos x="34" y="83"/>
                    </a:cxn>
                    <a:cxn ang="0">
                      <a:pos x="66" y="70"/>
                    </a:cxn>
                    <a:cxn ang="0">
                      <a:pos x="99" y="58"/>
                    </a:cxn>
                    <a:cxn ang="0">
                      <a:pos x="132" y="46"/>
                    </a:cxn>
                    <a:cxn ang="0">
                      <a:pos x="165" y="34"/>
                    </a:cxn>
                    <a:cxn ang="0">
                      <a:pos x="197" y="22"/>
                    </a:cxn>
                    <a:cxn ang="0">
                      <a:pos x="230" y="11"/>
                    </a:cxn>
                    <a:cxn ang="0">
                      <a:pos x="262" y="0"/>
                    </a:cxn>
                    <a:cxn ang="0">
                      <a:pos x="1561" y="910"/>
                    </a:cxn>
                    <a:cxn ang="0">
                      <a:pos x="1413" y="1085"/>
                    </a:cxn>
                  </a:cxnLst>
                  <a:rect l="0" t="0" r="r" b="b"/>
                  <a:pathLst>
                    <a:path w="1561" h="1085">
                      <a:moveTo>
                        <a:pt x="1413" y="1085"/>
                      </a:moveTo>
                      <a:lnTo>
                        <a:pt x="0" y="96"/>
                      </a:lnTo>
                      <a:lnTo>
                        <a:pt x="34" y="83"/>
                      </a:lnTo>
                      <a:lnTo>
                        <a:pt x="66" y="70"/>
                      </a:lnTo>
                      <a:lnTo>
                        <a:pt x="99" y="58"/>
                      </a:lnTo>
                      <a:lnTo>
                        <a:pt x="132" y="46"/>
                      </a:lnTo>
                      <a:lnTo>
                        <a:pt x="165" y="34"/>
                      </a:lnTo>
                      <a:lnTo>
                        <a:pt x="197" y="22"/>
                      </a:lnTo>
                      <a:lnTo>
                        <a:pt x="230" y="11"/>
                      </a:lnTo>
                      <a:lnTo>
                        <a:pt x="262" y="0"/>
                      </a:lnTo>
                      <a:lnTo>
                        <a:pt x="1561" y="910"/>
                      </a:lnTo>
                      <a:lnTo>
                        <a:pt x="1413" y="108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83" name="Freeform 203"/>
                <p:cNvSpPr>
                  <a:spLocks/>
                </p:cNvSpPr>
                <p:nvPr/>
              </p:nvSpPr>
              <p:spPr bwMode="auto">
                <a:xfrm>
                  <a:off x="2363" y="1300"/>
                  <a:ext cx="216" cy="148"/>
                </a:xfrm>
                <a:custGeom>
                  <a:avLst/>
                  <a:gdLst/>
                  <a:ahLst/>
                  <a:cxnLst>
                    <a:cxn ang="0">
                      <a:pos x="1358" y="1040"/>
                    </a:cxn>
                    <a:cxn ang="0">
                      <a:pos x="0" y="90"/>
                    </a:cxn>
                    <a:cxn ang="0">
                      <a:pos x="35" y="78"/>
                    </a:cxn>
                    <a:cxn ang="0">
                      <a:pos x="68" y="65"/>
                    </a:cxn>
                    <a:cxn ang="0">
                      <a:pos x="103" y="54"/>
                    </a:cxn>
                    <a:cxn ang="0">
                      <a:pos x="136" y="42"/>
                    </a:cxn>
                    <a:cxn ang="0">
                      <a:pos x="170" y="31"/>
                    </a:cxn>
                    <a:cxn ang="0">
                      <a:pos x="204" y="20"/>
                    </a:cxn>
                    <a:cxn ang="0">
                      <a:pos x="237" y="10"/>
                    </a:cxn>
                    <a:cxn ang="0">
                      <a:pos x="271" y="0"/>
                    </a:cxn>
                    <a:cxn ang="0">
                      <a:pos x="1507" y="865"/>
                    </a:cxn>
                    <a:cxn ang="0">
                      <a:pos x="1358" y="1040"/>
                    </a:cxn>
                  </a:cxnLst>
                  <a:rect l="0" t="0" r="r" b="b"/>
                  <a:pathLst>
                    <a:path w="1507" h="1040">
                      <a:moveTo>
                        <a:pt x="1358" y="1040"/>
                      </a:moveTo>
                      <a:lnTo>
                        <a:pt x="0" y="90"/>
                      </a:lnTo>
                      <a:lnTo>
                        <a:pt x="35" y="78"/>
                      </a:lnTo>
                      <a:lnTo>
                        <a:pt x="68" y="65"/>
                      </a:lnTo>
                      <a:lnTo>
                        <a:pt x="103" y="54"/>
                      </a:lnTo>
                      <a:lnTo>
                        <a:pt x="136" y="42"/>
                      </a:lnTo>
                      <a:lnTo>
                        <a:pt x="170" y="31"/>
                      </a:lnTo>
                      <a:lnTo>
                        <a:pt x="204" y="20"/>
                      </a:lnTo>
                      <a:lnTo>
                        <a:pt x="237" y="10"/>
                      </a:lnTo>
                      <a:lnTo>
                        <a:pt x="271" y="0"/>
                      </a:lnTo>
                      <a:lnTo>
                        <a:pt x="1507" y="865"/>
                      </a:lnTo>
                      <a:lnTo>
                        <a:pt x="1358" y="104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84" name="Freeform 204"/>
                <p:cNvSpPr>
                  <a:spLocks/>
                </p:cNvSpPr>
                <p:nvPr/>
              </p:nvSpPr>
              <p:spPr bwMode="auto">
                <a:xfrm>
                  <a:off x="2382" y="1275"/>
                  <a:ext cx="207" cy="163"/>
                </a:xfrm>
                <a:custGeom>
                  <a:avLst/>
                  <a:gdLst/>
                  <a:ahLst/>
                  <a:cxnLst>
                    <a:cxn ang="0">
                      <a:pos x="1299" y="1125"/>
                    </a:cxn>
                    <a:cxn ang="0">
                      <a:pos x="0" y="215"/>
                    </a:cxn>
                    <a:cxn ang="0">
                      <a:pos x="22" y="208"/>
                    </a:cxn>
                    <a:cxn ang="0">
                      <a:pos x="44" y="201"/>
                    </a:cxn>
                    <a:cxn ang="0">
                      <a:pos x="65" y="193"/>
                    </a:cxn>
                    <a:cxn ang="0">
                      <a:pos x="86" y="187"/>
                    </a:cxn>
                    <a:cxn ang="0">
                      <a:pos x="107" y="180"/>
                    </a:cxn>
                    <a:cxn ang="0">
                      <a:pos x="129" y="174"/>
                    </a:cxn>
                    <a:cxn ang="0">
                      <a:pos x="150" y="167"/>
                    </a:cxn>
                    <a:cxn ang="0">
                      <a:pos x="172" y="161"/>
                    </a:cxn>
                    <a:cxn ang="0">
                      <a:pos x="91" y="0"/>
                    </a:cxn>
                    <a:cxn ang="0">
                      <a:pos x="1448" y="949"/>
                    </a:cxn>
                    <a:cxn ang="0">
                      <a:pos x="1299" y="1125"/>
                    </a:cxn>
                  </a:cxnLst>
                  <a:rect l="0" t="0" r="r" b="b"/>
                  <a:pathLst>
                    <a:path w="1448" h="1125">
                      <a:moveTo>
                        <a:pt x="1299" y="1125"/>
                      </a:moveTo>
                      <a:lnTo>
                        <a:pt x="0" y="215"/>
                      </a:lnTo>
                      <a:lnTo>
                        <a:pt x="22" y="208"/>
                      </a:lnTo>
                      <a:lnTo>
                        <a:pt x="44" y="201"/>
                      </a:lnTo>
                      <a:lnTo>
                        <a:pt x="65" y="193"/>
                      </a:lnTo>
                      <a:lnTo>
                        <a:pt x="86" y="187"/>
                      </a:lnTo>
                      <a:lnTo>
                        <a:pt x="107" y="180"/>
                      </a:lnTo>
                      <a:lnTo>
                        <a:pt x="129" y="174"/>
                      </a:lnTo>
                      <a:lnTo>
                        <a:pt x="150" y="167"/>
                      </a:lnTo>
                      <a:lnTo>
                        <a:pt x="172" y="161"/>
                      </a:lnTo>
                      <a:lnTo>
                        <a:pt x="91" y="0"/>
                      </a:lnTo>
                      <a:lnTo>
                        <a:pt x="1448" y="949"/>
                      </a:lnTo>
                      <a:lnTo>
                        <a:pt x="1299" y="1125"/>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85" name="Freeform 205"/>
                <p:cNvSpPr>
                  <a:spLocks/>
                </p:cNvSpPr>
                <p:nvPr/>
              </p:nvSpPr>
              <p:spPr bwMode="auto">
                <a:xfrm>
                  <a:off x="2381" y="1245"/>
                  <a:ext cx="218" cy="178"/>
                </a:xfrm>
                <a:custGeom>
                  <a:avLst/>
                  <a:gdLst/>
                  <a:ahLst/>
                  <a:cxnLst>
                    <a:cxn ang="0">
                      <a:pos x="1391" y="1252"/>
                    </a:cxn>
                    <a:cxn ang="0">
                      <a:pos x="155" y="387"/>
                    </a:cxn>
                    <a:cxn ang="0">
                      <a:pos x="159" y="386"/>
                    </a:cxn>
                    <a:cxn ang="0">
                      <a:pos x="163" y="383"/>
                    </a:cxn>
                    <a:cxn ang="0">
                      <a:pos x="167" y="382"/>
                    </a:cxn>
                    <a:cxn ang="0">
                      <a:pos x="171" y="381"/>
                    </a:cxn>
                    <a:cxn ang="0">
                      <a:pos x="175" y="380"/>
                    </a:cxn>
                    <a:cxn ang="0">
                      <a:pos x="180" y="378"/>
                    </a:cxn>
                    <a:cxn ang="0">
                      <a:pos x="185" y="377"/>
                    </a:cxn>
                    <a:cxn ang="0">
                      <a:pos x="189" y="376"/>
                    </a:cxn>
                    <a:cxn ang="0">
                      <a:pos x="0" y="0"/>
                    </a:cxn>
                    <a:cxn ang="0">
                      <a:pos x="1539" y="1077"/>
                    </a:cxn>
                    <a:cxn ang="0">
                      <a:pos x="1391" y="1252"/>
                    </a:cxn>
                  </a:cxnLst>
                  <a:rect l="0" t="0" r="r" b="b"/>
                  <a:pathLst>
                    <a:path w="1539" h="1252">
                      <a:moveTo>
                        <a:pt x="1391" y="1252"/>
                      </a:moveTo>
                      <a:lnTo>
                        <a:pt x="155" y="387"/>
                      </a:lnTo>
                      <a:lnTo>
                        <a:pt x="159" y="386"/>
                      </a:lnTo>
                      <a:lnTo>
                        <a:pt x="163" y="383"/>
                      </a:lnTo>
                      <a:lnTo>
                        <a:pt x="167" y="382"/>
                      </a:lnTo>
                      <a:lnTo>
                        <a:pt x="171" y="381"/>
                      </a:lnTo>
                      <a:lnTo>
                        <a:pt x="175" y="380"/>
                      </a:lnTo>
                      <a:lnTo>
                        <a:pt x="180" y="378"/>
                      </a:lnTo>
                      <a:lnTo>
                        <a:pt x="185" y="377"/>
                      </a:lnTo>
                      <a:lnTo>
                        <a:pt x="189" y="376"/>
                      </a:lnTo>
                      <a:lnTo>
                        <a:pt x="0" y="0"/>
                      </a:lnTo>
                      <a:lnTo>
                        <a:pt x="1539" y="1077"/>
                      </a:lnTo>
                      <a:lnTo>
                        <a:pt x="1391" y="125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86" name="Freeform 206"/>
                <p:cNvSpPr>
                  <a:spLocks/>
                </p:cNvSpPr>
                <p:nvPr/>
              </p:nvSpPr>
              <p:spPr bwMode="auto">
                <a:xfrm>
                  <a:off x="2369" y="1219"/>
                  <a:ext cx="243" cy="192"/>
                </a:xfrm>
                <a:custGeom>
                  <a:avLst/>
                  <a:gdLst/>
                  <a:ahLst/>
                  <a:cxnLst>
                    <a:cxn ang="0">
                      <a:pos x="1552" y="1339"/>
                    </a:cxn>
                    <a:cxn ang="0">
                      <a:pos x="195" y="390"/>
                    </a:cxn>
                    <a:cxn ang="0">
                      <a:pos x="0" y="0"/>
                    </a:cxn>
                    <a:cxn ang="0">
                      <a:pos x="81" y="31"/>
                    </a:cxn>
                    <a:cxn ang="0">
                      <a:pos x="1700" y="1164"/>
                    </a:cxn>
                    <a:cxn ang="0">
                      <a:pos x="1552" y="1339"/>
                    </a:cxn>
                  </a:cxnLst>
                  <a:rect l="0" t="0" r="r" b="b"/>
                  <a:pathLst>
                    <a:path w="1700" h="1339">
                      <a:moveTo>
                        <a:pt x="1552" y="1339"/>
                      </a:moveTo>
                      <a:lnTo>
                        <a:pt x="195" y="390"/>
                      </a:lnTo>
                      <a:lnTo>
                        <a:pt x="0" y="0"/>
                      </a:lnTo>
                      <a:lnTo>
                        <a:pt x="81" y="31"/>
                      </a:lnTo>
                      <a:lnTo>
                        <a:pt x="1700" y="1164"/>
                      </a:lnTo>
                      <a:lnTo>
                        <a:pt x="1552" y="1339"/>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87" name="Freeform 207"/>
                <p:cNvSpPr>
                  <a:spLocks/>
                </p:cNvSpPr>
                <p:nvPr/>
              </p:nvSpPr>
              <p:spPr bwMode="auto">
                <a:xfrm>
                  <a:off x="2369" y="1219"/>
                  <a:ext cx="254" cy="181"/>
                </a:xfrm>
                <a:custGeom>
                  <a:avLst/>
                  <a:gdLst/>
                  <a:ahLst/>
                  <a:cxnLst>
                    <a:cxn ang="0">
                      <a:pos x="1626" y="1252"/>
                    </a:cxn>
                    <a:cxn ang="0">
                      <a:pos x="87" y="175"/>
                    </a:cxn>
                    <a:cxn ang="0">
                      <a:pos x="0" y="0"/>
                    </a:cxn>
                    <a:cxn ang="0">
                      <a:pos x="518" y="197"/>
                    </a:cxn>
                    <a:cxn ang="0">
                      <a:pos x="1774" y="1077"/>
                    </a:cxn>
                    <a:cxn ang="0">
                      <a:pos x="1626" y="1252"/>
                    </a:cxn>
                  </a:cxnLst>
                  <a:rect l="0" t="0" r="r" b="b"/>
                  <a:pathLst>
                    <a:path w="1774" h="1252">
                      <a:moveTo>
                        <a:pt x="1626" y="1252"/>
                      </a:moveTo>
                      <a:lnTo>
                        <a:pt x="87" y="175"/>
                      </a:lnTo>
                      <a:lnTo>
                        <a:pt x="0" y="0"/>
                      </a:lnTo>
                      <a:lnTo>
                        <a:pt x="518" y="197"/>
                      </a:lnTo>
                      <a:lnTo>
                        <a:pt x="1774" y="1077"/>
                      </a:lnTo>
                      <a:lnTo>
                        <a:pt x="1626" y="1252"/>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88" name="Freeform 208"/>
                <p:cNvSpPr>
                  <a:spLocks/>
                </p:cNvSpPr>
                <p:nvPr/>
              </p:nvSpPr>
              <p:spPr bwMode="auto">
                <a:xfrm>
                  <a:off x="2381" y="1224"/>
                  <a:ext cx="252" cy="162"/>
                </a:xfrm>
                <a:custGeom>
                  <a:avLst/>
                  <a:gdLst/>
                  <a:ahLst/>
                  <a:cxnLst>
                    <a:cxn ang="0">
                      <a:pos x="1619" y="1133"/>
                    </a:cxn>
                    <a:cxn ang="0">
                      <a:pos x="0" y="0"/>
                    </a:cxn>
                    <a:cxn ang="0">
                      <a:pos x="875" y="332"/>
                    </a:cxn>
                    <a:cxn ang="0">
                      <a:pos x="1767" y="958"/>
                    </a:cxn>
                    <a:cxn ang="0">
                      <a:pos x="1619" y="1133"/>
                    </a:cxn>
                  </a:cxnLst>
                  <a:rect l="0" t="0" r="r" b="b"/>
                  <a:pathLst>
                    <a:path w="1767" h="1133">
                      <a:moveTo>
                        <a:pt x="1619" y="1133"/>
                      </a:moveTo>
                      <a:lnTo>
                        <a:pt x="0" y="0"/>
                      </a:lnTo>
                      <a:lnTo>
                        <a:pt x="875" y="332"/>
                      </a:lnTo>
                      <a:lnTo>
                        <a:pt x="1767" y="958"/>
                      </a:lnTo>
                      <a:lnTo>
                        <a:pt x="1619" y="1133"/>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89" name="Freeform 209"/>
                <p:cNvSpPr>
                  <a:spLocks/>
                </p:cNvSpPr>
                <p:nvPr/>
              </p:nvSpPr>
              <p:spPr bwMode="auto">
                <a:xfrm>
                  <a:off x="2443" y="1248"/>
                  <a:ext cx="200" cy="126"/>
                </a:xfrm>
                <a:custGeom>
                  <a:avLst/>
                  <a:gdLst/>
                  <a:ahLst/>
                  <a:cxnLst>
                    <a:cxn ang="0">
                      <a:pos x="1256" y="880"/>
                    </a:cxn>
                    <a:cxn ang="0">
                      <a:pos x="0" y="0"/>
                    </a:cxn>
                    <a:cxn ang="0">
                      <a:pos x="874" y="333"/>
                    </a:cxn>
                    <a:cxn ang="0">
                      <a:pos x="1404" y="704"/>
                    </a:cxn>
                    <a:cxn ang="0">
                      <a:pos x="1256" y="880"/>
                    </a:cxn>
                  </a:cxnLst>
                  <a:rect l="0" t="0" r="r" b="b"/>
                  <a:pathLst>
                    <a:path w="1404" h="880">
                      <a:moveTo>
                        <a:pt x="1256" y="880"/>
                      </a:moveTo>
                      <a:lnTo>
                        <a:pt x="0" y="0"/>
                      </a:lnTo>
                      <a:lnTo>
                        <a:pt x="874" y="333"/>
                      </a:lnTo>
                      <a:lnTo>
                        <a:pt x="1404" y="704"/>
                      </a:lnTo>
                      <a:lnTo>
                        <a:pt x="1256" y="880"/>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90" name="Freeform 210"/>
                <p:cNvSpPr>
                  <a:spLocks/>
                </p:cNvSpPr>
                <p:nvPr/>
              </p:nvSpPr>
              <p:spPr bwMode="auto">
                <a:xfrm>
                  <a:off x="2506" y="1271"/>
                  <a:ext cx="146" cy="90"/>
                </a:xfrm>
                <a:custGeom>
                  <a:avLst/>
                  <a:gdLst/>
                  <a:ahLst/>
                  <a:cxnLst>
                    <a:cxn ang="0">
                      <a:pos x="892" y="626"/>
                    </a:cxn>
                    <a:cxn ang="0">
                      <a:pos x="0" y="0"/>
                    </a:cxn>
                    <a:cxn ang="0">
                      <a:pos x="874" y="334"/>
                    </a:cxn>
                    <a:cxn ang="0">
                      <a:pos x="1041" y="451"/>
                    </a:cxn>
                    <a:cxn ang="0">
                      <a:pos x="892" y="626"/>
                    </a:cxn>
                  </a:cxnLst>
                  <a:rect l="0" t="0" r="r" b="b"/>
                  <a:pathLst>
                    <a:path w="1041" h="626">
                      <a:moveTo>
                        <a:pt x="892" y="626"/>
                      </a:moveTo>
                      <a:lnTo>
                        <a:pt x="0" y="0"/>
                      </a:lnTo>
                      <a:lnTo>
                        <a:pt x="874" y="334"/>
                      </a:lnTo>
                      <a:lnTo>
                        <a:pt x="1041" y="451"/>
                      </a:lnTo>
                      <a:lnTo>
                        <a:pt x="892" y="626"/>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91" name="Freeform 211"/>
                <p:cNvSpPr>
                  <a:spLocks/>
                </p:cNvSpPr>
                <p:nvPr/>
              </p:nvSpPr>
              <p:spPr bwMode="auto">
                <a:xfrm>
                  <a:off x="2568" y="1295"/>
                  <a:ext cx="91" cy="53"/>
                </a:xfrm>
                <a:custGeom>
                  <a:avLst/>
                  <a:gdLst/>
                  <a:ahLst/>
                  <a:cxnLst>
                    <a:cxn ang="0">
                      <a:pos x="530" y="371"/>
                    </a:cxn>
                    <a:cxn ang="0">
                      <a:pos x="0" y="0"/>
                    </a:cxn>
                    <a:cxn ang="0">
                      <a:pos x="639" y="243"/>
                    </a:cxn>
                    <a:cxn ang="0">
                      <a:pos x="530" y="371"/>
                    </a:cxn>
                  </a:cxnLst>
                  <a:rect l="0" t="0" r="r" b="b"/>
                  <a:pathLst>
                    <a:path w="639" h="371">
                      <a:moveTo>
                        <a:pt x="530" y="371"/>
                      </a:moveTo>
                      <a:lnTo>
                        <a:pt x="0" y="0"/>
                      </a:lnTo>
                      <a:lnTo>
                        <a:pt x="639" y="243"/>
                      </a:lnTo>
                      <a:lnTo>
                        <a:pt x="530" y="371"/>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92" name="Freeform 212"/>
                <p:cNvSpPr>
                  <a:spLocks/>
                </p:cNvSpPr>
                <p:nvPr/>
              </p:nvSpPr>
              <p:spPr bwMode="auto">
                <a:xfrm>
                  <a:off x="2631" y="1319"/>
                  <a:ext cx="28" cy="18"/>
                </a:xfrm>
                <a:custGeom>
                  <a:avLst/>
                  <a:gdLst/>
                  <a:ahLst/>
                  <a:cxnLst>
                    <a:cxn ang="0">
                      <a:pos x="167" y="117"/>
                    </a:cxn>
                    <a:cxn ang="0">
                      <a:pos x="0" y="0"/>
                    </a:cxn>
                    <a:cxn ang="0">
                      <a:pos x="201" y="76"/>
                    </a:cxn>
                    <a:cxn ang="0">
                      <a:pos x="167" y="117"/>
                    </a:cxn>
                  </a:cxnLst>
                  <a:rect l="0" t="0" r="r" b="b"/>
                  <a:pathLst>
                    <a:path w="201" h="117">
                      <a:moveTo>
                        <a:pt x="167" y="117"/>
                      </a:moveTo>
                      <a:lnTo>
                        <a:pt x="0" y="0"/>
                      </a:lnTo>
                      <a:lnTo>
                        <a:pt x="201" y="76"/>
                      </a:lnTo>
                      <a:lnTo>
                        <a:pt x="167" y="117"/>
                      </a:lnTo>
                      <a:close/>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93" name="Freeform 213"/>
                <p:cNvSpPr>
                  <a:spLocks/>
                </p:cNvSpPr>
                <p:nvPr/>
              </p:nvSpPr>
              <p:spPr bwMode="auto">
                <a:xfrm>
                  <a:off x="1942" y="1219"/>
                  <a:ext cx="715" cy="497"/>
                </a:xfrm>
                <a:custGeom>
                  <a:avLst/>
                  <a:gdLst/>
                  <a:ahLst/>
                  <a:cxnLst>
                    <a:cxn ang="0">
                      <a:pos x="28" y="2547"/>
                    </a:cxn>
                    <a:cxn ang="0">
                      <a:pos x="88" y="2480"/>
                    </a:cxn>
                    <a:cxn ang="0">
                      <a:pos x="153" y="2412"/>
                    </a:cxn>
                    <a:cxn ang="0">
                      <a:pos x="222" y="2343"/>
                    </a:cxn>
                    <a:cxn ang="0">
                      <a:pos x="296" y="2274"/>
                    </a:cxn>
                    <a:cxn ang="0">
                      <a:pos x="375" y="2203"/>
                    </a:cxn>
                    <a:cxn ang="0">
                      <a:pos x="500" y="2094"/>
                    </a:cxn>
                    <a:cxn ang="0">
                      <a:pos x="680" y="1947"/>
                    </a:cxn>
                    <a:cxn ang="0">
                      <a:pos x="873" y="1800"/>
                    </a:cxn>
                    <a:cxn ang="0">
                      <a:pos x="1078" y="1653"/>
                    </a:cxn>
                    <a:cxn ang="0">
                      <a:pos x="1292" y="1507"/>
                    </a:cxn>
                    <a:cxn ang="0">
                      <a:pos x="1514" y="1365"/>
                    </a:cxn>
                    <a:cxn ang="0">
                      <a:pos x="1742" y="1229"/>
                    </a:cxn>
                    <a:cxn ang="0">
                      <a:pos x="1975" y="1098"/>
                    </a:cxn>
                    <a:cxn ang="0">
                      <a:pos x="2211" y="974"/>
                    </a:cxn>
                    <a:cxn ang="0">
                      <a:pos x="2387" y="888"/>
                    </a:cxn>
                    <a:cxn ang="0">
                      <a:pos x="2505" y="834"/>
                    </a:cxn>
                    <a:cxn ang="0">
                      <a:pos x="2621" y="782"/>
                    </a:cxn>
                    <a:cxn ang="0">
                      <a:pos x="2738" y="733"/>
                    </a:cxn>
                    <a:cxn ang="0">
                      <a:pos x="2854" y="686"/>
                    </a:cxn>
                    <a:cxn ang="0">
                      <a:pos x="2968" y="643"/>
                    </a:cxn>
                    <a:cxn ang="0">
                      <a:pos x="3082" y="603"/>
                    </a:cxn>
                    <a:cxn ang="0">
                      <a:pos x="3194" y="568"/>
                    </a:cxn>
                    <a:cxn ang="0">
                      <a:pos x="2973" y="0"/>
                    </a:cxn>
                    <a:cxn ang="0">
                      <a:pos x="3636" y="2390"/>
                    </a:cxn>
                    <a:cxn ang="0">
                      <a:pos x="3441" y="1822"/>
                    </a:cxn>
                    <a:cxn ang="0">
                      <a:pos x="3229" y="1908"/>
                    </a:cxn>
                    <a:cxn ang="0">
                      <a:pos x="3021" y="2000"/>
                    </a:cxn>
                    <a:cxn ang="0">
                      <a:pos x="2815" y="2098"/>
                    </a:cxn>
                    <a:cxn ang="0">
                      <a:pos x="2614" y="2201"/>
                    </a:cxn>
                    <a:cxn ang="0">
                      <a:pos x="2418" y="2307"/>
                    </a:cxn>
                    <a:cxn ang="0">
                      <a:pos x="2229" y="2417"/>
                    </a:cxn>
                    <a:cxn ang="0">
                      <a:pos x="2047" y="2529"/>
                    </a:cxn>
                    <a:cxn ang="0">
                      <a:pos x="1872" y="2644"/>
                    </a:cxn>
                    <a:cxn ang="0">
                      <a:pos x="1706" y="2758"/>
                    </a:cxn>
                    <a:cxn ang="0">
                      <a:pos x="1550" y="2874"/>
                    </a:cxn>
                    <a:cxn ang="0">
                      <a:pos x="1404" y="2989"/>
                    </a:cxn>
                    <a:cxn ang="0">
                      <a:pos x="1269" y="3101"/>
                    </a:cxn>
                    <a:cxn ang="0">
                      <a:pos x="1146" y="3213"/>
                    </a:cxn>
                    <a:cxn ang="0">
                      <a:pos x="1037" y="3321"/>
                    </a:cxn>
                    <a:cxn ang="0">
                      <a:pos x="941" y="3426"/>
                    </a:cxn>
                    <a:cxn ang="0">
                      <a:pos x="0" y="2579"/>
                    </a:cxn>
                  </a:cxnLst>
                  <a:rect l="0" t="0" r="r" b="b"/>
                  <a:pathLst>
                    <a:path w="5004" h="3477">
                      <a:moveTo>
                        <a:pt x="0" y="2579"/>
                      </a:moveTo>
                      <a:lnTo>
                        <a:pt x="28" y="2547"/>
                      </a:lnTo>
                      <a:lnTo>
                        <a:pt x="58" y="2513"/>
                      </a:lnTo>
                      <a:lnTo>
                        <a:pt x="88" y="2480"/>
                      </a:lnTo>
                      <a:lnTo>
                        <a:pt x="120" y="2447"/>
                      </a:lnTo>
                      <a:lnTo>
                        <a:pt x="153" y="2412"/>
                      </a:lnTo>
                      <a:lnTo>
                        <a:pt x="187" y="2378"/>
                      </a:lnTo>
                      <a:lnTo>
                        <a:pt x="222" y="2343"/>
                      </a:lnTo>
                      <a:lnTo>
                        <a:pt x="259" y="2309"/>
                      </a:lnTo>
                      <a:lnTo>
                        <a:pt x="296" y="2274"/>
                      </a:lnTo>
                      <a:lnTo>
                        <a:pt x="335" y="2238"/>
                      </a:lnTo>
                      <a:lnTo>
                        <a:pt x="375" y="2203"/>
                      </a:lnTo>
                      <a:lnTo>
                        <a:pt x="415" y="2166"/>
                      </a:lnTo>
                      <a:lnTo>
                        <a:pt x="500" y="2094"/>
                      </a:lnTo>
                      <a:lnTo>
                        <a:pt x="588" y="2021"/>
                      </a:lnTo>
                      <a:lnTo>
                        <a:pt x="680" y="1947"/>
                      </a:lnTo>
                      <a:lnTo>
                        <a:pt x="775" y="1873"/>
                      </a:lnTo>
                      <a:lnTo>
                        <a:pt x="873" y="1800"/>
                      </a:lnTo>
                      <a:lnTo>
                        <a:pt x="974" y="1726"/>
                      </a:lnTo>
                      <a:lnTo>
                        <a:pt x="1078" y="1653"/>
                      </a:lnTo>
                      <a:lnTo>
                        <a:pt x="1184" y="1580"/>
                      </a:lnTo>
                      <a:lnTo>
                        <a:pt x="1292" y="1507"/>
                      </a:lnTo>
                      <a:lnTo>
                        <a:pt x="1403" y="1436"/>
                      </a:lnTo>
                      <a:lnTo>
                        <a:pt x="1514" y="1365"/>
                      </a:lnTo>
                      <a:lnTo>
                        <a:pt x="1628" y="1297"/>
                      </a:lnTo>
                      <a:lnTo>
                        <a:pt x="1742" y="1229"/>
                      </a:lnTo>
                      <a:lnTo>
                        <a:pt x="1858" y="1162"/>
                      </a:lnTo>
                      <a:lnTo>
                        <a:pt x="1975" y="1098"/>
                      </a:lnTo>
                      <a:lnTo>
                        <a:pt x="2093" y="1035"/>
                      </a:lnTo>
                      <a:lnTo>
                        <a:pt x="2211" y="974"/>
                      </a:lnTo>
                      <a:lnTo>
                        <a:pt x="2327" y="916"/>
                      </a:lnTo>
                      <a:lnTo>
                        <a:pt x="2387" y="888"/>
                      </a:lnTo>
                      <a:lnTo>
                        <a:pt x="2445" y="860"/>
                      </a:lnTo>
                      <a:lnTo>
                        <a:pt x="2505" y="834"/>
                      </a:lnTo>
                      <a:lnTo>
                        <a:pt x="2563" y="807"/>
                      </a:lnTo>
                      <a:lnTo>
                        <a:pt x="2621" y="782"/>
                      </a:lnTo>
                      <a:lnTo>
                        <a:pt x="2680" y="757"/>
                      </a:lnTo>
                      <a:lnTo>
                        <a:pt x="2738" y="733"/>
                      </a:lnTo>
                      <a:lnTo>
                        <a:pt x="2796" y="709"/>
                      </a:lnTo>
                      <a:lnTo>
                        <a:pt x="2854" y="686"/>
                      </a:lnTo>
                      <a:lnTo>
                        <a:pt x="2911" y="664"/>
                      </a:lnTo>
                      <a:lnTo>
                        <a:pt x="2968" y="643"/>
                      </a:lnTo>
                      <a:lnTo>
                        <a:pt x="3025" y="623"/>
                      </a:lnTo>
                      <a:lnTo>
                        <a:pt x="3082" y="603"/>
                      </a:lnTo>
                      <a:lnTo>
                        <a:pt x="3137" y="586"/>
                      </a:lnTo>
                      <a:lnTo>
                        <a:pt x="3194" y="568"/>
                      </a:lnTo>
                      <a:lnTo>
                        <a:pt x="3249" y="551"/>
                      </a:lnTo>
                      <a:lnTo>
                        <a:pt x="2973" y="0"/>
                      </a:lnTo>
                      <a:lnTo>
                        <a:pt x="5004" y="773"/>
                      </a:lnTo>
                      <a:lnTo>
                        <a:pt x="3636" y="2390"/>
                      </a:lnTo>
                      <a:lnTo>
                        <a:pt x="3548" y="1781"/>
                      </a:lnTo>
                      <a:lnTo>
                        <a:pt x="3441" y="1822"/>
                      </a:lnTo>
                      <a:lnTo>
                        <a:pt x="3335" y="1864"/>
                      </a:lnTo>
                      <a:lnTo>
                        <a:pt x="3229" y="1908"/>
                      </a:lnTo>
                      <a:lnTo>
                        <a:pt x="3125" y="1954"/>
                      </a:lnTo>
                      <a:lnTo>
                        <a:pt x="3021" y="2000"/>
                      </a:lnTo>
                      <a:lnTo>
                        <a:pt x="2917" y="2048"/>
                      </a:lnTo>
                      <a:lnTo>
                        <a:pt x="2815" y="2098"/>
                      </a:lnTo>
                      <a:lnTo>
                        <a:pt x="2714" y="2148"/>
                      </a:lnTo>
                      <a:lnTo>
                        <a:pt x="2614" y="2201"/>
                      </a:lnTo>
                      <a:lnTo>
                        <a:pt x="2516" y="2254"/>
                      </a:lnTo>
                      <a:lnTo>
                        <a:pt x="2418" y="2307"/>
                      </a:lnTo>
                      <a:lnTo>
                        <a:pt x="2323" y="2362"/>
                      </a:lnTo>
                      <a:lnTo>
                        <a:pt x="2229" y="2417"/>
                      </a:lnTo>
                      <a:lnTo>
                        <a:pt x="2136" y="2473"/>
                      </a:lnTo>
                      <a:lnTo>
                        <a:pt x="2047" y="2529"/>
                      </a:lnTo>
                      <a:lnTo>
                        <a:pt x="1958" y="2586"/>
                      </a:lnTo>
                      <a:lnTo>
                        <a:pt x="1872" y="2644"/>
                      </a:lnTo>
                      <a:lnTo>
                        <a:pt x="1788" y="2701"/>
                      </a:lnTo>
                      <a:lnTo>
                        <a:pt x="1706" y="2758"/>
                      </a:lnTo>
                      <a:lnTo>
                        <a:pt x="1627" y="2816"/>
                      </a:lnTo>
                      <a:lnTo>
                        <a:pt x="1550" y="2874"/>
                      </a:lnTo>
                      <a:lnTo>
                        <a:pt x="1476" y="2931"/>
                      </a:lnTo>
                      <a:lnTo>
                        <a:pt x="1404" y="2989"/>
                      </a:lnTo>
                      <a:lnTo>
                        <a:pt x="1335" y="3045"/>
                      </a:lnTo>
                      <a:lnTo>
                        <a:pt x="1269" y="3101"/>
                      </a:lnTo>
                      <a:lnTo>
                        <a:pt x="1207" y="3158"/>
                      </a:lnTo>
                      <a:lnTo>
                        <a:pt x="1146" y="3213"/>
                      </a:lnTo>
                      <a:lnTo>
                        <a:pt x="1090" y="3267"/>
                      </a:lnTo>
                      <a:lnTo>
                        <a:pt x="1037" y="3321"/>
                      </a:lnTo>
                      <a:lnTo>
                        <a:pt x="987" y="3374"/>
                      </a:lnTo>
                      <a:lnTo>
                        <a:pt x="941" y="3426"/>
                      </a:lnTo>
                      <a:lnTo>
                        <a:pt x="898" y="3477"/>
                      </a:lnTo>
                      <a:lnTo>
                        <a:pt x="0" y="2579"/>
                      </a:lnTo>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grpSp>
          <p:sp>
            <p:nvSpPr>
              <p:cNvPr id="251094" name="Freeform 214"/>
              <p:cNvSpPr>
                <a:spLocks/>
              </p:cNvSpPr>
              <p:nvPr/>
            </p:nvSpPr>
            <p:spPr bwMode="auto">
              <a:xfrm>
                <a:off x="1786" y="1792"/>
                <a:ext cx="350" cy="688"/>
              </a:xfrm>
              <a:custGeom>
                <a:avLst/>
                <a:gdLst/>
                <a:ahLst/>
                <a:cxnLst>
                  <a:cxn ang="0">
                    <a:pos x="6" y="4772"/>
                  </a:cxn>
                  <a:cxn ang="0">
                    <a:pos x="2" y="4682"/>
                  </a:cxn>
                  <a:cxn ang="0">
                    <a:pos x="0" y="4590"/>
                  </a:cxn>
                  <a:cxn ang="0">
                    <a:pos x="1" y="4492"/>
                  </a:cxn>
                  <a:cxn ang="0">
                    <a:pos x="3" y="4389"/>
                  </a:cxn>
                  <a:cxn ang="0">
                    <a:pos x="8" y="4283"/>
                  </a:cxn>
                  <a:cxn ang="0">
                    <a:pos x="21" y="4118"/>
                  </a:cxn>
                  <a:cxn ang="0">
                    <a:pos x="44" y="3888"/>
                  </a:cxn>
                  <a:cxn ang="0">
                    <a:pos x="76" y="3646"/>
                  </a:cxn>
                  <a:cxn ang="0">
                    <a:pos x="117" y="3398"/>
                  </a:cxn>
                  <a:cxn ang="0">
                    <a:pos x="166" y="3143"/>
                  </a:cxn>
                  <a:cxn ang="0">
                    <a:pos x="223" y="2886"/>
                  </a:cxn>
                  <a:cxn ang="0">
                    <a:pos x="288" y="2628"/>
                  </a:cxn>
                  <a:cxn ang="0">
                    <a:pos x="360" y="2371"/>
                  </a:cxn>
                  <a:cxn ang="0">
                    <a:pos x="438" y="2117"/>
                  </a:cxn>
                  <a:cxn ang="0">
                    <a:pos x="501" y="1932"/>
                  </a:cxn>
                  <a:cxn ang="0">
                    <a:pos x="546" y="1810"/>
                  </a:cxn>
                  <a:cxn ang="0">
                    <a:pos x="592" y="1690"/>
                  </a:cxn>
                  <a:cxn ang="0">
                    <a:pos x="640" y="1573"/>
                  </a:cxn>
                  <a:cxn ang="0">
                    <a:pos x="689" y="1459"/>
                  </a:cxn>
                  <a:cxn ang="0">
                    <a:pos x="740" y="1347"/>
                  </a:cxn>
                  <a:cxn ang="0">
                    <a:pos x="792" y="1240"/>
                  </a:cxn>
                  <a:cxn ang="0">
                    <a:pos x="845" y="1134"/>
                  </a:cxn>
                  <a:cxn ang="0">
                    <a:pos x="289" y="889"/>
                  </a:cxn>
                  <a:cxn ang="0">
                    <a:pos x="2447" y="2111"/>
                  </a:cxn>
                  <a:cxn ang="0">
                    <a:pos x="1908" y="1846"/>
                  </a:cxn>
                  <a:cxn ang="0">
                    <a:pos x="1819" y="2057"/>
                  </a:cxn>
                  <a:cxn ang="0">
                    <a:pos x="1736" y="2270"/>
                  </a:cxn>
                  <a:cxn ang="0">
                    <a:pos x="1660" y="2484"/>
                  </a:cxn>
                  <a:cxn ang="0">
                    <a:pos x="1591" y="2699"/>
                  </a:cxn>
                  <a:cxn ang="0">
                    <a:pos x="1527" y="2913"/>
                  </a:cxn>
                  <a:cxn ang="0">
                    <a:pos x="1471" y="3125"/>
                  </a:cxn>
                  <a:cxn ang="0">
                    <a:pos x="1422" y="3333"/>
                  </a:cxn>
                  <a:cxn ang="0">
                    <a:pos x="1379" y="3536"/>
                  </a:cxn>
                  <a:cxn ang="0">
                    <a:pos x="1343" y="3736"/>
                  </a:cxn>
                  <a:cxn ang="0">
                    <a:pos x="1314" y="3927"/>
                  </a:cxn>
                  <a:cxn ang="0">
                    <a:pos x="1292" y="4112"/>
                  </a:cxn>
                  <a:cxn ang="0">
                    <a:pos x="1277" y="4287"/>
                  </a:cxn>
                  <a:cxn ang="0">
                    <a:pos x="1269" y="4453"/>
                  </a:cxn>
                  <a:cxn ang="0">
                    <a:pos x="1268" y="4607"/>
                  </a:cxn>
                  <a:cxn ang="0">
                    <a:pos x="1274" y="4749"/>
                  </a:cxn>
                  <a:cxn ang="0">
                    <a:pos x="10" y="4815"/>
                  </a:cxn>
                </a:cxnLst>
                <a:rect l="0" t="0" r="r" b="b"/>
                <a:pathLst>
                  <a:path w="2447" h="4815">
                    <a:moveTo>
                      <a:pt x="10" y="4815"/>
                    </a:moveTo>
                    <a:lnTo>
                      <a:pt x="6" y="4772"/>
                    </a:lnTo>
                    <a:lnTo>
                      <a:pt x="4" y="4728"/>
                    </a:lnTo>
                    <a:lnTo>
                      <a:pt x="2" y="4682"/>
                    </a:lnTo>
                    <a:lnTo>
                      <a:pt x="1" y="4636"/>
                    </a:lnTo>
                    <a:lnTo>
                      <a:pt x="0" y="4590"/>
                    </a:lnTo>
                    <a:lnTo>
                      <a:pt x="0" y="4541"/>
                    </a:lnTo>
                    <a:lnTo>
                      <a:pt x="1" y="4492"/>
                    </a:lnTo>
                    <a:lnTo>
                      <a:pt x="2" y="4440"/>
                    </a:lnTo>
                    <a:lnTo>
                      <a:pt x="3" y="4389"/>
                    </a:lnTo>
                    <a:lnTo>
                      <a:pt x="5" y="4337"/>
                    </a:lnTo>
                    <a:lnTo>
                      <a:pt x="8" y="4283"/>
                    </a:lnTo>
                    <a:lnTo>
                      <a:pt x="11" y="4229"/>
                    </a:lnTo>
                    <a:lnTo>
                      <a:pt x="21" y="4118"/>
                    </a:lnTo>
                    <a:lnTo>
                      <a:pt x="31" y="4005"/>
                    </a:lnTo>
                    <a:lnTo>
                      <a:pt x="44" y="3888"/>
                    </a:lnTo>
                    <a:lnTo>
                      <a:pt x="59" y="3768"/>
                    </a:lnTo>
                    <a:lnTo>
                      <a:pt x="76" y="3646"/>
                    </a:lnTo>
                    <a:lnTo>
                      <a:pt x="96" y="3523"/>
                    </a:lnTo>
                    <a:lnTo>
                      <a:pt x="117" y="3398"/>
                    </a:lnTo>
                    <a:lnTo>
                      <a:pt x="141" y="3272"/>
                    </a:lnTo>
                    <a:lnTo>
                      <a:pt x="166" y="3143"/>
                    </a:lnTo>
                    <a:lnTo>
                      <a:pt x="194" y="3015"/>
                    </a:lnTo>
                    <a:lnTo>
                      <a:pt x="223" y="2886"/>
                    </a:lnTo>
                    <a:lnTo>
                      <a:pt x="254" y="2757"/>
                    </a:lnTo>
                    <a:lnTo>
                      <a:pt x="288" y="2628"/>
                    </a:lnTo>
                    <a:lnTo>
                      <a:pt x="322" y="2499"/>
                    </a:lnTo>
                    <a:lnTo>
                      <a:pt x="360" y="2371"/>
                    </a:lnTo>
                    <a:lnTo>
                      <a:pt x="398" y="2244"/>
                    </a:lnTo>
                    <a:lnTo>
                      <a:pt x="438" y="2117"/>
                    </a:lnTo>
                    <a:lnTo>
                      <a:pt x="481" y="1993"/>
                    </a:lnTo>
                    <a:lnTo>
                      <a:pt x="501" y="1932"/>
                    </a:lnTo>
                    <a:lnTo>
                      <a:pt x="523" y="1870"/>
                    </a:lnTo>
                    <a:lnTo>
                      <a:pt x="546" y="1810"/>
                    </a:lnTo>
                    <a:lnTo>
                      <a:pt x="569" y="1749"/>
                    </a:lnTo>
                    <a:lnTo>
                      <a:pt x="592" y="1690"/>
                    </a:lnTo>
                    <a:lnTo>
                      <a:pt x="616" y="1632"/>
                    </a:lnTo>
                    <a:lnTo>
                      <a:pt x="640" y="1573"/>
                    </a:lnTo>
                    <a:lnTo>
                      <a:pt x="664" y="1515"/>
                    </a:lnTo>
                    <a:lnTo>
                      <a:pt x="689" y="1459"/>
                    </a:lnTo>
                    <a:lnTo>
                      <a:pt x="714" y="1402"/>
                    </a:lnTo>
                    <a:lnTo>
                      <a:pt x="740" y="1347"/>
                    </a:lnTo>
                    <a:lnTo>
                      <a:pt x="766" y="1293"/>
                    </a:lnTo>
                    <a:lnTo>
                      <a:pt x="792" y="1240"/>
                    </a:lnTo>
                    <a:lnTo>
                      <a:pt x="818" y="1186"/>
                    </a:lnTo>
                    <a:lnTo>
                      <a:pt x="845" y="1134"/>
                    </a:lnTo>
                    <a:lnTo>
                      <a:pt x="874" y="1084"/>
                    </a:lnTo>
                    <a:lnTo>
                      <a:pt x="289" y="889"/>
                    </a:lnTo>
                    <a:lnTo>
                      <a:pt x="2272" y="0"/>
                    </a:lnTo>
                    <a:lnTo>
                      <a:pt x="2447" y="2111"/>
                    </a:lnTo>
                    <a:lnTo>
                      <a:pt x="1955" y="1742"/>
                    </a:lnTo>
                    <a:lnTo>
                      <a:pt x="1908" y="1846"/>
                    </a:lnTo>
                    <a:lnTo>
                      <a:pt x="1863" y="1952"/>
                    </a:lnTo>
                    <a:lnTo>
                      <a:pt x="1819" y="2057"/>
                    </a:lnTo>
                    <a:lnTo>
                      <a:pt x="1776" y="2163"/>
                    </a:lnTo>
                    <a:lnTo>
                      <a:pt x="1736" y="2270"/>
                    </a:lnTo>
                    <a:lnTo>
                      <a:pt x="1697" y="2377"/>
                    </a:lnTo>
                    <a:lnTo>
                      <a:pt x="1660" y="2484"/>
                    </a:lnTo>
                    <a:lnTo>
                      <a:pt x="1624" y="2592"/>
                    </a:lnTo>
                    <a:lnTo>
                      <a:pt x="1591" y="2699"/>
                    </a:lnTo>
                    <a:lnTo>
                      <a:pt x="1559" y="2806"/>
                    </a:lnTo>
                    <a:lnTo>
                      <a:pt x="1527" y="2913"/>
                    </a:lnTo>
                    <a:lnTo>
                      <a:pt x="1499" y="3018"/>
                    </a:lnTo>
                    <a:lnTo>
                      <a:pt x="1471" y="3125"/>
                    </a:lnTo>
                    <a:lnTo>
                      <a:pt x="1446" y="3229"/>
                    </a:lnTo>
                    <a:lnTo>
                      <a:pt x="1422" y="3333"/>
                    </a:lnTo>
                    <a:lnTo>
                      <a:pt x="1400" y="3435"/>
                    </a:lnTo>
                    <a:lnTo>
                      <a:pt x="1379" y="3536"/>
                    </a:lnTo>
                    <a:lnTo>
                      <a:pt x="1360" y="3637"/>
                    </a:lnTo>
                    <a:lnTo>
                      <a:pt x="1343" y="3736"/>
                    </a:lnTo>
                    <a:lnTo>
                      <a:pt x="1328" y="3833"/>
                    </a:lnTo>
                    <a:lnTo>
                      <a:pt x="1314" y="3927"/>
                    </a:lnTo>
                    <a:lnTo>
                      <a:pt x="1302" y="4021"/>
                    </a:lnTo>
                    <a:lnTo>
                      <a:pt x="1292" y="4112"/>
                    </a:lnTo>
                    <a:lnTo>
                      <a:pt x="1283" y="4201"/>
                    </a:lnTo>
                    <a:lnTo>
                      <a:pt x="1277" y="4287"/>
                    </a:lnTo>
                    <a:lnTo>
                      <a:pt x="1272" y="4372"/>
                    </a:lnTo>
                    <a:lnTo>
                      <a:pt x="1269" y="4453"/>
                    </a:lnTo>
                    <a:lnTo>
                      <a:pt x="1267" y="4531"/>
                    </a:lnTo>
                    <a:lnTo>
                      <a:pt x="1268" y="4607"/>
                    </a:lnTo>
                    <a:lnTo>
                      <a:pt x="1270" y="4679"/>
                    </a:lnTo>
                    <a:lnTo>
                      <a:pt x="1274" y="4749"/>
                    </a:lnTo>
                    <a:lnTo>
                      <a:pt x="1279" y="4815"/>
                    </a:lnTo>
                    <a:lnTo>
                      <a:pt x="10" y="4815"/>
                    </a:lnTo>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grpSp>
        <p:grpSp>
          <p:nvGrpSpPr>
            <p:cNvPr id="5" name="Group 215"/>
            <p:cNvGrpSpPr>
              <a:grpSpLocks/>
            </p:cNvGrpSpPr>
            <p:nvPr/>
          </p:nvGrpSpPr>
          <p:grpSpPr bwMode="auto">
            <a:xfrm>
              <a:off x="1879" y="2549"/>
              <a:ext cx="1361" cy="859"/>
              <a:chOff x="1879" y="2549"/>
              <a:chExt cx="1361" cy="859"/>
            </a:xfrm>
          </p:grpSpPr>
          <p:sp>
            <p:nvSpPr>
              <p:cNvPr id="251096" name="Freeform 216"/>
              <p:cNvSpPr>
                <a:spLocks/>
              </p:cNvSpPr>
              <p:nvPr/>
            </p:nvSpPr>
            <p:spPr bwMode="auto">
              <a:xfrm>
                <a:off x="1879" y="2547"/>
                <a:ext cx="497" cy="717"/>
              </a:xfrm>
              <a:custGeom>
                <a:avLst/>
                <a:gdLst/>
                <a:ahLst/>
                <a:cxnLst>
                  <a:cxn ang="0">
                    <a:pos x="2546" y="4975"/>
                  </a:cxn>
                  <a:cxn ang="0">
                    <a:pos x="2481" y="4916"/>
                  </a:cxn>
                  <a:cxn ang="0">
                    <a:pos x="2413" y="4851"/>
                  </a:cxn>
                  <a:cxn ang="0">
                    <a:pos x="2344" y="4782"/>
                  </a:cxn>
                  <a:cxn ang="0">
                    <a:pos x="2274" y="4708"/>
                  </a:cxn>
                  <a:cxn ang="0">
                    <a:pos x="2202" y="4629"/>
                  </a:cxn>
                  <a:cxn ang="0">
                    <a:pos x="2094" y="4504"/>
                  </a:cxn>
                  <a:cxn ang="0">
                    <a:pos x="1948" y="4324"/>
                  </a:cxn>
                  <a:cxn ang="0">
                    <a:pos x="1800" y="4131"/>
                  </a:cxn>
                  <a:cxn ang="0">
                    <a:pos x="1653" y="3926"/>
                  </a:cxn>
                  <a:cxn ang="0">
                    <a:pos x="1508" y="3712"/>
                  </a:cxn>
                  <a:cxn ang="0">
                    <a:pos x="1366" y="3490"/>
                  </a:cxn>
                  <a:cxn ang="0">
                    <a:pos x="1230" y="3261"/>
                  </a:cxn>
                  <a:cxn ang="0">
                    <a:pos x="1098" y="3029"/>
                  </a:cxn>
                  <a:cxn ang="0">
                    <a:pos x="1005" y="2853"/>
                  </a:cxn>
                  <a:cxn ang="0">
                    <a:pos x="946" y="2735"/>
                  </a:cxn>
                  <a:cxn ang="0">
                    <a:pos x="889" y="2617"/>
                  </a:cxn>
                  <a:cxn ang="0">
                    <a:pos x="833" y="2499"/>
                  </a:cxn>
                  <a:cxn ang="0">
                    <a:pos x="781" y="2382"/>
                  </a:cxn>
                  <a:cxn ang="0">
                    <a:pos x="732" y="2266"/>
                  </a:cxn>
                  <a:cxn ang="0">
                    <a:pos x="686" y="2150"/>
                  </a:cxn>
                  <a:cxn ang="0">
                    <a:pos x="644" y="2035"/>
                  </a:cxn>
                  <a:cxn ang="0">
                    <a:pos x="604" y="1923"/>
                  </a:cxn>
                  <a:cxn ang="0">
                    <a:pos x="569" y="1810"/>
                  </a:cxn>
                  <a:cxn ang="0">
                    <a:pos x="0" y="2031"/>
                  </a:cxn>
                  <a:cxn ang="0">
                    <a:pos x="2391" y="1369"/>
                  </a:cxn>
                  <a:cxn ang="0">
                    <a:pos x="1823" y="1563"/>
                  </a:cxn>
                  <a:cxn ang="0">
                    <a:pos x="1908" y="1775"/>
                  </a:cxn>
                  <a:cxn ang="0">
                    <a:pos x="2001" y="1983"/>
                  </a:cxn>
                  <a:cxn ang="0">
                    <a:pos x="2098" y="2189"/>
                  </a:cxn>
                  <a:cxn ang="0">
                    <a:pos x="2201" y="2390"/>
                  </a:cxn>
                  <a:cxn ang="0">
                    <a:pos x="2308" y="2586"/>
                  </a:cxn>
                  <a:cxn ang="0">
                    <a:pos x="2417" y="2774"/>
                  </a:cxn>
                  <a:cxn ang="0">
                    <a:pos x="2530" y="2957"/>
                  </a:cxn>
                  <a:cxn ang="0">
                    <a:pos x="2644" y="3132"/>
                  </a:cxn>
                  <a:cxn ang="0">
                    <a:pos x="2759" y="3298"/>
                  </a:cxn>
                  <a:cxn ang="0">
                    <a:pos x="2874" y="3454"/>
                  </a:cxn>
                  <a:cxn ang="0">
                    <a:pos x="2988" y="3600"/>
                  </a:cxn>
                  <a:cxn ang="0">
                    <a:pos x="3102" y="3735"/>
                  </a:cxn>
                  <a:cxn ang="0">
                    <a:pos x="3214" y="3858"/>
                  </a:cxn>
                  <a:cxn ang="0">
                    <a:pos x="3322" y="3967"/>
                  </a:cxn>
                  <a:cxn ang="0">
                    <a:pos x="3426" y="4063"/>
                  </a:cxn>
                  <a:cxn ang="0">
                    <a:pos x="2579" y="5004"/>
                  </a:cxn>
                </a:cxnLst>
                <a:rect l="0" t="0" r="r" b="b"/>
                <a:pathLst>
                  <a:path w="3477" h="5004">
                    <a:moveTo>
                      <a:pt x="2579" y="5004"/>
                    </a:moveTo>
                    <a:lnTo>
                      <a:pt x="2546" y="4975"/>
                    </a:lnTo>
                    <a:lnTo>
                      <a:pt x="2514" y="4946"/>
                    </a:lnTo>
                    <a:lnTo>
                      <a:pt x="2481" y="4916"/>
                    </a:lnTo>
                    <a:lnTo>
                      <a:pt x="2447" y="4884"/>
                    </a:lnTo>
                    <a:lnTo>
                      <a:pt x="2413" y="4851"/>
                    </a:lnTo>
                    <a:lnTo>
                      <a:pt x="2379" y="4817"/>
                    </a:lnTo>
                    <a:lnTo>
                      <a:pt x="2344" y="4782"/>
                    </a:lnTo>
                    <a:lnTo>
                      <a:pt x="2309" y="4745"/>
                    </a:lnTo>
                    <a:lnTo>
                      <a:pt x="2274" y="4708"/>
                    </a:lnTo>
                    <a:lnTo>
                      <a:pt x="2239" y="4669"/>
                    </a:lnTo>
                    <a:lnTo>
                      <a:pt x="2202" y="4629"/>
                    </a:lnTo>
                    <a:lnTo>
                      <a:pt x="2167" y="4589"/>
                    </a:lnTo>
                    <a:lnTo>
                      <a:pt x="2094" y="4504"/>
                    </a:lnTo>
                    <a:lnTo>
                      <a:pt x="2021" y="4416"/>
                    </a:lnTo>
                    <a:lnTo>
                      <a:pt x="1948" y="4324"/>
                    </a:lnTo>
                    <a:lnTo>
                      <a:pt x="1874" y="4229"/>
                    </a:lnTo>
                    <a:lnTo>
                      <a:pt x="1800" y="4131"/>
                    </a:lnTo>
                    <a:lnTo>
                      <a:pt x="1727" y="4030"/>
                    </a:lnTo>
                    <a:lnTo>
                      <a:pt x="1653" y="3926"/>
                    </a:lnTo>
                    <a:lnTo>
                      <a:pt x="1581" y="3820"/>
                    </a:lnTo>
                    <a:lnTo>
                      <a:pt x="1508" y="3712"/>
                    </a:lnTo>
                    <a:lnTo>
                      <a:pt x="1437" y="3601"/>
                    </a:lnTo>
                    <a:lnTo>
                      <a:pt x="1366" y="3490"/>
                    </a:lnTo>
                    <a:lnTo>
                      <a:pt x="1297" y="3376"/>
                    </a:lnTo>
                    <a:lnTo>
                      <a:pt x="1230" y="3261"/>
                    </a:lnTo>
                    <a:lnTo>
                      <a:pt x="1163" y="3146"/>
                    </a:lnTo>
                    <a:lnTo>
                      <a:pt x="1098" y="3029"/>
                    </a:lnTo>
                    <a:lnTo>
                      <a:pt x="1036" y="2911"/>
                    </a:lnTo>
                    <a:lnTo>
                      <a:pt x="1005" y="2853"/>
                    </a:lnTo>
                    <a:lnTo>
                      <a:pt x="975" y="2794"/>
                    </a:lnTo>
                    <a:lnTo>
                      <a:pt x="946" y="2735"/>
                    </a:lnTo>
                    <a:lnTo>
                      <a:pt x="917" y="2676"/>
                    </a:lnTo>
                    <a:lnTo>
                      <a:pt x="889" y="2617"/>
                    </a:lnTo>
                    <a:lnTo>
                      <a:pt x="861" y="2559"/>
                    </a:lnTo>
                    <a:lnTo>
                      <a:pt x="833" y="2499"/>
                    </a:lnTo>
                    <a:lnTo>
                      <a:pt x="807" y="2441"/>
                    </a:lnTo>
                    <a:lnTo>
                      <a:pt x="781" y="2382"/>
                    </a:lnTo>
                    <a:lnTo>
                      <a:pt x="757" y="2324"/>
                    </a:lnTo>
                    <a:lnTo>
                      <a:pt x="732" y="2266"/>
                    </a:lnTo>
                    <a:lnTo>
                      <a:pt x="709" y="2208"/>
                    </a:lnTo>
                    <a:lnTo>
                      <a:pt x="686" y="2150"/>
                    </a:lnTo>
                    <a:lnTo>
                      <a:pt x="665" y="2093"/>
                    </a:lnTo>
                    <a:lnTo>
                      <a:pt x="644" y="2035"/>
                    </a:lnTo>
                    <a:lnTo>
                      <a:pt x="624" y="1979"/>
                    </a:lnTo>
                    <a:lnTo>
                      <a:pt x="604" y="1923"/>
                    </a:lnTo>
                    <a:lnTo>
                      <a:pt x="585" y="1866"/>
                    </a:lnTo>
                    <a:lnTo>
                      <a:pt x="569" y="1810"/>
                    </a:lnTo>
                    <a:lnTo>
                      <a:pt x="552" y="1755"/>
                    </a:lnTo>
                    <a:lnTo>
                      <a:pt x="0" y="2031"/>
                    </a:lnTo>
                    <a:lnTo>
                      <a:pt x="774" y="0"/>
                    </a:lnTo>
                    <a:lnTo>
                      <a:pt x="2391" y="1369"/>
                    </a:lnTo>
                    <a:lnTo>
                      <a:pt x="1782" y="1457"/>
                    </a:lnTo>
                    <a:lnTo>
                      <a:pt x="1823" y="1563"/>
                    </a:lnTo>
                    <a:lnTo>
                      <a:pt x="1865" y="1669"/>
                    </a:lnTo>
                    <a:lnTo>
                      <a:pt x="1908" y="1775"/>
                    </a:lnTo>
                    <a:lnTo>
                      <a:pt x="1954" y="1880"/>
                    </a:lnTo>
                    <a:lnTo>
                      <a:pt x="2001" y="1983"/>
                    </a:lnTo>
                    <a:lnTo>
                      <a:pt x="2049" y="2086"/>
                    </a:lnTo>
                    <a:lnTo>
                      <a:pt x="2098" y="2189"/>
                    </a:lnTo>
                    <a:lnTo>
                      <a:pt x="2149" y="2290"/>
                    </a:lnTo>
                    <a:lnTo>
                      <a:pt x="2201" y="2390"/>
                    </a:lnTo>
                    <a:lnTo>
                      <a:pt x="2254" y="2489"/>
                    </a:lnTo>
                    <a:lnTo>
                      <a:pt x="2308" y="2586"/>
                    </a:lnTo>
                    <a:lnTo>
                      <a:pt x="2362" y="2681"/>
                    </a:lnTo>
                    <a:lnTo>
                      <a:pt x="2417" y="2774"/>
                    </a:lnTo>
                    <a:lnTo>
                      <a:pt x="2473" y="2867"/>
                    </a:lnTo>
                    <a:lnTo>
                      <a:pt x="2530" y="2957"/>
                    </a:lnTo>
                    <a:lnTo>
                      <a:pt x="2587" y="3046"/>
                    </a:lnTo>
                    <a:lnTo>
                      <a:pt x="2644" y="3132"/>
                    </a:lnTo>
                    <a:lnTo>
                      <a:pt x="2702" y="3217"/>
                    </a:lnTo>
                    <a:lnTo>
                      <a:pt x="2759" y="3298"/>
                    </a:lnTo>
                    <a:lnTo>
                      <a:pt x="2816" y="3377"/>
                    </a:lnTo>
                    <a:lnTo>
                      <a:pt x="2874" y="3454"/>
                    </a:lnTo>
                    <a:lnTo>
                      <a:pt x="2932" y="3528"/>
                    </a:lnTo>
                    <a:lnTo>
                      <a:pt x="2988" y="3600"/>
                    </a:lnTo>
                    <a:lnTo>
                      <a:pt x="3046" y="3669"/>
                    </a:lnTo>
                    <a:lnTo>
                      <a:pt x="3102" y="3735"/>
                    </a:lnTo>
                    <a:lnTo>
                      <a:pt x="3158" y="3798"/>
                    </a:lnTo>
                    <a:lnTo>
                      <a:pt x="3214" y="3858"/>
                    </a:lnTo>
                    <a:lnTo>
                      <a:pt x="3268" y="3914"/>
                    </a:lnTo>
                    <a:lnTo>
                      <a:pt x="3322" y="3967"/>
                    </a:lnTo>
                    <a:lnTo>
                      <a:pt x="3374" y="4017"/>
                    </a:lnTo>
                    <a:lnTo>
                      <a:pt x="3426" y="4063"/>
                    </a:lnTo>
                    <a:lnTo>
                      <a:pt x="3477" y="4106"/>
                    </a:lnTo>
                    <a:lnTo>
                      <a:pt x="2579" y="5004"/>
                    </a:lnTo>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sp>
            <p:nvSpPr>
              <p:cNvPr id="251097" name="Freeform 217"/>
              <p:cNvSpPr>
                <a:spLocks/>
              </p:cNvSpPr>
              <p:nvPr/>
            </p:nvSpPr>
            <p:spPr bwMode="auto">
              <a:xfrm>
                <a:off x="2506" y="3058"/>
                <a:ext cx="736" cy="350"/>
              </a:xfrm>
              <a:custGeom>
                <a:avLst/>
                <a:gdLst/>
                <a:ahLst/>
                <a:cxnLst>
                  <a:cxn ang="0">
                    <a:pos x="4772" y="2441"/>
                  </a:cxn>
                  <a:cxn ang="0">
                    <a:pos x="4683" y="2445"/>
                  </a:cxn>
                  <a:cxn ang="0">
                    <a:pos x="4589" y="2447"/>
                  </a:cxn>
                  <a:cxn ang="0">
                    <a:pos x="4491" y="2446"/>
                  </a:cxn>
                  <a:cxn ang="0">
                    <a:pos x="4390" y="2444"/>
                  </a:cxn>
                  <a:cxn ang="0">
                    <a:pos x="4283" y="2439"/>
                  </a:cxn>
                  <a:cxn ang="0">
                    <a:pos x="4119" y="2426"/>
                  </a:cxn>
                  <a:cxn ang="0">
                    <a:pos x="3887" y="2403"/>
                  </a:cxn>
                  <a:cxn ang="0">
                    <a:pos x="3646" y="2371"/>
                  </a:cxn>
                  <a:cxn ang="0">
                    <a:pos x="3398" y="2330"/>
                  </a:cxn>
                  <a:cxn ang="0">
                    <a:pos x="3144" y="2281"/>
                  </a:cxn>
                  <a:cxn ang="0">
                    <a:pos x="2886" y="2224"/>
                  </a:cxn>
                  <a:cxn ang="0">
                    <a:pos x="2628" y="2159"/>
                  </a:cxn>
                  <a:cxn ang="0">
                    <a:pos x="2371" y="2087"/>
                  </a:cxn>
                  <a:cxn ang="0">
                    <a:pos x="2118" y="2009"/>
                  </a:cxn>
                  <a:cxn ang="0">
                    <a:pos x="1931" y="1946"/>
                  </a:cxn>
                  <a:cxn ang="0">
                    <a:pos x="1809" y="1901"/>
                  </a:cxn>
                  <a:cxn ang="0">
                    <a:pos x="1690" y="1855"/>
                  </a:cxn>
                  <a:cxn ang="0">
                    <a:pos x="1573" y="1807"/>
                  </a:cxn>
                  <a:cxn ang="0">
                    <a:pos x="1459" y="1758"/>
                  </a:cxn>
                  <a:cxn ang="0">
                    <a:pos x="1347" y="1707"/>
                  </a:cxn>
                  <a:cxn ang="0">
                    <a:pos x="1239" y="1655"/>
                  </a:cxn>
                  <a:cxn ang="0">
                    <a:pos x="1135" y="1602"/>
                  </a:cxn>
                  <a:cxn ang="0">
                    <a:pos x="889" y="2158"/>
                  </a:cxn>
                  <a:cxn ang="0">
                    <a:pos x="2112" y="0"/>
                  </a:cxn>
                  <a:cxn ang="0">
                    <a:pos x="1847" y="539"/>
                  </a:cxn>
                  <a:cxn ang="0">
                    <a:pos x="2057" y="628"/>
                  </a:cxn>
                  <a:cxn ang="0">
                    <a:pos x="2270" y="711"/>
                  </a:cxn>
                  <a:cxn ang="0">
                    <a:pos x="2485" y="787"/>
                  </a:cxn>
                  <a:cxn ang="0">
                    <a:pos x="2699" y="856"/>
                  </a:cxn>
                  <a:cxn ang="0">
                    <a:pos x="2912" y="920"/>
                  </a:cxn>
                  <a:cxn ang="0">
                    <a:pos x="3124" y="976"/>
                  </a:cxn>
                  <a:cxn ang="0">
                    <a:pos x="3333" y="1025"/>
                  </a:cxn>
                  <a:cxn ang="0">
                    <a:pos x="3537" y="1068"/>
                  </a:cxn>
                  <a:cxn ang="0">
                    <a:pos x="3736" y="1104"/>
                  </a:cxn>
                  <a:cxn ang="0">
                    <a:pos x="3928" y="1133"/>
                  </a:cxn>
                  <a:cxn ang="0">
                    <a:pos x="4112" y="1155"/>
                  </a:cxn>
                  <a:cxn ang="0">
                    <a:pos x="4287" y="1170"/>
                  </a:cxn>
                  <a:cxn ang="0">
                    <a:pos x="4452" y="1178"/>
                  </a:cxn>
                  <a:cxn ang="0">
                    <a:pos x="4607" y="1179"/>
                  </a:cxn>
                  <a:cxn ang="0">
                    <a:pos x="4748" y="1173"/>
                  </a:cxn>
                  <a:cxn ang="0">
                    <a:pos x="4814" y="2438"/>
                  </a:cxn>
                </a:cxnLst>
                <a:rect l="0" t="0" r="r" b="b"/>
                <a:pathLst>
                  <a:path w="4815" h="2447">
                    <a:moveTo>
                      <a:pt x="4814" y="2438"/>
                    </a:moveTo>
                    <a:lnTo>
                      <a:pt x="4772" y="2441"/>
                    </a:lnTo>
                    <a:lnTo>
                      <a:pt x="4727" y="2443"/>
                    </a:lnTo>
                    <a:lnTo>
                      <a:pt x="4683" y="2445"/>
                    </a:lnTo>
                    <a:lnTo>
                      <a:pt x="4637" y="2446"/>
                    </a:lnTo>
                    <a:lnTo>
                      <a:pt x="4589" y="2447"/>
                    </a:lnTo>
                    <a:lnTo>
                      <a:pt x="4541" y="2447"/>
                    </a:lnTo>
                    <a:lnTo>
                      <a:pt x="4491" y="2446"/>
                    </a:lnTo>
                    <a:lnTo>
                      <a:pt x="4441" y="2445"/>
                    </a:lnTo>
                    <a:lnTo>
                      <a:pt x="4390" y="2444"/>
                    </a:lnTo>
                    <a:lnTo>
                      <a:pt x="4336" y="2442"/>
                    </a:lnTo>
                    <a:lnTo>
                      <a:pt x="4283" y="2439"/>
                    </a:lnTo>
                    <a:lnTo>
                      <a:pt x="4229" y="2436"/>
                    </a:lnTo>
                    <a:lnTo>
                      <a:pt x="4119" y="2426"/>
                    </a:lnTo>
                    <a:lnTo>
                      <a:pt x="4004" y="2416"/>
                    </a:lnTo>
                    <a:lnTo>
                      <a:pt x="3887" y="2403"/>
                    </a:lnTo>
                    <a:lnTo>
                      <a:pt x="3768" y="2388"/>
                    </a:lnTo>
                    <a:lnTo>
                      <a:pt x="3646" y="2371"/>
                    </a:lnTo>
                    <a:lnTo>
                      <a:pt x="3523" y="2351"/>
                    </a:lnTo>
                    <a:lnTo>
                      <a:pt x="3398" y="2330"/>
                    </a:lnTo>
                    <a:lnTo>
                      <a:pt x="3271" y="2306"/>
                    </a:lnTo>
                    <a:lnTo>
                      <a:pt x="3144" y="2281"/>
                    </a:lnTo>
                    <a:lnTo>
                      <a:pt x="3016" y="2253"/>
                    </a:lnTo>
                    <a:lnTo>
                      <a:pt x="2886" y="2224"/>
                    </a:lnTo>
                    <a:lnTo>
                      <a:pt x="2757" y="2193"/>
                    </a:lnTo>
                    <a:lnTo>
                      <a:pt x="2628" y="2159"/>
                    </a:lnTo>
                    <a:lnTo>
                      <a:pt x="2499" y="2125"/>
                    </a:lnTo>
                    <a:lnTo>
                      <a:pt x="2371" y="2087"/>
                    </a:lnTo>
                    <a:lnTo>
                      <a:pt x="2244" y="2049"/>
                    </a:lnTo>
                    <a:lnTo>
                      <a:pt x="2118" y="2009"/>
                    </a:lnTo>
                    <a:lnTo>
                      <a:pt x="1993" y="1966"/>
                    </a:lnTo>
                    <a:lnTo>
                      <a:pt x="1931" y="1946"/>
                    </a:lnTo>
                    <a:lnTo>
                      <a:pt x="1871" y="1924"/>
                    </a:lnTo>
                    <a:lnTo>
                      <a:pt x="1809" y="1901"/>
                    </a:lnTo>
                    <a:lnTo>
                      <a:pt x="1750" y="1878"/>
                    </a:lnTo>
                    <a:lnTo>
                      <a:pt x="1690" y="1855"/>
                    </a:lnTo>
                    <a:lnTo>
                      <a:pt x="1631" y="1831"/>
                    </a:lnTo>
                    <a:lnTo>
                      <a:pt x="1573" y="1807"/>
                    </a:lnTo>
                    <a:lnTo>
                      <a:pt x="1515" y="1783"/>
                    </a:lnTo>
                    <a:lnTo>
                      <a:pt x="1459" y="1758"/>
                    </a:lnTo>
                    <a:lnTo>
                      <a:pt x="1403" y="1733"/>
                    </a:lnTo>
                    <a:lnTo>
                      <a:pt x="1347" y="1707"/>
                    </a:lnTo>
                    <a:lnTo>
                      <a:pt x="1293" y="1681"/>
                    </a:lnTo>
                    <a:lnTo>
                      <a:pt x="1239" y="1655"/>
                    </a:lnTo>
                    <a:lnTo>
                      <a:pt x="1187" y="1629"/>
                    </a:lnTo>
                    <a:lnTo>
                      <a:pt x="1135" y="1602"/>
                    </a:lnTo>
                    <a:lnTo>
                      <a:pt x="1084" y="1574"/>
                    </a:lnTo>
                    <a:lnTo>
                      <a:pt x="889" y="2158"/>
                    </a:lnTo>
                    <a:lnTo>
                      <a:pt x="0" y="176"/>
                    </a:lnTo>
                    <a:lnTo>
                      <a:pt x="2112" y="0"/>
                    </a:lnTo>
                    <a:lnTo>
                      <a:pt x="1743" y="492"/>
                    </a:lnTo>
                    <a:lnTo>
                      <a:pt x="1847" y="539"/>
                    </a:lnTo>
                    <a:lnTo>
                      <a:pt x="1951" y="584"/>
                    </a:lnTo>
                    <a:lnTo>
                      <a:pt x="2057" y="628"/>
                    </a:lnTo>
                    <a:lnTo>
                      <a:pt x="2164" y="670"/>
                    </a:lnTo>
                    <a:lnTo>
                      <a:pt x="2270" y="711"/>
                    </a:lnTo>
                    <a:lnTo>
                      <a:pt x="2378" y="750"/>
                    </a:lnTo>
                    <a:lnTo>
                      <a:pt x="2485" y="787"/>
                    </a:lnTo>
                    <a:lnTo>
                      <a:pt x="2592" y="823"/>
                    </a:lnTo>
                    <a:lnTo>
                      <a:pt x="2699" y="856"/>
                    </a:lnTo>
                    <a:lnTo>
                      <a:pt x="2806" y="888"/>
                    </a:lnTo>
                    <a:lnTo>
                      <a:pt x="2912" y="920"/>
                    </a:lnTo>
                    <a:lnTo>
                      <a:pt x="3019" y="948"/>
                    </a:lnTo>
                    <a:lnTo>
                      <a:pt x="3124" y="976"/>
                    </a:lnTo>
                    <a:lnTo>
                      <a:pt x="3229" y="1001"/>
                    </a:lnTo>
                    <a:lnTo>
                      <a:pt x="3333" y="1025"/>
                    </a:lnTo>
                    <a:lnTo>
                      <a:pt x="3436" y="1048"/>
                    </a:lnTo>
                    <a:lnTo>
                      <a:pt x="3537" y="1068"/>
                    </a:lnTo>
                    <a:lnTo>
                      <a:pt x="3637" y="1086"/>
                    </a:lnTo>
                    <a:lnTo>
                      <a:pt x="3736" y="1104"/>
                    </a:lnTo>
                    <a:lnTo>
                      <a:pt x="3833" y="1120"/>
                    </a:lnTo>
                    <a:lnTo>
                      <a:pt x="3928" y="1133"/>
                    </a:lnTo>
                    <a:lnTo>
                      <a:pt x="4021" y="1145"/>
                    </a:lnTo>
                    <a:lnTo>
                      <a:pt x="4112" y="1155"/>
                    </a:lnTo>
                    <a:lnTo>
                      <a:pt x="4201" y="1164"/>
                    </a:lnTo>
                    <a:lnTo>
                      <a:pt x="4287" y="1170"/>
                    </a:lnTo>
                    <a:lnTo>
                      <a:pt x="4371" y="1175"/>
                    </a:lnTo>
                    <a:lnTo>
                      <a:pt x="4452" y="1178"/>
                    </a:lnTo>
                    <a:lnTo>
                      <a:pt x="4531" y="1180"/>
                    </a:lnTo>
                    <a:lnTo>
                      <a:pt x="4607" y="1179"/>
                    </a:lnTo>
                    <a:lnTo>
                      <a:pt x="4679" y="1177"/>
                    </a:lnTo>
                    <a:lnTo>
                      <a:pt x="4748" y="1173"/>
                    </a:lnTo>
                    <a:lnTo>
                      <a:pt x="4815" y="1168"/>
                    </a:lnTo>
                    <a:lnTo>
                      <a:pt x="4814" y="2438"/>
                    </a:lnTo>
                  </a:path>
                </a:pathLst>
              </a:custGeom>
              <a:solidFill>
                <a:srgbClr val="333399"/>
              </a:solidFill>
              <a:ln w="28575" cmpd="sng">
                <a:solidFill>
                  <a:srgbClr val="000000"/>
                </a:solidFill>
                <a:round/>
                <a:headEnd/>
                <a:tailEnd/>
              </a:ln>
              <a:effectLst>
                <a:outerShdw dist="35921" dir="2700000" algn="ctr" rotWithShape="0">
                  <a:srgbClr val="808080"/>
                </a:outerShdw>
              </a:effectLst>
            </p:spPr>
            <p:txBody>
              <a:bodyPr/>
              <a:lstStyle/>
              <a:p>
                <a:pPr>
                  <a:defRPr/>
                </a:pPr>
                <a:endParaRPr lang="en-ZA">
                  <a:solidFill>
                    <a:srgbClr val="002060"/>
                  </a:solidFill>
                </a:endParaRPr>
              </a:p>
            </p:txBody>
          </p:sp>
        </p:grpSp>
      </p:grpSp>
      <p:sp>
        <p:nvSpPr>
          <p:cNvPr id="39953" name="Text Box 218"/>
          <p:cNvSpPr txBox="1">
            <a:spLocks noChangeArrowheads="1"/>
          </p:cNvSpPr>
          <p:nvPr/>
        </p:nvSpPr>
        <p:spPr bwMode="auto">
          <a:xfrm>
            <a:off x="6132513" y="1755775"/>
            <a:ext cx="949325" cy="274638"/>
          </a:xfrm>
          <a:prstGeom prst="rect">
            <a:avLst/>
          </a:prstGeom>
          <a:noFill/>
          <a:ln w="9525">
            <a:noFill/>
            <a:miter lim="800000"/>
            <a:headEnd/>
            <a:tailEnd/>
          </a:ln>
        </p:spPr>
        <p:txBody>
          <a:bodyPr>
            <a:spAutoFit/>
          </a:bodyPr>
          <a:lstStyle/>
          <a:p>
            <a:pPr eaLnBrk="0" hangingPunct="0"/>
            <a:r>
              <a:rPr lang="en-US" sz="1200" b="1" dirty="0" smtClean="0">
                <a:solidFill>
                  <a:schemeClr val="bg1"/>
                </a:solidFill>
              </a:rPr>
              <a:t>2006</a:t>
            </a:r>
            <a:endParaRPr lang="en-US" sz="1200" b="1" dirty="0">
              <a:solidFill>
                <a:schemeClr val="bg1"/>
              </a:solidFill>
            </a:endParaRPr>
          </a:p>
        </p:txBody>
      </p:sp>
      <p:sp>
        <p:nvSpPr>
          <p:cNvPr id="39954" name="Text Box 219"/>
          <p:cNvSpPr txBox="1">
            <a:spLocks noChangeArrowheads="1"/>
          </p:cNvSpPr>
          <p:nvPr/>
        </p:nvSpPr>
        <p:spPr bwMode="auto">
          <a:xfrm>
            <a:off x="1311275" y="4119563"/>
            <a:ext cx="947738" cy="274637"/>
          </a:xfrm>
          <a:prstGeom prst="rect">
            <a:avLst/>
          </a:prstGeom>
          <a:noFill/>
          <a:ln w="9525">
            <a:noFill/>
            <a:miter lim="800000"/>
            <a:headEnd/>
            <a:tailEnd/>
          </a:ln>
        </p:spPr>
        <p:txBody>
          <a:bodyPr>
            <a:spAutoFit/>
          </a:bodyPr>
          <a:lstStyle/>
          <a:p>
            <a:pPr eaLnBrk="0" hangingPunct="0"/>
            <a:r>
              <a:rPr lang="en-US" sz="1200" b="1">
                <a:solidFill>
                  <a:schemeClr val="bg1"/>
                </a:solidFill>
              </a:rPr>
              <a:t>2003</a:t>
            </a:r>
          </a:p>
        </p:txBody>
      </p:sp>
      <p:pic>
        <p:nvPicPr>
          <p:cNvPr id="39955" name="Picture 221" descr="CESA Consulting Engineers South Africa"/>
          <p:cNvPicPr>
            <a:picLocks noChangeAspect="1" noChangeArrowheads="1"/>
          </p:cNvPicPr>
          <p:nvPr/>
        </p:nvPicPr>
        <p:blipFill>
          <a:blip r:embed="rId2" cstate="print"/>
          <a:srcRect/>
          <a:stretch>
            <a:fillRect/>
          </a:stretch>
        </p:blipFill>
        <p:spPr bwMode="auto">
          <a:xfrm>
            <a:off x="7862888" y="6332538"/>
            <a:ext cx="1281112" cy="525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31813" y="1974850"/>
            <a:ext cx="8220075" cy="3539430"/>
          </a:xfrm>
          <a:prstGeom prst="rect">
            <a:avLst/>
          </a:prstGeom>
          <a:noFill/>
          <a:ln w="9525">
            <a:noFill/>
            <a:miter lim="800000"/>
            <a:headEnd/>
            <a:tailEnd/>
          </a:ln>
        </p:spPr>
        <p:txBody>
          <a:bodyPr wrap="square">
            <a:spAutoFit/>
          </a:bodyPr>
          <a:lstStyle/>
          <a:p>
            <a:pPr marL="361950" indent="-361950" algn="just">
              <a:spcBef>
                <a:spcPct val="50000"/>
              </a:spcBef>
              <a:buFontTx/>
              <a:buChar char="•"/>
            </a:pPr>
            <a:r>
              <a:rPr lang="en-GB" sz="1600" dirty="0">
                <a:solidFill>
                  <a:srgbClr val="002060"/>
                </a:solidFill>
                <a:cs typeface="Times New Roman" pitchFamily="18" charset="0"/>
              </a:rPr>
              <a:t>The construction boom </a:t>
            </a:r>
            <a:r>
              <a:rPr lang="en-GB" sz="1600" dirty="0" smtClean="0">
                <a:solidFill>
                  <a:srgbClr val="002060"/>
                </a:solidFill>
                <a:cs typeface="Times New Roman" pitchFamily="18" charset="0"/>
              </a:rPr>
              <a:t>is now history.</a:t>
            </a:r>
          </a:p>
          <a:p>
            <a:pPr marL="361950" indent="-361950" algn="just">
              <a:spcBef>
                <a:spcPct val="50000"/>
              </a:spcBef>
              <a:buFontTx/>
              <a:buChar char="•"/>
            </a:pPr>
            <a:r>
              <a:rPr lang="en-GB" sz="1600" dirty="0" smtClean="0">
                <a:solidFill>
                  <a:srgbClr val="002060"/>
                </a:solidFill>
                <a:cs typeface="Times New Roman" pitchFamily="18" charset="0"/>
              </a:rPr>
              <a:t>Scheme running at sustainable levels.</a:t>
            </a:r>
            <a:endParaRPr lang="en-GB" sz="1600" dirty="0">
              <a:solidFill>
                <a:srgbClr val="002060"/>
              </a:solidFill>
              <a:cs typeface="Times New Roman" pitchFamily="18" charset="0"/>
            </a:endParaRPr>
          </a:p>
          <a:p>
            <a:pPr marL="361950" indent="-361950" algn="just">
              <a:spcBef>
                <a:spcPct val="50000"/>
              </a:spcBef>
              <a:buFontTx/>
              <a:buChar char="•"/>
            </a:pPr>
            <a:r>
              <a:rPr lang="en-GB" sz="1600" dirty="0">
                <a:solidFill>
                  <a:srgbClr val="002060"/>
                </a:solidFill>
                <a:cs typeface="Times New Roman" pitchFamily="18" charset="0"/>
              </a:rPr>
              <a:t>Noticeable reduction in fee turnover. Forecast reduced drastically.</a:t>
            </a:r>
          </a:p>
          <a:p>
            <a:pPr marL="361950" indent="-361950" algn="just">
              <a:spcBef>
                <a:spcPct val="50000"/>
              </a:spcBef>
              <a:buFontTx/>
              <a:buChar char="•"/>
            </a:pPr>
            <a:r>
              <a:rPr lang="en-GB" sz="1600" dirty="0">
                <a:solidFill>
                  <a:srgbClr val="002060"/>
                </a:solidFill>
              </a:rPr>
              <a:t>Increased competition in the market influence falling rates.</a:t>
            </a:r>
            <a:endParaRPr lang="en-GB" sz="1600" dirty="0">
              <a:solidFill>
                <a:srgbClr val="002060"/>
              </a:solidFill>
              <a:cs typeface="Times New Roman" pitchFamily="18" charset="0"/>
            </a:endParaRPr>
          </a:p>
          <a:p>
            <a:pPr marL="361950" indent="-361950" algn="just">
              <a:spcBef>
                <a:spcPct val="50000"/>
              </a:spcBef>
              <a:buFontTx/>
              <a:buChar char="•"/>
            </a:pPr>
            <a:r>
              <a:rPr lang="en-GB" sz="1600" dirty="0" smtClean="0">
                <a:solidFill>
                  <a:srgbClr val="002060"/>
                </a:solidFill>
                <a:cs typeface="Times New Roman" pitchFamily="18" charset="0"/>
              </a:rPr>
              <a:t>Scheme insurers have indulge soft market conditions by effectively reducing rates by an average of 15% in 2010.</a:t>
            </a:r>
            <a:endParaRPr lang="en-GB" sz="1600" dirty="0">
              <a:solidFill>
                <a:srgbClr val="002060"/>
              </a:solidFill>
              <a:cs typeface="Times New Roman" pitchFamily="18" charset="0"/>
            </a:endParaRPr>
          </a:p>
          <a:p>
            <a:pPr marL="361950" indent="-361950">
              <a:spcBef>
                <a:spcPct val="50000"/>
              </a:spcBef>
              <a:buFontTx/>
              <a:buChar char="•"/>
            </a:pPr>
            <a:r>
              <a:rPr lang="en-GB" sz="1600" dirty="0" smtClean="0">
                <a:solidFill>
                  <a:srgbClr val="002060"/>
                </a:solidFill>
                <a:cs typeface="Times New Roman" pitchFamily="18" charset="0"/>
              </a:rPr>
              <a:t>The 2001 </a:t>
            </a:r>
            <a:r>
              <a:rPr lang="en-GB" sz="1600" dirty="0">
                <a:solidFill>
                  <a:srgbClr val="002060"/>
                </a:solidFill>
                <a:cs typeface="Times New Roman" pitchFamily="18" charset="0"/>
              </a:rPr>
              <a:t>– </a:t>
            </a:r>
            <a:r>
              <a:rPr lang="en-GB" sz="1600" dirty="0" smtClean="0">
                <a:solidFill>
                  <a:srgbClr val="002060"/>
                </a:solidFill>
                <a:cs typeface="Times New Roman" pitchFamily="18" charset="0"/>
              </a:rPr>
              <a:t>2006 </a:t>
            </a:r>
            <a:r>
              <a:rPr lang="en-GB" sz="1600" dirty="0">
                <a:solidFill>
                  <a:srgbClr val="002060"/>
                </a:solidFill>
                <a:cs typeface="Times New Roman" pitchFamily="18" charset="0"/>
              </a:rPr>
              <a:t>years have matured.</a:t>
            </a:r>
          </a:p>
          <a:p>
            <a:pPr marL="361950" indent="-361950">
              <a:spcBef>
                <a:spcPct val="50000"/>
              </a:spcBef>
              <a:buFontTx/>
              <a:buChar char="•"/>
            </a:pPr>
            <a:r>
              <a:rPr lang="en-GB" sz="1600" dirty="0">
                <a:solidFill>
                  <a:srgbClr val="002060"/>
                </a:solidFill>
                <a:cs typeface="Times New Roman" pitchFamily="18" charset="0"/>
              </a:rPr>
              <a:t>Claim trends starting to filter through. </a:t>
            </a:r>
          </a:p>
          <a:p>
            <a:pPr marL="361950" indent="-361950">
              <a:spcBef>
                <a:spcPct val="50000"/>
              </a:spcBef>
              <a:buFontTx/>
              <a:buChar char="•"/>
            </a:pPr>
            <a:r>
              <a:rPr lang="en-GB" sz="1600" dirty="0">
                <a:solidFill>
                  <a:srgbClr val="002060"/>
                </a:solidFill>
                <a:cs typeface="Times New Roman" pitchFamily="18" charset="0"/>
              </a:rPr>
              <a:t>Notifications are on an increase.</a:t>
            </a:r>
          </a:p>
          <a:p>
            <a:pPr marL="361950" indent="-361950">
              <a:spcBef>
                <a:spcPct val="50000"/>
              </a:spcBef>
              <a:buFontTx/>
              <a:buChar char="•"/>
            </a:pPr>
            <a:r>
              <a:rPr lang="en-GB" sz="1600" dirty="0" smtClean="0">
                <a:solidFill>
                  <a:srgbClr val="002060"/>
                </a:solidFill>
                <a:cs typeface="Times New Roman" pitchFamily="18" charset="0"/>
              </a:rPr>
              <a:t>Scheme </a:t>
            </a:r>
            <a:r>
              <a:rPr lang="en-GB" sz="1600" dirty="0">
                <a:solidFill>
                  <a:srgbClr val="002060"/>
                </a:solidFill>
                <a:cs typeface="Times New Roman" pitchFamily="18" charset="0"/>
              </a:rPr>
              <a:t>underwritten by a basket of insurers.</a:t>
            </a:r>
          </a:p>
        </p:txBody>
      </p:sp>
      <p:sp>
        <p:nvSpPr>
          <p:cNvPr id="40963" name="Rectangle 4"/>
          <p:cNvSpPr>
            <a:spLocks noChangeArrowheads="1"/>
          </p:cNvSpPr>
          <p:nvPr/>
        </p:nvSpPr>
        <p:spPr bwMode="auto">
          <a:xfrm>
            <a:off x="541338" y="1219200"/>
            <a:ext cx="7092950" cy="452438"/>
          </a:xfrm>
          <a:prstGeom prst="rect">
            <a:avLst/>
          </a:prstGeom>
          <a:noFill/>
          <a:ln w="9525">
            <a:noFill/>
            <a:miter lim="800000"/>
            <a:headEnd/>
            <a:tailEnd/>
          </a:ln>
        </p:spPr>
        <p:txBody>
          <a:bodyPr anchor="ctr"/>
          <a:lstStyle/>
          <a:p>
            <a:r>
              <a:rPr lang="en-GB" sz="2400" b="1">
                <a:solidFill>
                  <a:srgbClr val="002060"/>
                </a:solidFill>
              </a:rPr>
              <a:t>Review of Scheme Performance</a:t>
            </a:r>
          </a:p>
        </p:txBody>
      </p:sp>
      <p:pic>
        <p:nvPicPr>
          <p:cNvPr id="40964" name="Picture 6" descr="CESA Consulting Engineers South Africa"/>
          <p:cNvPicPr>
            <a:picLocks noChangeAspect="1" noChangeArrowheads="1"/>
          </p:cNvPicPr>
          <p:nvPr/>
        </p:nvPicPr>
        <p:blipFill>
          <a:blip r:embed="rId2" cstate="print"/>
          <a:srcRect/>
          <a:stretch>
            <a:fillRect/>
          </a:stretch>
        </p:blipFill>
        <p:spPr bwMode="auto">
          <a:xfrm>
            <a:off x="7805738" y="6273800"/>
            <a:ext cx="1338262" cy="58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511175" y="1235075"/>
            <a:ext cx="6804025" cy="477838"/>
          </a:xfrm>
          <a:prstGeom prst="rect">
            <a:avLst/>
          </a:prstGeom>
          <a:noFill/>
          <a:ln w="9525">
            <a:noFill/>
            <a:miter lim="800000"/>
            <a:headEnd/>
            <a:tailEnd/>
          </a:ln>
        </p:spPr>
        <p:txBody>
          <a:bodyPr/>
          <a:lstStyle/>
          <a:p>
            <a:r>
              <a:rPr lang="en-ZA" sz="2400" b="1" dirty="0">
                <a:solidFill>
                  <a:srgbClr val="002060"/>
                </a:solidFill>
              </a:rPr>
              <a:t>CESA PI Scheme Premium Collected</a:t>
            </a:r>
            <a:br>
              <a:rPr lang="en-ZA" sz="2400" b="1" dirty="0">
                <a:solidFill>
                  <a:srgbClr val="002060"/>
                </a:solidFill>
              </a:rPr>
            </a:br>
            <a:endParaRPr lang="en-ZA" sz="2400" b="1" dirty="0">
              <a:solidFill>
                <a:srgbClr val="002060"/>
              </a:solidFill>
            </a:endParaRPr>
          </a:p>
        </p:txBody>
      </p:sp>
      <p:graphicFrame>
        <p:nvGraphicFramePr>
          <p:cNvPr id="42080" name="Group 96"/>
          <p:cNvGraphicFramePr>
            <a:graphicFrameLocks noGrp="1"/>
          </p:cNvGraphicFramePr>
          <p:nvPr/>
        </p:nvGraphicFramePr>
        <p:xfrm>
          <a:off x="796925" y="1916831"/>
          <a:ext cx="7021513" cy="4176464"/>
        </p:xfrm>
        <a:graphic>
          <a:graphicData uri="http://schemas.openxmlformats.org/drawingml/2006/table">
            <a:tbl>
              <a:tblPr/>
              <a:tblGrid>
                <a:gridCol w="1081088"/>
                <a:gridCol w="1008062"/>
                <a:gridCol w="1404938"/>
                <a:gridCol w="1871662"/>
                <a:gridCol w="1655763"/>
              </a:tblGrid>
              <a:tr h="570595">
                <a:tc>
                  <a:txBody>
                    <a:bodyPr/>
                    <a:lstStyle/>
                    <a:p>
                      <a:pPr algn="ctr">
                        <a:spcAft>
                          <a:spcPts val="0"/>
                        </a:spcAft>
                      </a:pPr>
                      <a:r>
                        <a:rPr lang="en-ZA" sz="1200" b="1" dirty="0">
                          <a:solidFill>
                            <a:srgbClr val="002060"/>
                          </a:solidFill>
                          <a:latin typeface="Arial"/>
                          <a:ea typeface="Times New Roman"/>
                          <a:cs typeface="Times New Roman"/>
                        </a:rPr>
                        <a:t>Year of Account</a:t>
                      </a:r>
                      <a:endParaRPr lang="en-US" sz="1200" dirty="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a:solidFill>
                            <a:srgbClr val="002060"/>
                          </a:solidFill>
                          <a:latin typeface="Arial"/>
                          <a:ea typeface="Times New Roman"/>
                          <a:cs typeface="Times New Roman"/>
                        </a:rPr>
                        <a:t>No. of Policies</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a:solidFill>
                            <a:srgbClr val="002060"/>
                          </a:solidFill>
                          <a:latin typeface="Arial"/>
                          <a:ea typeface="Times New Roman"/>
                          <a:cs typeface="Times New Roman"/>
                        </a:rPr>
                        <a:t>Nett Premium</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a:solidFill>
                            <a:srgbClr val="002060"/>
                          </a:solidFill>
                          <a:latin typeface="Arial"/>
                          <a:ea typeface="Times New Roman"/>
                          <a:cs typeface="Times New Roman"/>
                        </a:rPr>
                        <a:t>Gross Fees</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a:solidFill>
                            <a:srgbClr val="002060"/>
                          </a:solidFill>
                          <a:latin typeface="Arial"/>
                          <a:ea typeface="Times New Roman"/>
                          <a:cs typeface="Times New Roman"/>
                        </a:rPr>
                        <a:t>Premium as % of Gross Fees</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91942">
                <a:tc>
                  <a:txBody>
                    <a:bodyPr/>
                    <a:lstStyle/>
                    <a:p>
                      <a:pPr algn="ctr">
                        <a:spcAft>
                          <a:spcPts val="0"/>
                        </a:spcAft>
                      </a:pPr>
                      <a:r>
                        <a:rPr lang="en-ZA" sz="1200">
                          <a:solidFill>
                            <a:srgbClr val="002060"/>
                          </a:solidFill>
                          <a:latin typeface="Arial"/>
                          <a:ea typeface="Times New Roman"/>
                          <a:cs typeface="Times New Roman"/>
                        </a:rPr>
                        <a:t>2001</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370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 17,704,508</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 1,709,900,000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dirty="0">
                          <a:solidFill>
                            <a:srgbClr val="002060"/>
                          </a:solidFill>
                          <a:latin typeface="Arial"/>
                          <a:ea typeface="Times New Roman"/>
                          <a:cs typeface="Times New Roman"/>
                        </a:rPr>
                        <a:t>1.04%</a:t>
                      </a:r>
                      <a:endParaRPr lang="en-US" sz="1200" dirty="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57305">
                <a:tc>
                  <a:txBody>
                    <a:bodyPr/>
                    <a:lstStyle/>
                    <a:p>
                      <a:pPr algn="ctr">
                        <a:spcAft>
                          <a:spcPts val="0"/>
                        </a:spcAft>
                      </a:pPr>
                      <a:r>
                        <a:rPr lang="en-ZA" sz="1200">
                          <a:solidFill>
                            <a:srgbClr val="002060"/>
                          </a:solidFill>
                          <a:latin typeface="Arial"/>
                          <a:ea typeface="Times New Roman"/>
                          <a:cs typeface="Times New Roman"/>
                        </a:rPr>
                        <a:t>2002</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379</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dirty="0">
                          <a:solidFill>
                            <a:srgbClr val="002060"/>
                          </a:solidFill>
                          <a:latin typeface="Arial"/>
                          <a:ea typeface="Times New Roman"/>
                          <a:cs typeface="Times New Roman"/>
                        </a:rPr>
                        <a:t>R 23,170,024</a:t>
                      </a:r>
                      <a:endParaRPr lang="en-US" sz="1200" dirty="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 2,245,700,000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1.03%</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59129">
                <a:tc>
                  <a:txBody>
                    <a:bodyPr/>
                    <a:lstStyle/>
                    <a:p>
                      <a:pPr algn="ctr">
                        <a:spcAft>
                          <a:spcPts val="0"/>
                        </a:spcAft>
                      </a:pPr>
                      <a:r>
                        <a:rPr lang="en-ZA" sz="1200">
                          <a:solidFill>
                            <a:srgbClr val="002060"/>
                          </a:solidFill>
                          <a:latin typeface="Arial"/>
                          <a:ea typeface="Times New Roman"/>
                          <a:cs typeface="Times New Roman"/>
                        </a:rPr>
                        <a:t>2003</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364</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 26,543,317</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 2,308,000,000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1.15%</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51837">
                <a:tc>
                  <a:txBody>
                    <a:bodyPr/>
                    <a:lstStyle/>
                    <a:p>
                      <a:pPr algn="ctr">
                        <a:spcAft>
                          <a:spcPts val="0"/>
                        </a:spcAft>
                      </a:pPr>
                      <a:r>
                        <a:rPr lang="en-ZA" sz="1200">
                          <a:solidFill>
                            <a:srgbClr val="002060"/>
                          </a:solidFill>
                          <a:latin typeface="Arial"/>
                          <a:ea typeface="Times New Roman"/>
                          <a:cs typeface="Times New Roman"/>
                        </a:rPr>
                        <a:t>2004</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360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 32,816,966</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dirty="0">
                          <a:solidFill>
                            <a:srgbClr val="002060"/>
                          </a:solidFill>
                          <a:latin typeface="Arial"/>
                          <a:ea typeface="Times New Roman"/>
                          <a:cs typeface="Times New Roman"/>
                        </a:rPr>
                        <a:t>R 2,864,300,000</a:t>
                      </a:r>
                      <a:endParaRPr lang="en-US" sz="1200" dirty="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1.15%</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59129">
                <a:tc>
                  <a:txBody>
                    <a:bodyPr/>
                    <a:lstStyle/>
                    <a:p>
                      <a:pPr algn="ctr">
                        <a:spcAft>
                          <a:spcPts val="0"/>
                        </a:spcAft>
                      </a:pPr>
                      <a:r>
                        <a:rPr lang="en-ZA" sz="1200">
                          <a:solidFill>
                            <a:srgbClr val="002060"/>
                          </a:solidFill>
                          <a:latin typeface="Arial"/>
                          <a:ea typeface="Times New Roman"/>
                          <a:cs typeface="Times New Roman"/>
                        </a:rPr>
                        <a:t>2005</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355</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 32,825,543</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R3,100,000,000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1.06%</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57305">
                <a:tc>
                  <a:txBody>
                    <a:bodyPr/>
                    <a:lstStyle/>
                    <a:p>
                      <a:pPr algn="ctr">
                        <a:spcAft>
                          <a:spcPts val="0"/>
                        </a:spcAft>
                      </a:pPr>
                      <a:r>
                        <a:rPr lang="en-ZA" sz="1200">
                          <a:solidFill>
                            <a:srgbClr val="002060"/>
                          </a:solidFill>
                          <a:latin typeface="Arial"/>
                          <a:ea typeface="Times New Roman"/>
                          <a:cs typeface="Times New Roman"/>
                        </a:rPr>
                        <a:t>2006</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381</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R41,694,858</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R3,929,000,000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1.06%</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53659">
                <a:tc>
                  <a:txBody>
                    <a:bodyPr/>
                    <a:lstStyle/>
                    <a:p>
                      <a:pPr algn="ctr">
                        <a:spcAft>
                          <a:spcPts val="0"/>
                        </a:spcAft>
                      </a:pPr>
                      <a:r>
                        <a:rPr lang="en-ZA" sz="1200">
                          <a:solidFill>
                            <a:srgbClr val="002060"/>
                          </a:solidFill>
                          <a:latin typeface="Arial"/>
                          <a:ea typeface="Times New Roman"/>
                          <a:cs typeface="Times New Roman"/>
                        </a:rPr>
                        <a:t>2007</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380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R48,182,273</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R4,846,000,000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0.99%</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59129">
                <a:tc>
                  <a:txBody>
                    <a:bodyPr/>
                    <a:lstStyle/>
                    <a:p>
                      <a:pPr algn="ctr">
                        <a:spcAft>
                          <a:spcPts val="0"/>
                        </a:spcAft>
                      </a:pPr>
                      <a:r>
                        <a:rPr lang="en-ZA" sz="1200">
                          <a:solidFill>
                            <a:srgbClr val="002060"/>
                          </a:solidFill>
                          <a:latin typeface="Arial"/>
                          <a:ea typeface="Times New Roman"/>
                          <a:cs typeface="Times New Roman"/>
                        </a:rPr>
                        <a:t>2008</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387</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R56,133,029</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R6,347,000,000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0.88%</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57305">
                <a:tc>
                  <a:txBody>
                    <a:bodyPr/>
                    <a:lstStyle/>
                    <a:p>
                      <a:pPr algn="ctr">
                        <a:spcAft>
                          <a:spcPts val="0"/>
                        </a:spcAft>
                      </a:pPr>
                      <a:r>
                        <a:rPr lang="en-ZA" sz="1200">
                          <a:solidFill>
                            <a:srgbClr val="002060"/>
                          </a:solidFill>
                          <a:latin typeface="Arial"/>
                          <a:ea typeface="Times New Roman"/>
                          <a:cs typeface="Times New Roman"/>
                        </a:rPr>
                        <a:t>2009</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369</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R49,707,512</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R9,456,000,000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0.53%</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59129">
                <a:tc>
                  <a:txBody>
                    <a:bodyPr/>
                    <a:lstStyle/>
                    <a:p>
                      <a:pPr algn="ctr">
                        <a:spcAft>
                          <a:spcPts val="0"/>
                        </a:spcAft>
                      </a:pPr>
                      <a:r>
                        <a:rPr lang="en-ZA" sz="1200" dirty="0">
                          <a:solidFill>
                            <a:srgbClr val="002060"/>
                          </a:solidFill>
                          <a:latin typeface="Arial"/>
                          <a:ea typeface="Times New Roman"/>
                          <a:cs typeface="Times New Roman"/>
                        </a:rPr>
                        <a:t>2010</a:t>
                      </a:r>
                      <a:endParaRPr lang="en-US" sz="1200" dirty="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359</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R43,485,000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a:solidFill>
                            <a:srgbClr val="002060"/>
                          </a:solidFill>
                          <a:latin typeface="Arial"/>
                          <a:ea typeface="Times New Roman"/>
                          <a:cs typeface="Times New Roman"/>
                        </a:rPr>
                        <a:t>R9,476,000,000</a:t>
                      </a:r>
                      <a:endParaRPr lang="en-US" sz="120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dirty="0">
                          <a:solidFill>
                            <a:srgbClr val="002060"/>
                          </a:solidFill>
                          <a:latin typeface="Arial"/>
                          <a:ea typeface="Times New Roman"/>
                          <a:cs typeface="Times New Roman"/>
                        </a:rPr>
                        <a:t>0.46% *</a:t>
                      </a:r>
                      <a:endParaRPr lang="en-US" sz="1200" dirty="0">
                        <a:latin typeface="Times New Roman"/>
                        <a:ea typeface="Times New Roman"/>
                        <a:cs typeface="Times New Roman"/>
                      </a:endParaRPr>
                    </a:p>
                  </a:txBody>
                  <a:tcPr marL="68580" marR="68580" marT="0" marB="0" anchor="ctr">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bl>
          </a:graphicData>
        </a:graphic>
      </p:graphicFrame>
      <p:pic>
        <p:nvPicPr>
          <p:cNvPr id="42079" name="Picture 111" descr="CESA Consulting Engineers South Africa"/>
          <p:cNvPicPr>
            <a:picLocks noChangeAspect="1" noChangeArrowheads="1"/>
          </p:cNvPicPr>
          <p:nvPr/>
        </p:nvPicPr>
        <p:blipFill>
          <a:blip r:embed="rId2" cstate="print"/>
          <a:srcRect/>
          <a:stretch>
            <a:fillRect/>
          </a:stretch>
        </p:blipFill>
        <p:spPr bwMode="auto">
          <a:xfrm>
            <a:off x="7877175" y="6334125"/>
            <a:ext cx="1266825" cy="523875"/>
          </a:xfrm>
          <a:prstGeom prst="rect">
            <a:avLst/>
          </a:prstGeom>
          <a:noFill/>
          <a:ln w="9525">
            <a:noFill/>
            <a:miter lim="800000"/>
            <a:headEnd/>
            <a:tailEnd/>
          </a:ln>
        </p:spPr>
      </p:pic>
      <p:sp>
        <p:nvSpPr>
          <p:cNvPr id="73729" name="Rectangle 1"/>
          <p:cNvSpPr>
            <a:spLocks noChangeArrowheads="1"/>
          </p:cNvSpPr>
          <p:nvPr/>
        </p:nvSpPr>
        <p:spPr bwMode="auto">
          <a:xfrm>
            <a:off x="755576" y="6165304"/>
            <a:ext cx="45365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Estimated To 31 December 2010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43608" y="764704"/>
            <a:ext cx="8057530" cy="783109"/>
          </a:xfrm>
        </p:spPr>
        <p:txBody>
          <a:bodyPr>
            <a:normAutofit/>
          </a:bodyPr>
          <a:lstStyle/>
          <a:p>
            <a:pPr algn="l" eaLnBrk="1" hangingPunct="1"/>
            <a:r>
              <a:rPr lang="en-ZA" sz="1800" b="1" dirty="0" smtClean="0">
                <a:solidFill>
                  <a:srgbClr val="002060"/>
                </a:solidFill>
              </a:rPr>
              <a:t>CESA PI Scheme Four Largest Claims (2005 -2008)</a:t>
            </a:r>
          </a:p>
        </p:txBody>
      </p:sp>
      <p:sp>
        <p:nvSpPr>
          <p:cNvPr id="43011" name="Rectangle 3"/>
          <p:cNvSpPr>
            <a:spLocks noGrp="1" noChangeArrowheads="1"/>
          </p:cNvSpPr>
          <p:nvPr>
            <p:ph type="body" idx="1"/>
          </p:nvPr>
        </p:nvSpPr>
        <p:spPr>
          <a:xfrm>
            <a:off x="455613" y="1412777"/>
            <a:ext cx="8059737" cy="5445223"/>
          </a:xfrm>
        </p:spPr>
        <p:txBody>
          <a:bodyPr>
            <a:noAutofit/>
          </a:bodyPr>
          <a:lstStyle/>
          <a:p>
            <a:pPr>
              <a:buNone/>
            </a:pPr>
            <a:r>
              <a:rPr lang="en-ZA" sz="1000" b="1" dirty="0" smtClean="0">
                <a:cs typeface="Arial" pitchFamily="34" charset="0"/>
              </a:rPr>
              <a:t>						</a:t>
            </a:r>
            <a:r>
              <a:rPr lang="en-ZA" sz="1100" dirty="0" smtClean="0">
                <a:cs typeface="Arial" pitchFamily="34" charset="0"/>
              </a:rPr>
              <a:t> Incurred		Paid</a:t>
            </a:r>
            <a:endParaRPr lang="en-ZA" sz="1100" b="1" dirty="0" smtClean="0">
              <a:cs typeface="Arial" pitchFamily="34" charset="0"/>
            </a:endParaRPr>
          </a:p>
          <a:p>
            <a:pPr>
              <a:buNone/>
            </a:pPr>
            <a:r>
              <a:rPr lang="en-ZA" sz="1100" b="1" dirty="0" smtClean="0">
                <a:cs typeface="Arial" pitchFamily="34" charset="0"/>
              </a:rPr>
              <a:t>2008</a:t>
            </a:r>
            <a:r>
              <a:rPr lang="en-ZA" sz="1100" dirty="0" smtClean="0">
                <a:cs typeface="Arial" pitchFamily="34" charset="0"/>
              </a:rPr>
              <a:t>						</a:t>
            </a:r>
            <a:endParaRPr lang="en-US" sz="1100" dirty="0" smtClean="0">
              <a:cs typeface="Arial" pitchFamily="34" charset="0"/>
            </a:endParaRPr>
          </a:p>
          <a:p>
            <a:pPr>
              <a:buNone/>
            </a:pPr>
            <a:r>
              <a:rPr lang="en-ZA" sz="1100" dirty="0" smtClean="0">
                <a:cs typeface="Arial" pitchFamily="34" charset="0"/>
              </a:rPr>
              <a:t>Inadequate design of roof structure 			R    649 687		R 578 392</a:t>
            </a:r>
            <a:endParaRPr lang="en-US" sz="1100" dirty="0" smtClean="0">
              <a:cs typeface="Arial" pitchFamily="34" charset="0"/>
            </a:endParaRPr>
          </a:p>
          <a:p>
            <a:pPr>
              <a:buNone/>
            </a:pPr>
            <a:r>
              <a:rPr lang="en-ZA" sz="1100" dirty="0" smtClean="0">
                <a:cs typeface="Arial" pitchFamily="34" charset="0"/>
              </a:rPr>
              <a:t>Design error in tailings dam 				R    315 745		R 315 745</a:t>
            </a:r>
            <a:endParaRPr lang="en-US" sz="1100" dirty="0" smtClean="0">
              <a:cs typeface="Arial" pitchFamily="34" charset="0"/>
            </a:endParaRPr>
          </a:p>
          <a:p>
            <a:pPr>
              <a:buNone/>
            </a:pPr>
            <a:r>
              <a:rPr lang="en-ZA" sz="1100" dirty="0" smtClean="0">
                <a:cs typeface="Arial" pitchFamily="34" charset="0"/>
              </a:rPr>
              <a:t>Cost overrun 					R 2 233 247		R 218 019</a:t>
            </a:r>
            <a:endParaRPr lang="en-US" sz="1100" dirty="0" smtClean="0">
              <a:cs typeface="Arial" pitchFamily="34" charset="0"/>
            </a:endParaRPr>
          </a:p>
          <a:p>
            <a:pPr>
              <a:buNone/>
            </a:pPr>
            <a:r>
              <a:rPr lang="en-ZA" sz="1100" dirty="0" smtClean="0">
                <a:cs typeface="Arial" pitchFamily="34" charset="0"/>
              </a:rPr>
              <a:t>Electrical installation				R    121 913		R 121 913</a:t>
            </a:r>
            <a:endParaRPr lang="en-US" sz="1100" dirty="0" smtClean="0">
              <a:cs typeface="Arial" pitchFamily="34" charset="0"/>
            </a:endParaRPr>
          </a:p>
          <a:p>
            <a:pPr>
              <a:buNone/>
            </a:pPr>
            <a:r>
              <a:rPr lang="en-ZA" sz="1100" dirty="0" smtClean="0">
                <a:cs typeface="Arial" pitchFamily="34" charset="0"/>
              </a:rPr>
              <a:t> </a:t>
            </a:r>
            <a:endParaRPr lang="en-US" sz="1100" dirty="0" smtClean="0">
              <a:cs typeface="Arial" pitchFamily="34" charset="0"/>
            </a:endParaRPr>
          </a:p>
          <a:p>
            <a:pPr>
              <a:buNone/>
            </a:pPr>
            <a:r>
              <a:rPr lang="en-ZA" sz="1100" b="1" dirty="0" smtClean="0">
                <a:cs typeface="Arial" pitchFamily="34" charset="0"/>
              </a:rPr>
              <a:t>2007</a:t>
            </a:r>
            <a:endParaRPr lang="en-US" sz="1100" dirty="0" smtClean="0">
              <a:cs typeface="Arial" pitchFamily="34" charset="0"/>
            </a:endParaRPr>
          </a:p>
          <a:p>
            <a:pPr>
              <a:buNone/>
            </a:pPr>
            <a:r>
              <a:rPr lang="en-ZA" sz="1100" dirty="0" smtClean="0">
                <a:cs typeface="Arial" pitchFamily="34" charset="0"/>
              </a:rPr>
              <a:t>Inadequate design of slab 				R 5 286 796</a:t>
            </a:r>
            <a:r>
              <a:rPr lang="en-ZA" sz="1100" b="1" dirty="0" smtClean="0">
                <a:cs typeface="Arial" pitchFamily="34" charset="0"/>
              </a:rPr>
              <a:t>	</a:t>
            </a:r>
            <a:r>
              <a:rPr lang="en-ZA" sz="1100" dirty="0" smtClean="0">
                <a:cs typeface="Arial" pitchFamily="34" charset="0"/>
              </a:rPr>
              <a:t>	R 5 286 796</a:t>
            </a:r>
            <a:endParaRPr lang="en-US" sz="1100" dirty="0" smtClean="0">
              <a:cs typeface="Arial" pitchFamily="34" charset="0"/>
            </a:endParaRPr>
          </a:p>
          <a:p>
            <a:pPr>
              <a:buNone/>
            </a:pPr>
            <a:r>
              <a:rPr lang="en-ZA" sz="1100" dirty="0" smtClean="0">
                <a:cs typeface="Arial" pitchFamily="34" charset="0"/>
              </a:rPr>
              <a:t>Design error in block paving 				R 1 623 755		R 1 623 755</a:t>
            </a:r>
            <a:endParaRPr lang="en-US" sz="1100" dirty="0" smtClean="0">
              <a:cs typeface="Arial" pitchFamily="34" charset="0"/>
            </a:endParaRPr>
          </a:p>
          <a:p>
            <a:pPr>
              <a:buNone/>
            </a:pPr>
            <a:r>
              <a:rPr lang="en-ZA" sz="1100" dirty="0" smtClean="0">
                <a:cs typeface="Arial" pitchFamily="34" charset="0"/>
              </a:rPr>
              <a:t>Error in design of floor panels				R    810 612		R    757 361</a:t>
            </a:r>
            <a:endParaRPr lang="en-US" sz="1100" dirty="0" smtClean="0">
              <a:cs typeface="Arial" pitchFamily="34" charset="0"/>
            </a:endParaRPr>
          </a:p>
          <a:p>
            <a:pPr>
              <a:buNone/>
            </a:pPr>
            <a:r>
              <a:rPr lang="en-ZA" sz="1100" dirty="0" smtClean="0">
                <a:cs typeface="Arial" pitchFamily="34" charset="0"/>
              </a:rPr>
              <a:t>Defective design of floor				R 2 879 038		R    363 091</a:t>
            </a:r>
            <a:endParaRPr lang="en-US" sz="1100" dirty="0" smtClean="0">
              <a:cs typeface="Arial" pitchFamily="34" charset="0"/>
            </a:endParaRPr>
          </a:p>
          <a:p>
            <a:pPr>
              <a:buNone/>
            </a:pPr>
            <a:r>
              <a:rPr lang="en-ZA" sz="1100" dirty="0" smtClean="0">
                <a:cs typeface="Arial" pitchFamily="34" charset="0"/>
              </a:rPr>
              <a:t> 	</a:t>
            </a:r>
            <a:endParaRPr lang="en-US" sz="1100" dirty="0" smtClean="0">
              <a:cs typeface="Arial" pitchFamily="34" charset="0"/>
            </a:endParaRPr>
          </a:p>
          <a:p>
            <a:pPr>
              <a:buNone/>
            </a:pPr>
            <a:r>
              <a:rPr lang="en-ZA" sz="1100" b="1" dirty="0" smtClean="0">
                <a:cs typeface="Arial" pitchFamily="34" charset="0"/>
              </a:rPr>
              <a:t>2006	</a:t>
            </a:r>
            <a:r>
              <a:rPr lang="en-ZA" sz="1100" dirty="0" smtClean="0">
                <a:cs typeface="Arial" pitchFamily="34" charset="0"/>
              </a:rPr>
              <a:t>							</a:t>
            </a:r>
            <a:endParaRPr lang="en-US" sz="1100" dirty="0" smtClean="0">
              <a:cs typeface="Arial" pitchFamily="34" charset="0"/>
            </a:endParaRPr>
          </a:p>
          <a:p>
            <a:pPr>
              <a:buNone/>
            </a:pPr>
            <a:r>
              <a:rPr lang="en-ZA" sz="1100" dirty="0" smtClean="0">
                <a:cs typeface="Arial" pitchFamily="34" charset="0"/>
              </a:rPr>
              <a:t>Inadequate design of block paving 			R 6 684 695		R 6 010 633</a:t>
            </a:r>
            <a:endParaRPr lang="en-US" sz="1100" dirty="0" smtClean="0">
              <a:cs typeface="Arial" pitchFamily="34" charset="0"/>
            </a:endParaRPr>
          </a:p>
          <a:p>
            <a:pPr>
              <a:buNone/>
            </a:pPr>
            <a:r>
              <a:rPr lang="en-ZA" sz="1100" dirty="0" smtClean="0">
                <a:cs typeface="Arial" pitchFamily="34" charset="0"/>
              </a:rPr>
              <a:t>Inadequate design of a slab				R 2 801 717		R 2 801 717</a:t>
            </a:r>
            <a:endParaRPr lang="en-US" sz="1100" dirty="0" smtClean="0">
              <a:cs typeface="Arial" pitchFamily="34" charset="0"/>
            </a:endParaRPr>
          </a:p>
          <a:p>
            <a:pPr>
              <a:buNone/>
            </a:pPr>
            <a:r>
              <a:rPr lang="en-ZA" sz="1100" dirty="0" smtClean="0">
                <a:cs typeface="Arial" pitchFamily="34" charset="0"/>
              </a:rPr>
              <a:t>Inadequate design of slab				R 1 916 389		R 1 916 389	</a:t>
            </a:r>
            <a:endParaRPr lang="en-US" sz="1100" dirty="0" smtClean="0">
              <a:cs typeface="Arial" pitchFamily="34" charset="0"/>
            </a:endParaRPr>
          </a:p>
          <a:p>
            <a:pPr>
              <a:buNone/>
            </a:pPr>
            <a:r>
              <a:rPr lang="en-ZA" sz="1100" dirty="0" smtClean="0">
                <a:cs typeface="Arial" pitchFamily="34" charset="0"/>
              </a:rPr>
              <a:t>Incorrect </a:t>
            </a:r>
            <a:r>
              <a:rPr lang="en-ZA" sz="1100" dirty="0" err="1" smtClean="0">
                <a:cs typeface="Arial" pitchFamily="34" charset="0"/>
              </a:rPr>
              <a:t>Geotech</a:t>
            </a:r>
            <a:r>
              <a:rPr lang="en-ZA" sz="1100" dirty="0" smtClean="0">
                <a:cs typeface="Arial" pitchFamily="34" charset="0"/>
              </a:rPr>
              <a:t>. report				R 1 781 288		R 1 781 288</a:t>
            </a:r>
            <a:endParaRPr lang="en-US" sz="1100" dirty="0" smtClean="0">
              <a:cs typeface="Arial" pitchFamily="34" charset="0"/>
            </a:endParaRPr>
          </a:p>
          <a:p>
            <a:pPr>
              <a:buNone/>
            </a:pPr>
            <a:r>
              <a:rPr lang="en-US" sz="1100" dirty="0" smtClean="0">
                <a:cs typeface="Arial" pitchFamily="34" charset="0"/>
              </a:rPr>
              <a:t> </a:t>
            </a:r>
          </a:p>
          <a:p>
            <a:pPr>
              <a:buNone/>
            </a:pPr>
            <a:r>
              <a:rPr lang="en-ZA" sz="1100" b="1" dirty="0" smtClean="0">
                <a:cs typeface="Arial" pitchFamily="34" charset="0"/>
              </a:rPr>
              <a:t>2005</a:t>
            </a:r>
            <a:endParaRPr lang="en-US" sz="1100" dirty="0" smtClean="0">
              <a:cs typeface="Arial" pitchFamily="34" charset="0"/>
            </a:endParaRPr>
          </a:p>
          <a:p>
            <a:pPr>
              <a:buNone/>
            </a:pPr>
            <a:r>
              <a:rPr lang="en-US" sz="1100" dirty="0" smtClean="0">
                <a:cs typeface="Arial" pitchFamily="34" charset="0"/>
              </a:rPr>
              <a:t>Inadequate block paving design				R 5 123 560		R 5 123 560</a:t>
            </a:r>
          </a:p>
          <a:p>
            <a:pPr>
              <a:buNone/>
            </a:pPr>
            <a:r>
              <a:rPr lang="en-ZA" sz="1100" dirty="0" smtClean="0">
                <a:cs typeface="Arial" pitchFamily="34" charset="0"/>
              </a:rPr>
              <a:t>Stress cracking of newly cast reinforcing</a:t>
            </a:r>
            <a:r>
              <a:rPr lang="pt-BR" sz="1100" dirty="0" smtClean="0">
                <a:cs typeface="Arial" pitchFamily="34" charset="0"/>
              </a:rPr>
              <a:t>			R 1 271 151		R 1 271 151</a:t>
            </a:r>
            <a:endParaRPr lang="en-US" sz="1100" dirty="0" smtClean="0">
              <a:cs typeface="Arial" pitchFamily="34" charset="0"/>
            </a:endParaRPr>
          </a:p>
          <a:p>
            <a:pPr>
              <a:buNone/>
            </a:pPr>
            <a:r>
              <a:rPr lang="pt-BR" sz="1100" dirty="0" smtClean="0">
                <a:cs typeface="Arial" pitchFamily="34" charset="0"/>
              </a:rPr>
              <a:t>Design servcies on mine 				R  5 541 045		R 1 144 014</a:t>
            </a:r>
            <a:endParaRPr lang="en-US" sz="1100" dirty="0" smtClean="0">
              <a:cs typeface="Arial" pitchFamily="34" charset="0"/>
            </a:endParaRPr>
          </a:p>
          <a:p>
            <a:pPr>
              <a:buNone/>
            </a:pPr>
            <a:r>
              <a:rPr lang="pt-BR" sz="1100" dirty="0" smtClean="0">
                <a:cs typeface="Arial" pitchFamily="34" charset="0"/>
              </a:rPr>
              <a:t>Inadequate design				R 1 483 639		R    732 305</a:t>
            </a:r>
            <a:endParaRPr lang="en-US" sz="1100" dirty="0">
              <a:cs typeface="Arial" pitchFamily="34" charset="0"/>
            </a:endParaRPr>
          </a:p>
        </p:txBody>
      </p:sp>
      <p:pic>
        <p:nvPicPr>
          <p:cNvPr id="43012" name="Picture 6" descr="CESA Consulting Engineers South Africa"/>
          <p:cNvPicPr>
            <a:picLocks noChangeAspect="1" noChangeArrowheads="1"/>
          </p:cNvPicPr>
          <p:nvPr/>
        </p:nvPicPr>
        <p:blipFill>
          <a:blip r:embed="rId2" cstate="print"/>
          <a:srcRect/>
          <a:stretch>
            <a:fillRect/>
          </a:stretch>
        </p:blipFill>
        <p:spPr bwMode="auto">
          <a:xfrm>
            <a:off x="7978775" y="6289675"/>
            <a:ext cx="1165225" cy="568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217613"/>
            <a:ext cx="8229600" cy="422275"/>
          </a:xfrm>
        </p:spPr>
        <p:txBody>
          <a:bodyPr>
            <a:normAutofit fontScale="90000"/>
          </a:bodyPr>
          <a:lstStyle/>
          <a:p>
            <a:pPr algn="l" eaLnBrk="1" hangingPunct="1"/>
            <a:r>
              <a:rPr lang="en-US" sz="2400" b="1" smtClean="0">
                <a:solidFill>
                  <a:srgbClr val="002060"/>
                </a:solidFill>
              </a:rPr>
              <a:t>Claims Triangle</a:t>
            </a:r>
          </a:p>
        </p:txBody>
      </p:sp>
      <p:sp>
        <p:nvSpPr>
          <p:cNvPr id="44035" name="Rectangle 3"/>
          <p:cNvSpPr>
            <a:spLocks noGrp="1" noChangeArrowheads="1"/>
          </p:cNvSpPr>
          <p:nvPr>
            <p:ph type="body" idx="1"/>
          </p:nvPr>
        </p:nvSpPr>
        <p:spPr/>
        <p:txBody>
          <a:bodyPr/>
          <a:lstStyle/>
          <a:p>
            <a:pPr eaLnBrk="1" hangingPunct="1">
              <a:buFont typeface="Wingdings" pitchFamily="2" charset="2"/>
              <a:buNone/>
            </a:pPr>
            <a:r>
              <a:rPr lang="en-US" smtClean="0">
                <a:solidFill>
                  <a:srgbClr val="002060"/>
                </a:solidFill>
              </a:rPr>
              <a:t>  </a:t>
            </a:r>
          </a:p>
          <a:p>
            <a:pPr eaLnBrk="1" hangingPunct="1">
              <a:buFont typeface="Wingdings" pitchFamily="2" charset="2"/>
              <a:buChar char="Ø"/>
            </a:pPr>
            <a:r>
              <a:rPr lang="en-US" smtClean="0">
                <a:solidFill>
                  <a:srgbClr val="002060"/>
                </a:solidFill>
              </a:rPr>
              <a:t> </a:t>
            </a:r>
            <a:r>
              <a:rPr lang="en-US" sz="2400" smtClean="0">
                <a:solidFill>
                  <a:srgbClr val="002060"/>
                </a:solidFill>
              </a:rPr>
              <a:t>Attached to report</a:t>
            </a:r>
          </a:p>
        </p:txBody>
      </p:sp>
      <p:pic>
        <p:nvPicPr>
          <p:cNvPr id="44036" name="Picture 5" descr="CESA Consulting Engineers South Africa"/>
          <p:cNvPicPr>
            <a:picLocks noChangeAspect="1" noChangeArrowheads="1"/>
          </p:cNvPicPr>
          <p:nvPr/>
        </p:nvPicPr>
        <p:blipFill>
          <a:blip r:embed="rId2" cstate="print"/>
          <a:srcRect/>
          <a:stretch>
            <a:fillRect/>
          </a:stretch>
        </p:blipFill>
        <p:spPr bwMode="auto">
          <a:xfrm>
            <a:off x="7818438" y="6362700"/>
            <a:ext cx="1325562"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22288" y="1247775"/>
            <a:ext cx="7400925" cy="479425"/>
          </a:xfrm>
        </p:spPr>
        <p:txBody>
          <a:bodyPr/>
          <a:lstStyle/>
          <a:p>
            <a:pPr eaLnBrk="1" hangingPunct="1"/>
            <a:r>
              <a:rPr lang="en-US" sz="2400" b="1" smtClean="0">
                <a:solidFill>
                  <a:srgbClr val="002060"/>
                </a:solidFill>
              </a:rPr>
              <a:t>Net Premium Against Claims Incurred 2001 - 2010</a:t>
            </a:r>
          </a:p>
        </p:txBody>
      </p:sp>
      <p:pic>
        <p:nvPicPr>
          <p:cNvPr id="43011" name="Picture 4" descr="CESA Consulting Engineers South Africa"/>
          <p:cNvPicPr>
            <a:picLocks noChangeAspect="1" noChangeArrowheads="1"/>
          </p:cNvPicPr>
          <p:nvPr/>
        </p:nvPicPr>
        <p:blipFill>
          <a:blip r:embed="rId2" cstate="print"/>
          <a:srcRect/>
          <a:stretch>
            <a:fillRect/>
          </a:stretch>
        </p:blipFill>
        <p:spPr bwMode="auto">
          <a:xfrm>
            <a:off x="7991475" y="6346825"/>
            <a:ext cx="1152525" cy="511175"/>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457200" y="1963057"/>
          <a:ext cx="8229600" cy="4713514"/>
        </p:xfrm>
        <a:graphic>
          <a:graphicData uri="http://schemas.openxmlformats.org/drawingml/2006/chart">
            <c:chart xmlns:c="http://schemas.openxmlformats.org/drawingml/2006/chart" xmlns:r="http://schemas.openxmlformats.org/officeDocument/2006/relationships" r:id="rId3"/>
          </a:graphicData>
        </a:graphic>
      </p:graphicFrame>
      <p:sp>
        <p:nvSpPr>
          <p:cNvPr id="43013" name="TextBox 7"/>
          <p:cNvSpPr txBox="1">
            <a:spLocks noChangeArrowheads="1"/>
          </p:cNvSpPr>
          <p:nvPr/>
        </p:nvSpPr>
        <p:spPr bwMode="auto">
          <a:xfrm>
            <a:off x="609600" y="1741488"/>
            <a:ext cx="479425" cy="338137"/>
          </a:xfrm>
          <a:prstGeom prst="rect">
            <a:avLst/>
          </a:prstGeom>
          <a:noFill/>
          <a:ln w="9525">
            <a:noFill/>
            <a:miter lim="800000"/>
            <a:headEnd/>
            <a:tailEnd/>
          </a:ln>
        </p:spPr>
        <p:txBody>
          <a:bodyPr>
            <a:spAutoFit/>
          </a:bodyPr>
          <a:lstStyle/>
          <a:p>
            <a:r>
              <a:rPr lang="en-ZA" sz="1600" u="sng">
                <a:latin typeface="Calibri" pitchFamily="34" charset="0"/>
                <a:cs typeface="Calibri" pitchFamily="34" charset="0"/>
              </a:rPr>
              <a:t>Mil</a:t>
            </a:r>
            <a:endParaRPr lang="en-US" sz="1600" u="sng">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560406"/>
          </a:xfrm>
        </p:spPr>
        <p:txBody>
          <a:bodyPr/>
          <a:lstStyle/>
          <a:p>
            <a:r>
              <a:rPr lang="en-GB" cap="none" dirty="0" smtClean="0">
                <a:solidFill>
                  <a:srgbClr val="A09055"/>
                </a:solidFill>
                <a:latin typeface="Arial" pitchFamily="34" charset="0"/>
                <a:cs typeface="Arial" pitchFamily="34" charset="0"/>
              </a:rPr>
              <a:t>Vision and Mission Statement</a:t>
            </a:r>
            <a:endParaRPr lang="en-GB" cap="none" dirty="0">
              <a:solidFill>
                <a:srgbClr val="A09055"/>
              </a:solidFill>
              <a:latin typeface="Arial" pitchFamily="34" charset="0"/>
              <a:cs typeface="Arial" pitchFamily="34" charset="0"/>
            </a:endParaRPr>
          </a:p>
        </p:txBody>
      </p:sp>
      <p:sp>
        <p:nvSpPr>
          <p:cNvPr id="3" name="Content Placeholder 2"/>
          <p:cNvSpPr>
            <a:spLocks noGrp="1"/>
          </p:cNvSpPr>
          <p:nvPr>
            <p:ph idx="1"/>
          </p:nvPr>
        </p:nvSpPr>
        <p:spPr>
          <a:xfrm>
            <a:off x="0" y="2362200"/>
            <a:ext cx="9144000" cy="2571768"/>
          </a:xfrm>
        </p:spPr>
        <p:txBody>
          <a:bodyPr>
            <a:normAutofit/>
          </a:bodyPr>
          <a:lstStyle/>
          <a:p>
            <a:pPr marL="361950" indent="-361950">
              <a:buNone/>
            </a:pPr>
            <a:endParaRPr lang="en-GB" dirty="0" smtClean="0">
              <a:solidFill>
                <a:srgbClr val="000066"/>
              </a:solidFill>
              <a:latin typeface="Arial" pitchFamily="34" charset="0"/>
              <a:cs typeface="Arial" pitchFamily="34" charset="0"/>
            </a:endParaRPr>
          </a:p>
          <a:p>
            <a:pPr marL="361950" lvl="0" indent="-361950" algn="ctr" fontAlgn="base">
              <a:spcBef>
                <a:spcPct val="0"/>
              </a:spcBef>
              <a:spcAft>
                <a:spcPct val="0"/>
              </a:spcAft>
              <a:buNone/>
            </a:pPr>
            <a:r>
              <a:rPr lang="en-GB" dirty="0" smtClean="0">
                <a:solidFill>
                  <a:srgbClr val="000066"/>
                </a:solidFill>
                <a:latin typeface="Arial" charset="0"/>
              </a:rPr>
              <a:t>Our </a:t>
            </a:r>
            <a:r>
              <a:rPr lang="en-GB" b="1" dirty="0" smtClean="0">
                <a:solidFill>
                  <a:srgbClr val="A09055"/>
                </a:solidFill>
                <a:latin typeface="Arial" charset="0"/>
              </a:rPr>
              <a:t>vision</a:t>
            </a:r>
            <a:r>
              <a:rPr lang="en-GB" dirty="0" smtClean="0">
                <a:solidFill>
                  <a:srgbClr val="000066"/>
                </a:solidFill>
                <a:latin typeface="Arial" charset="0"/>
              </a:rPr>
              <a:t> is to return sustainable profitable growth to our shareholders                                           as a world class insurance broking and risk advisory company </a:t>
            </a:r>
          </a:p>
          <a:p>
            <a:pPr marL="361950" lvl="0" indent="-361950" algn="ctr" fontAlgn="base">
              <a:spcBef>
                <a:spcPct val="0"/>
              </a:spcBef>
              <a:spcAft>
                <a:spcPct val="0"/>
              </a:spcAft>
              <a:buNone/>
            </a:pPr>
            <a:r>
              <a:rPr lang="en-GB" dirty="0" smtClean="0">
                <a:solidFill>
                  <a:srgbClr val="000066"/>
                </a:solidFill>
                <a:latin typeface="Arial" charset="0"/>
              </a:rPr>
              <a:t>with our roots in Africa.</a:t>
            </a:r>
          </a:p>
          <a:p>
            <a:pPr marL="361950" lvl="0" indent="-361950" algn="ctr" fontAlgn="base">
              <a:spcBef>
                <a:spcPct val="0"/>
              </a:spcBef>
              <a:spcAft>
                <a:spcPct val="0"/>
              </a:spcAft>
              <a:buNone/>
            </a:pPr>
            <a:endParaRPr lang="en-GB" dirty="0" smtClean="0">
              <a:solidFill>
                <a:srgbClr val="000066"/>
              </a:solidFill>
              <a:latin typeface="Arial" charset="0"/>
            </a:endParaRPr>
          </a:p>
          <a:p>
            <a:pPr marL="361950" lvl="0" indent="-361950" algn="ctr" fontAlgn="base">
              <a:spcBef>
                <a:spcPct val="0"/>
              </a:spcBef>
              <a:spcAft>
                <a:spcPct val="0"/>
              </a:spcAft>
              <a:buNone/>
            </a:pPr>
            <a:r>
              <a:rPr lang="en-GB" dirty="0" smtClean="0">
                <a:solidFill>
                  <a:srgbClr val="000066"/>
                </a:solidFill>
                <a:latin typeface="Arial" charset="0"/>
              </a:rPr>
              <a:t>Our </a:t>
            </a:r>
            <a:r>
              <a:rPr lang="en-GB" b="1" dirty="0" smtClean="0">
                <a:solidFill>
                  <a:srgbClr val="A09055"/>
                </a:solidFill>
                <a:latin typeface="Arial" charset="0"/>
              </a:rPr>
              <a:t>mission</a:t>
            </a:r>
            <a:r>
              <a:rPr lang="en-GB" dirty="0" smtClean="0">
                <a:solidFill>
                  <a:srgbClr val="000066"/>
                </a:solidFill>
                <a:latin typeface="Arial" charset="0"/>
              </a:rPr>
              <a:t> is to deliver superior service and build lasting client relationships in our                                     chosen markets through the expertise and passion of our people, thereby providing</a:t>
            </a:r>
          </a:p>
          <a:p>
            <a:pPr marL="361950" lvl="0" indent="-361950" algn="ctr" fontAlgn="base">
              <a:spcBef>
                <a:spcPct val="0"/>
              </a:spcBef>
              <a:spcAft>
                <a:spcPct val="0"/>
              </a:spcAft>
              <a:buNone/>
            </a:pPr>
            <a:r>
              <a:rPr lang="en-GB" dirty="0" smtClean="0">
                <a:solidFill>
                  <a:srgbClr val="A09055"/>
                </a:solidFill>
                <a:latin typeface="Arial" charset="0"/>
              </a:rPr>
              <a:t>“</a:t>
            </a:r>
            <a:r>
              <a:rPr lang="en-GB" b="1" i="1" dirty="0" smtClean="0">
                <a:solidFill>
                  <a:srgbClr val="A09055"/>
                </a:solidFill>
                <a:latin typeface="Arial" charset="0"/>
              </a:rPr>
              <a:t>Service Beyond Expectation</a:t>
            </a:r>
            <a:r>
              <a:rPr lang="en-GB" dirty="0" smtClean="0">
                <a:solidFill>
                  <a:srgbClr val="A09055"/>
                </a:solidFill>
                <a:latin typeface="Arial" charset="0"/>
              </a:rPr>
              <a:t>” </a:t>
            </a:r>
            <a:endParaRPr lang="en-US" dirty="0">
              <a:solidFill>
                <a:srgbClr val="A09055"/>
              </a:solidFill>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20700" y="1233488"/>
            <a:ext cx="7491413" cy="377825"/>
          </a:xfrm>
        </p:spPr>
        <p:txBody>
          <a:bodyPr>
            <a:normAutofit fontScale="90000"/>
          </a:bodyPr>
          <a:lstStyle/>
          <a:p>
            <a:pPr algn="l" eaLnBrk="1" hangingPunct="1"/>
            <a:r>
              <a:rPr lang="en-US" sz="2400" b="1" smtClean="0">
                <a:solidFill>
                  <a:srgbClr val="002060"/>
                </a:solidFill>
              </a:rPr>
              <a:t>Accumulated Premium Against Claims Incurred</a:t>
            </a:r>
          </a:p>
        </p:txBody>
      </p:sp>
      <p:pic>
        <p:nvPicPr>
          <p:cNvPr id="44035" name="Picture 4" descr="CESA Consulting Engineers South Africa"/>
          <p:cNvPicPr>
            <a:picLocks noChangeAspect="1" noChangeArrowheads="1"/>
          </p:cNvPicPr>
          <p:nvPr/>
        </p:nvPicPr>
        <p:blipFill>
          <a:blip r:embed="rId2" cstate="print"/>
          <a:srcRect/>
          <a:stretch>
            <a:fillRect/>
          </a:stretch>
        </p:blipFill>
        <p:spPr bwMode="auto">
          <a:xfrm>
            <a:off x="8137525" y="6391275"/>
            <a:ext cx="1006475" cy="466725"/>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457200" y="1948543"/>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4037" name="TextBox 6"/>
          <p:cNvSpPr txBox="1">
            <a:spLocks noChangeArrowheads="1"/>
          </p:cNvSpPr>
          <p:nvPr/>
        </p:nvSpPr>
        <p:spPr bwMode="auto">
          <a:xfrm>
            <a:off x="696913" y="2003425"/>
            <a:ext cx="479425" cy="338138"/>
          </a:xfrm>
          <a:prstGeom prst="rect">
            <a:avLst/>
          </a:prstGeom>
          <a:noFill/>
          <a:ln w="9525">
            <a:noFill/>
            <a:miter lim="800000"/>
            <a:headEnd/>
            <a:tailEnd/>
          </a:ln>
        </p:spPr>
        <p:txBody>
          <a:bodyPr>
            <a:spAutoFit/>
          </a:bodyPr>
          <a:lstStyle/>
          <a:p>
            <a:r>
              <a:rPr lang="en-ZA" sz="1600" u="sng">
                <a:latin typeface="Calibri" pitchFamily="34" charset="0"/>
                <a:cs typeface="Calibri" pitchFamily="34" charset="0"/>
              </a:rPr>
              <a:t>Mil</a:t>
            </a:r>
            <a:endParaRPr lang="en-US" sz="1600" u="sng">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20700" y="1233488"/>
            <a:ext cx="7491413" cy="377825"/>
          </a:xfrm>
        </p:spPr>
        <p:txBody>
          <a:bodyPr>
            <a:normAutofit fontScale="90000"/>
          </a:bodyPr>
          <a:lstStyle/>
          <a:p>
            <a:pPr algn="l" eaLnBrk="1" hangingPunct="1"/>
            <a:r>
              <a:rPr lang="en-US" sz="2400" b="1" dirty="0" smtClean="0">
                <a:solidFill>
                  <a:srgbClr val="002060"/>
                </a:solidFill>
              </a:rPr>
              <a:t>Number of Claim Notifications</a:t>
            </a:r>
          </a:p>
        </p:txBody>
      </p:sp>
      <p:pic>
        <p:nvPicPr>
          <p:cNvPr id="44035" name="Picture 4" descr="CESA Consulting Engineers South Africa"/>
          <p:cNvPicPr>
            <a:picLocks noChangeAspect="1" noChangeArrowheads="1"/>
          </p:cNvPicPr>
          <p:nvPr/>
        </p:nvPicPr>
        <p:blipFill>
          <a:blip r:embed="rId2" cstate="print"/>
          <a:srcRect/>
          <a:stretch>
            <a:fillRect/>
          </a:stretch>
        </p:blipFill>
        <p:spPr bwMode="auto">
          <a:xfrm>
            <a:off x="8137525" y="6391275"/>
            <a:ext cx="1006475" cy="466725"/>
          </a:xfrm>
          <a:prstGeom prst="rect">
            <a:avLst/>
          </a:prstGeom>
          <a:noFill/>
          <a:ln w="9525">
            <a:noFill/>
            <a:miter lim="800000"/>
            <a:headEnd/>
            <a:tailEnd/>
          </a:ln>
        </p:spPr>
      </p:pic>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76250" y="1219200"/>
            <a:ext cx="8377238" cy="479425"/>
          </a:xfrm>
        </p:spPr>
        <p:txBody>
          <a:bodyPr/>
          <a:lstStyle/>
          <a:p>
            <a:pPr algn="l" eaLnBrk="1" hangingPunct="1"/>
            <a:r>
              <a:rPr lang="en-ZA" sz="2400" b="1" dirty="0" smtClean="0">
                <a:solidFill>
                  <a:srgbClr val="002060"/>
                </a:solidFill>
              </a:rPr>
              <a:t>Claims Split by Disciplines 2001 -2010 </a:t>
            </a:r>
            <a:r>
              <a:rPr lang="en-ZA" sz="1600" b="1" dirty="0" smtClean="0">
                <a:solidFill>
                  <a:srgbClr val="002060"/>
                </a:solidFill>
              </a:rPr>
              <a:t>( 835 notifications)</a:t>
            </a:r>
            <a:endParaRPr lang="en-GB" sz="1600" b="1" dirty="0" smtClean="0">
              <a:solidFill>
                <a:srgbClr val="002060"/>
              </a:solidFill>
            </a:endParaRPr>
          </a:p>
        </p:txBody>
      </p:sp>
      <p:pic>
        <p:nvPicPr>
          <p:cNvPr id="8197" name="Picture 4" descr="CESA Consulting Engineers South Africa"/>
          <p:cNvPicPr>
            <a:picLocks noChangeAspect="1" noChangeArrowheads="1"/>
          </p:cNvPicPr>
          <p:nvPr/>
        </p:nvPicPr>
        <p:blipFill>
          <a:blip r:embed="rId2" cstate="print"/>
          <a:srcRect/>
          <a:stretch>
            <a:fillRect/>
          </a:stretch>
        </p:blipFill>
        <p:spPr bwMode="auto">
          <a:xfrm>
            <a:off x="7962900" y="6303963"/>
            <a:ext cx="1181100" cy="554037"/>
          </a:xfrm>
          <a:prstGeom prst="rect">
            <a:avLst/>
          </a:prstGeom>
          <a:noFill/>
          <a:ln w="9525">
            <a:noFill/>
            <a:miter lim="800000"/>
            <a:headEnd/>
            <a:tailEnd/>
          </a:ln>
        </p:spPr>
      </p:pic>
      <p:graphicFrame>
        <p:nvGraphicFramePr>
          <p:cNvPr id="7" name="Content Placeholder 6"/>
          <p:cNvGraphicFramePr>
            <a:graphicFrameLocks noGrp="1"/>
          </p:cNvGraphicFramePr>
          <p:nvPr>
            <p:ph idx="1"/>
          </p:nvPr>
        </p:nvGraphicFramePr>
        <p:xfrm>
          <a:off x="457200" y="2000250"/>
          <a:ext cx="8229600" cy="41259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93713" y="1103313"/>
            <a:ext cx="7662862" cy="835025"/>
          </a:xfrm>
        </p:spPr>
        <p:txBody>
          <a:bodyPr/>
          <a:lstStyle/>
          <a:p>
            <a:pPr algn="l" eaLnBrk="1" hangingPunct="1"/>
            <a:r>
              <a:rPr lang="en-ZA" sz="2400" b="1" dirty="0" smtClean="0">
                <a:solidFill>
                  <a:srgbClr val="002060"/>
                </a:solidFill>
              </a:rPr>
              <a:t>Claims Incurred by Disciplines 2001 – 2010 </a:t>
            </a:r>
            <a:br>
              <a:rPr lang="en-ZA" sz="2400" b="1" dirty="0" smtClean="0">
                <a:solidFill>
                  <a:srgbClr val="002060"/>
                </a:solidFill>
              </a:rPr>
            </a:br>
            <a:r>
              <a:rPr lang="en-ZA" sz="2400" b="1" dirty="0" smtClean="0">
                <a:solidFill>
                  <a:srgbClr val="002060"/>
                </a:solidFill>
              </a:rPr>
              <a:t>Total Incurred R209,000,000</a:t>
            </a:r>
            <a:endParaRPr lang="en-GB" sz="2400" b="1" dirty="0" smtClean="0">
              <a:solidFill>
                <a:srgbClr val="002060"/>
              </a:solidFill>
            </a:endParaRPr>
          </a:p>
        </p:txBody>
      </p:sp>
      <p:pic>
        <p:nvPicPr>
          <p:cNvPr id="9221" name="Picture 4" descr="CESA Consulting Engineers South Africa"/>
          <p:cNvPicPr>
            <a:picLocks noChangeAspect="1" noChangeArrowheads="1"/>
          </p:cNvPicPr>
          <p:nvPr/>
        </p:nvPicPr>
        <p:blipFill>
          <a:blip r:embed="rId2" cstate="print"/>
          <a:srcRect/>
          <a:stretch>
            <a:fillRect/>
          </a:stretch>
        </p:blipFill>
        <p:spPr bwMode="auto">
          <a:xfrm>
            <a:off x="8267700" y="6492875"/>
            <a:ext cx="876300" cy="365125"/>
          </a:xfrm>
          <a:prstGeom prst="rect">
            <a:avLst/>
          </a:prstGeom>
          <a:noFill/>
          <a:ln w="9525">
            <a:noFill/>
            <a:miter lim="800000"/>
            <a:headEnd/>
            <a:tailEnd/>
          </a:ln>
        </p:spPr>
      </p:pic>
      <p:graphicFrame>
        <p:nvGraphicFramePr>
          <p:cNvPr id="8" name="Content Placeholder 7"/>
          <p:cNvGraphicFramePr>
            <a:graphicFrameLocks noGrp="1"/>
          </p:cNvGraphicFramePr>
          <p:nvPr>
            <p:ph idx="1"/>
          </p:nvPr>
        </p:nvGraphicFramePr>
        <p:xfrm>
          <a:off x="457200" y="2000250"/>
          <a:ext cx="8229600" cy="41259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ph idx="1"/>
          </p:nvPr>
        </p:nvGraphicFramePr>
        <p:xfrm>
          <a:off x="725488" y="1785938"/>
          <a:ext cx="7724775" cy="4448175"/>
        </p:xfrm>
        <a:graphic>
          <a:graphicData uri="http://schemas.openxmlformats.org/presentationml/2006/ole">
            <p:oleObj spid="_x0000_s68610" name="Chart" r:id="rId3" imgW="4295851" imgH="2743200" progId="Excel.Sheet.8">
              <p:embed/>
            </p:oleObj>
          </a:graphicData>
        </a:graphic>
      </p:graphicFrame>
      <p:sp>
        <p:nvSpPr>
          <p:cNvPr id="10244" name="Rectangle 3"/>
          <p:cNvSpPr>
            <a:spLocks noChangeArrowheads="1"/>
          </p:cNvSpPr>
          <p:nvPr/>
        </p:nvSpPr>
        <p:spPr bwMode="auto">
          <a:xfrm>
            <a:off x="500063" y="1262063"/>
            <a:ext cx="7243762" cy="461962"/>
          </a:xfrm>
          <a:prstGeom prst="rect">
            <a:avLst/>
          </a:prstGeom>
          <a:noFill/>
          <a:ln w="9525">
            <a:noFill/>
            <a:miter lim="800000"/>
            <a:headEnd/>
            <a:tailEnd/>
          </a:ln>
        </p:spPr>
        <p:txBody>
          <a:bodyPr>
            <a:spAutoFit/>
          </a:bodyPr>
          <a:lstStyle/>
          <a:p>
            <a:r>
              <a:rPr lang="en-ZA" sz="2400" b="1">
                <a:solidFill>
                  <a:srgbClr val="002060"/>
                </a:solidFill>
              </a:rPr>
              <a:t>Contribution to Premium Pool by Disciplines </a:t>
            </a:r>
            <a:endParaRPr lang="en-US" sz="2400" b="1">
              <a:solidFill>
                <a:srgbClr val="002060"/>
              </a:solidFill>
            </a:endParaRPr>
          </a:p>
        </p:txBody>
      </p:sp>
      <p:pic>
        <p:nvPicPr>
          <p:cNvPr id="10245" name="Picture 4" descr="CESA Consulting Engineers South Africa"/>
          <p:cNvPicPr>
            <a:picLocks noChangeAspect="1" noChangeArrowheads="1"/>
          </p:cNvPicPr>
          <p:nvPr/>
        </p:nvPicPr>
        <p:blipFill>
          <a:blip r:embed="rId4" cstate="print"/>
          <a:srcRect/>
          <a:stretch>
            <a:fillRect/>
          </a:stretch>
        </p:blipFill>
        <p:spPr bwMode="auto">
          <a:xfrm>
            <a:off x="7962900" y="6303963"/>
            <a:ext cx="1181100" cy="55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376238" y="1247775"/>
            <a:ext cx="7373937" cy="406400"/>
          </a:xfrm>
        </p:spPr>
        <p:txBody>
          <a:bodyPr>
            <a:normAutofit fontScale="90000"/>
          </a:bodyPr>
          <a:lstStyle/>
          <a:p>
            <a:pPr algn="l" eaLnBrk="1" hangingPunct="1"/>
            <a:r>
              <a:rPr lang="en-US" sz="2400" b="1" smtClean="0">
                <a:solidFill>
                  <a:srgbClr val="002060"/>
                </a:solidFill>
              </a:rPr>
              <a:t>Notifications by stage of Project</a:t>
            </a:r>
          </a:p>
        </p:txBody>
      </p:sp>
      <p:graphicFrame>
        <p:nvGraphicFramePr>
          <p:cNvPr id="11266" name="Object 3"/>
          <p:cNvGraphicFramePr>
            <a:graphicFrameLocks noChangeAspect="1"/>
          </p:cNvGraphicFramePr>
          <p:nvPr>
            <p:ph idx="1"/>
          </p:nvPr>
        </p:nvGraphicFramePr>
        <p:xfrm>
          <a:off x="517525" y="2176463"/>
          <a:ext cx="8043863" cy="3829050"/>
        </p:xfrm>
        <a:graphic>
          <a:graphicData uri="http://schemas.openxmlformats.org/presentationml/2006/ole">
            <p:oleObj spid="_x0000_s69634" name="Chart" r:id="rId3" imgW="7372350" imgH="2962275" progId="Excel.Sheet.8">
              <p:embed/>
            </p:oleObj>
          </a:graphicData>
        </a:graphic>
      </p:graphicFrame>
      <p:pic>
        <p:nvPicPr>
          <p:cNvPr id="11269" name="Picture 4" descr="CESA Consulting Engineers South Africa"/>
          <p:cNvPicPr>
            <a:picLocks noChangeAspect="1" noChangeArrowheads="1"/>
          </p:cNvPicPr>
          <p:nvPr/>
        </p:nvPicPr>
        <p:blipFill>
          <a:blip r:embed="rId4" cstate="print"/>
          <a:srcRect/>
          <a:stretch>
            <a:fillRect/>
          </a:stretch>
        </p:blipFill>
        <p:spPr bwMode="auto">
          <a:xfrm>
            <a:off x="7962900" y="6303963"/>
            <a:ext cx="1181100" cy="55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85775" y="1247775"/>
            <a:ext cx="8062913" cy="444500"/>
          </a:xfrm>
        </p:spPr>
        <p:txBody>
          <a:bodyPr>
            <a:normAutofit fontScale="90000"/>
          </a:bodyPr>
          <a:lstStyle/>
          <a:p>
            <a:pPr algn="l" eaLnBrk="1" hangingPunct="1"/>
            <a:r>
              <a:rPr lang="en-US" sz="2400" b="1" smtClean="0">
                <a:solidFill>
                  <a:srgbClr val="002060"/>
                </a:solidFill>
              </a:rPr>
              <a:t>Claims by method of resolution</a:t>
            </a:r>
          </a:p>
        </p:txBody>
      </p:sp>
      <p:graphicFrame>
        <p:nvGraphicFramePr>
          <p:cNvPr id="12290" name="Object 3"/>
          <p:cNvGraphicFramePr>
            <a:graphicFrameLocks noChangeAspect="1"/>
          </p:cNvGraphicFramePr>
          <p:nvPr>
            <p:ph idx="1"/>
          </p:nvPr>
        </p:nvGraphicFramePr>
        <p:xfrm>
          <a:off x="784225" y="1943100"/>
          <a:ext cx="7435850" cy="4424363"/>
        </p:xfrm>
        <a:graphic>
          <a:graphicData uri="http://schemas.openxmlformats.org/presentationml/2006/ole">
            <p:oleObj spid="_x0000_s70658" name="Chart" r:id="rId3" imgW="7467600" imgH="3409950" progId="Excel.Sheet.8">
              <p:embed/>
            </p:oleObj>
          </a:graphicData>
        </a:graphic>
      </p:graphicFrame>
      <p:pic>
        <p:nvPicPr>
          <p:cNvPr id="12293" name="Picture 4" descr="CESA Consulting Engineers South Africa"/>
          <p:cNvPicPr>
            <a:picLocks noChangeAspect="1" noChangeArrowheads="1"/>
          </p:cNvPicPr>
          <p:nvPr/>
        </p:nvPicPr>
        <p:blipFill>
          <a:blip r:embed="rId4" cstate="print"/>
          <a:srcRect/>
          <a:stretch>
            <a:fillRect/>
          </a:stretch>
        </p:blipFill>
        <p:spPr bwMode="auto">
          <a:xfrm>
            <a:off x="8135938" y="6362700"/>
            <a:ext cx="1008062"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508000" y="1772816"/>
            <a:ext cx="8221663" cy="4752528"/>
          </a:xfrm>
        </p:spPr>
        <p:txBody>
          <a:bodyPr>
            <a:normAutofit fontScale="92500" lnSpcReduction="20000"/>
          </a:bodyPr>
          <a:lstStyle/>
          <a:p>
            <a:pPr marL="609600" indent="-609600" eaLnBrk="1" hangingPunct="1">
              <a:lnSpc>
                <a:spcPct val="90000"/>
              </a:lnSpc>
            </a:pPr>
            <a:r>
              <a:rPr lang="en-ZA" sz="1600" dirty="0" smtClean="0">
                <a:solidFill>
                  <a:srgbClr val="000066"/>
                </a:solidFill>
              </a:rPr>
              <a:t>Scheme in a stable position – running at sustainable levels.</a:t>
            </a:r>
          </a:p>
          <a:p>
            <a:pPr marL="609600" indent="-609600" eaLnBrk="1" hangingPunct="1">
              <a:lnSpc>
                <a:spcPct val="90000"/>
              </a:lnSpc>
            </a:pPr>
            <a:endParaRPr lang="en-ZA" sz="1600" dirty="0" smtClean="0">
              <a:solidFill>
                <a:srgbClr val="000066"/>
              </a:solidFill>
            </a:endParaRPr>
          </a:p>
          <a:p>
            <a:pPr marL="609600" indent="-609600" eaLnBrk="1" hangingPunct="1">
              <a:lnSpc>
                <a:spcPct val="90000"/>
              </a:lnSpc>
            </a:pPr>
            <a:r>
              <a:rPr lang="en-ZA" sz="1600" dirty="0" smtClean="0">
                <a:solidFill>
                  <a:srgbClr val="000066"/>
                </a:solidFill>
              </a:rPr>
              <a:t>May see adjustments to ensure sustainability of the Scheme by 2012 depending on claims experience.</a:t>
            </a:r>
          </a:p>
          <a:p>
            <a:pPr marL="609600" indent="-609600" eaLnBrk="1" hangingPunct="1">
              <a:lnSpc>
                <a:spcPct val="90000"/>
              </a:lnSpc>
            </a:pPr>
            <a:endParaRPr lang="en-ZA" sz="1600" dirty="0" smtClean="0">
              <a:solidFill>
                <a:srgbClr val="000066"/>
              </a:solidFill>
            </a:endParaRPr>
          </a:p>
          <a:p>
            <a:pPr marL="609600" indent="-609600" eaLnBrk="1" hangingPunct="1">
              <a:lnSpc>
                <a:spcPct val="90000"/>
              </a:lnSpc>
            </a:pPr>
            <a:r>
              <a:rPr lang="en-ZA" sz="1600" b="1" dirty="0" smtClean="0">
                <a:solidFill>
                  <a:srgbClr val="000066"/>
                </a:solidFill>
              </a:rPr>
              <a:t>2011 Scheme renewed on the following basis</a:t>
            </a:r>
            <a:r>
              <a:rPr lang="en-ZA" sz="1600" dirty="0" smtClean="0">
                <a:solidFill>
                  <a:srgbClr val="000066"/>
                </a:solidFill>
              </a:rPr>
              <a:t>:</a:t>
            </a:r>
          </a:p>
          <a:p>
            <a:pPr marL="896938" indent="-273050" eaLnBrk="1" hangingPunct="1">
              <a:lnSpc>
                <a:spcPct val="90000"/>
              </a:lnSpc>
              <a:buFontTx/>
              <a:buNone/>
            </a:pPr>
            <a:endParaRPr lang="en-ZA" dirty="0" smtClean="0">
              <a:solidFill>
                <a:srgbClr val="000066"/>
              </a:solidFill>
            </a:endParaRPr>
          </a:p>
          <a:p>
            <a:pPr marL="896938" indent="-273050" eaLnBrk="1" hangingPunct="1">
              <a:lnSpc>
                <a:spcPct val="90000"/>
              </a:lnSpc>
              <a:buFontTx/>
              <a:buNone/>
            </a:pPr>
            <a:r>
              <a:rPr lang="en-ZA" sz="1600" i="1" dirty="0" smtClean="0">
                <a:solidFill>
                  <a:srgbClr val="000066"/>
                </a:solidFill>
              </a:rPr>
              <a:t>- No rate increases with nominal rate reductions on profitable risks.</a:t>
            </a:r>
          </a:p>
          <a:p>
            <a:pPr marL="896938" indent="-273050" eaLnBrk="1" hangingPunct="1">
              <a:lnSpc>
                <a:spcPct val="90000"/>
              </a:lnSpc>
              <a:buFontTx/>
              <a:buNone/>
            </a:pPr>
            <a:endParaRPr lang="en-ZA" sz="1600" i="1" dirty="0" smtClean="0">
              <a:solidFill>
                <a:srgbClr val="000066"/>
              </a:solidFill>
            </a:endParaRPr>
          </a:p>
          <a:p>
            <a:pPr marL="896938" indent="-273050" eaLnBrk="1" hangingPunct="1">
              <a:lnSpc>
                <a:spcPct val="90000"/>
              </a:lnSpc>
              <a:buFontTx/>
              <a:buNone/>
            </a:pPr>
            <a:r>
              <a:rPr lang="en-ZA" i="1" dirty="0" smtClean="0">
                <a:solidFill>
                  <a:srgbClr val="000066"/>
                </a:solidFill>
              </a:rPr>
              <a:t>- Legal liability wording to replace errors and omissions wording.</a:t>
            </a:r>
          </a:p>
          <a:p>
            <a:pPr marL="896938" indent="-273050" eaLnBrk="1" hangingPunct="1">
              <a:lnSpc>
                <a:spcPct val="90000"/>
              </a:lnSpc>
              <a:buFontTx/>
              <a:buNone/>
            </a:pPr>
            <a:endParaRPr lang="en-ZA" i="1" dirty="0" smtClean="0">
              <a:solidFill>
                <a:srgbClr val="000066"/>
              </a:solidFill>
            </a:endParaRPr>
          </a:p>
          <a:p>
            <a:pPr marL="896938" indent="-273050" eaLnBrk="1" hangingPunct="1">
              <a:lnSpc>
                <a:spcPct val="90000"/>
              </a:lnSpc>
              <a:buFontTx/>
              <a:buNone/>
            </a:pPr>
            <a:r>
              <a:rPr lang="en-ZA" sz="1600" i="1" dirty="0" smtClean="0">
                <a:solidFill>
                  <a:srgbClr val="000066"/>
                </a:solidFill>
              </a:rPr>
              <a:t>- A dispute resolution mechanism to be included in wording.</a:t>
            </a:r>
          </a:p>
          <a:p>
            <a:pPr marL="896938" indent="-273050" eaLnBrk="1" hangingPunct="1">
              <a:lnSpc>
                <a:spcPct val="90000"/>
              </a:lnSpc>
              <a:buFontTx/>
              <a:buNone/>
            </a:pPr>
            <a:endParaRPr lang="en-ZA" sz="1600" i="1" dirty="0" smtClean="0">
              <a:solidFill>
                <a:srgbClr val="000066"/>
              </a:solidFill>
            </a:endParaRPr>
          </a:p>
          <a:p>
            <a:pPr marL="896938" indent="-273050" eaLnBrk="1" hangingPunct="1">
              <a:lnSpc>
                <a:spcPct val="90000"/>
              </a:lnSpc>
              <a:buFontTx/>
              <a:buNone/>
            </a:pPr>
            <a:r>
              <a:rPr lang="en-ZA" i="1" dirty="0" smtClean="0">
                <a:solidFill>
                  <a:srgbClr val="000066"/>
                </a:solidFill>
              </a:rPr>
              <a:t>- Extension relating to liability arising from appointments as Health &amp; Safety agents.</a:t>
            </a:r>
            <a:endParaRPr lang="en-ZA" sz="1600" i="1" dirty="0" smtClean="0">
              <a:solidFill>
                <a:srgbClr val="000066"/>
              </a:solidFill>
            </a:endParaRPr>
          </a:p>
          <a:p>
            <a:pPr marL="896938" indent="-273050" eaLnBrk="1" hangingPunct="1">
              <a:lnSpc>
                <a:spcPct val="90000"/>
              </a:lnSpc>
              <a:buFontTx/>
              <a:buNone/>
            </a:pPr>
            <a:endParaRPr lang="en-ZA" sz="1600" i="1" dirty="0" smtClean="0">
              <a:solidFill>
                <a:srgbClr val="000066"/>
              </a:solidFill>
            </a:endParaRPr>
          </a:p>
          <a:p>
            <a:pPr marL="896938" indent="-273050" eaLnBrk="1" hangingPunct="1">
              <a:lnSpc>
                <a:spcPct val="90000"/>
              </a:lnSpc>
              <a:buFontTx/>
              <a:buNone/>
            </a:pPr>
            <a:r>
              <a:rPr lang="en-ZA" sz="1600" i="1" dirty="0" smtClean="0">
                <a:solidFill>
                  <a:srgbClr val="000066"/>
                </a:solidFill>
              </a:rPr>
              <a:t>- QMS compliant member firms looked upon more favourably. </a:t>
            </a:r>
          </a:p>
          <a:p>
            <a:pPr marL="896938" indent="-273050" eaLnBrk="1" hangingPunct="1">
              <a:lnSpc>
                <a:spcPct val="90000"/>
              </a:lnSpc>
              <a:buFontTx/>
              <a:buNone/>
            </a:pPr>
            <a:r>
              <a:rPr lang="en-ZA" sz="1600" i="1" dirty="0" smtClean="0">
                <a:solidFill>
                  <a:srgbClr val="000066"/>
                </a:solidFill>
              </a:rPr>
              <a:t>   (50% confirmation)</a:t>
            </a:r>
          </a:p>
          <a:p>
            <a:pPr marL="896938" indent="-273050" eaLnBrk="1" hangingPunct="1">
              <a:lnSpc>
                <a:spcPct val="90000"/>
              </a:lnSpc>
              <a:buFontTx/>
              <a:buNone/>
            </a:pPr>
            <a:endParaRPr lang="en-ZA" sz="1600" i="1" dirty="0" smtClean="0">
              <a:solidFill>
                <a:srgbClr val="000066"/>
              </a:solidFill>
            </a:endParaRPr>
          </a:p>
          <a:p>
            <a:pPr marL="896938" indent="-273050" eaLnBrk="1" hangingPunct="1">
              <a:lnSpc>
                <a:spcPct val="90000"/>
              </a:lnSpc>
              <a:buFontTx/>
              <a:buNone/>
            </a:pPr>
            <a:r>
              <a:rPr lang="en-ZA" sz="1600" i="1" dirty="0" smtClean="0">
                <a:solidFill>
                  <a:srgbClr val="000066"/>
                </a:solidFill>
              </a:rPr>
              <a:t>- 25% discount on deductible for QMS adherence continued to be offered.</a:t>
            </a:r>
          </a:p>
          <a:p>
            <a:pPr marL="896938" indent="-273050" eaLnBrk="1" hangingPunct="1">
              <a:lnSpc>
                <a:spcPct val="90000"/>
              </a:lnSpc>
              <a:buFontTx/>
              <a:buNone/>
            </a:pPr>
            <a:endParaRPr lang="en-ZA" sz="1600" i="1" dirty="0" smtClean="0">
              <a:solidFill>
                <a:srgbClr val="000066"/>
              </a:solidFill>
            </a:endParaRPr>
          </a:p>
          <a:p>
            <a:pPr marL="896938" indent="-273050">
              <a:lnSpc>
                <a:spcPct val="90000"/>
              </a:lnSpc>
              <a:buNone/>
            </a:pPr>
            <a:r>
              <a:rPr lang="en-ZA" sz="1600" i="1" dirty="0" smtClean="0">
                <a:solidFill>
                  <a:srgbClr val="000066"/>
                </a:solidFill>
              </a:rPr>
              <a:t>- </a:t>
            </a:r>
            <a:r>
              <a:rPr lang="en-ZA" i="1" dirty="0" smtClean="0">
                <a:solidFill>
                  <a:srgbClr val="000066"/>
                </a:solidFill>
              </a:rPr>
              <a:t>50% discount on deductible for claims were liability has been capped in contract to a 	multiple of the fee earned or a fixed amount.</a:t>
            </a:r>
            <a:endParaRPr lang="en-ZA" sz="1600" i="1" dirty="0" smtClean="0">
              <a:solidFill>
                <a:srgbClr val="000066"/>
              </a:solidFill>
            </a:endParaRPr>
          </a:p>
          <a:p>
            <a:pPr marL="609600" indent="-609600" eaLnBrk="1" hangingPunct="1">
              <a:lnSpc>
                <a:spcPct val="90000"/>
              </a:lnSpc>
              <a:buFontTx/>
              <a:buNone/>
            </a:pPr>
            <a:r>
              <a:rPr lang="en-ZA" sz="1600" i="1" dirty="0" smtClean="0">
                <a:solidFill>
                  <a:srgbClr val="000066"/>
                </a:solidFill>
              </a:rPr>
              <a:t>		</a:t>
            </a:r>
            <a:endParaRPr lang="en-ZA" sz="1600" dirty="0" smtClean="0">
              <a:solidFill>
                <a:srgbClr val="000066"/>
              </a:solidFill>
            </a:endParaRPr>
          </a:p>
        </p:txBody>
      </p:sp>
      <p:sp>
        <p:nvSpPr>
          <p:cNvPr id="45059" name="Text Box 3"/>
          <p:cNvSpPr txBox="1">
            <a:spLocks noChangeArrowheads="1"/>
          </p:cNvSpPr>
          <p:nvPr/>
        </p:nvSpPr>
        <p:spPr bwMode="auto">
          <a:xfrm>
            <a:off x="488950" y="1257300"/>
            <a:ext cx="7004050" cy="461963"/>
          </a:xfrm>
          <a:prstGeom prst="rect">
            <a:avLst/>
          </a:prstGeom>
          <a:noFill/>
          <a:ln w="9525">
            <a:noFill/>
            <a:miter lim="800000"/>
            <a:headEnd/>
            <a:tailEnd/>
          </a:ln>
        </p:spPr>
        <p:txBody>
          <a:bodyPr>
            <a:spAutoFit/>
          </a:bodyPr>
          <a:lstStyle/>
          <a:p>
            <a:r>
              <a:rPr lang="en-US" sz="2400" b="1" dirty="0" smtClean="0">
                <a:solidFill>
                  <a:srgbClr val="002060"/>
                </a:solidFill>
              </a:rPr>
              <a:t>2011 </a:t>
            </a:r>
            <a:r>
              <a:rPr lang="en-US" sz="2400" b="1" dirty="0">
                <a:solidFill>
                  <a:srgbClr val="002060"/>
                </a:solidFill>
              </a:rPr>
              <a:t>Scheme Structure</a:t>
            </a:r>
          </a:p>
        </p:txBody>
      </p:sp>
      <p:pic>
        <p:nvPicPr>
          <p:cNvPr id="45060" name="Picture 6" descr="CESA Consulting Engineers South Africa"/>
          <p:cNvPicPr>
            <a:picLocks noChangeAspect="1" noChangeArrowheads="1"/>
          </p:cNvPicPr>
          <p:nvPr/>
        </p:nvPicPr>
        <p:blipFill>
          <a:blip r:embed="rId2" cstate="print"/>
          <a:srcRect/>
          <a:stretch>
            <a:fillRect/>
          </a:stretch>
        </p:blipFill>
        <p:spPr bwMode="auto">
          <a:xfrm>
            <a:off x="7950200" y="6391275"/>
            <a:ext cx="1193800" cy="466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1115616" y="1772816"/>
            <a:ext cx="7597775" cy="4636789"/>
          </a:xfrm>
        </p:spPr>
        <p:txBody>
          <a:bodyPr/>
          <a:lstStyle/>
          <a:p>
            <a:pPr marL="0" indent="0" eaLnBrk="1" hangingPunct="1">
              <a:buFontTx/>
              <a:buNone/>
            </a:pPr>
            <a:r>
              <a:rPr lang="en-ZA" sz="1600" dirty="0" smtClean="0">
                <a:solidFill>
                  <a:srgbClr val="000066"/>
                </a:solidFill>
              </a:rPr>
              <a:t>- </a:t>
            </a:r>
            <a:r>
              <a:rPr lang="en-ZA" sz="1500" i="1" dirty="0" smtClean="0">
                <a:solidFill>
                  <a:srgbClr val="000066"/>
                </a:solidFill>
              </a:rPr>
              <a:t>Member firms with adverse loss ratios –   either a nominal rate increase or a higher minimum deductible imposed.</a:t>
            </a:r>
          </a:p>
          <a:p>
            <a:pPr marL="0" indent="0" eaLnBrk="1" hangingPunct="1">
              <a:buFontTx/>
              <a:buNone/>
            </a:pPr>
            <a:endParaRPr lang="en-ZA" sz="1500" i="1" dirty="0" smtClean="0">
              <a:solidFill>
                <a:srgbClr val="000066"/>
              </a:solidFill>
            </a:endParaRPr>
          </a:p>
          <a:p>
            <a:pPr marL="0" indent="0" eaLnBrk="1" hangingPunct="1">
              <a:buFontTx/>
              <a:buNone/>
            </a:pPr>
            <a:r>
              <a:rPr lang="en-ZA" sz="1500" i="1" dirty="0" smtClean="0">
                <a:solidFill>
                  <a:srgbClr val="000066"/>
                </a:solidFill>
              </a:rPr>
              <a:t>- Higher deductible </a:t>
            </a:r>
            <a:r>
              <a:rPr lang="en-ZA" sz="1500" i="1" dirty="0" err="1" smtClean="0">
                <a:solidFill>
                  <a:srgbClr val="000066"/>
                </a:solidFill>
              </a:rPr>
              <a:t>vs</a:t>
            </a:r>
            <a:r>
              <a:rPr lang="en-ZA" sz="1500" i="1" dirty="0" smtClean="0">
                <a:solidFill>
                  <a:srgbClr val="000066"/>
                </a:solidFill>
              </a:rPr>
              <a:t> higher rate discount.</a:t>
            </a:r>
          </a:p>
          <a:p>
            <a:pPr marL="0" indent="0" eaLnBrk="1" hangingPunct="1">
              <a:buFontTx/>
              <a:buNone/>
            </a:pPr>
            <a:endParaRPr lang="en-ZA" sz="1500" i="1" dirty="0" smtClean="0">
              <a:solidFill>
                <a:srgbClr val="000066"/>
              </a:solidFill>
            </a:endParaRPr>
          </a:p>
          <a:p>
            <a:pPr marL="0" indent="0" eaLnBrk="1" hangingPunct="1">
              <a:buFontTx/>
              <a:buChar char="-"/>
            </a:pPr>
            <a:r>
              <a:rPr lang="en-ZA" sz="1500" i="1" dirty="0" smtClean="0">
                <a:solidFill>
                  <a:srgbClr val="000066"/>
                </a:solidFill>
              </a:rPr>
              <a:t> Public Liability cover – Max R5m with additional premium levied for higher limits.</a:t>
            </a:r>
          </a:p>
          <a:p>
            <a:pPr marL="0" indent="0" eaLnBrk="1" hangingPunct="1">
              <a:buFontTx/>
              <a:buChar char="-"/>
            </a:pPr>
            <a:endParaRPr lang="en-ZA" sz="1500" i="1" dirty="0" smtClean="0">
              <a:solidFill>
                <a:srgbClr val="000066"/>
              </a:solidFill>
            </a:endParaRPr>
          </a:p>
          <a:p>
            <a:pPr marL="0" indent="0" eaLnBrk="1" hangingPunct="1">
              <a:buFontTx/>
              <a:buChar char="-"/>
            </a:pPr>
            <a:r>
              <a:rPr lang="en-ZA" sz="1500" i="1" dirty="0" smtClean="0">
                <a:solidFill>
                  <a:srgbClr val="000066"/>
                </a:solidFill>
              </a:rPr>
              <a:t> Loss of documents cover increased to R1,500,000.</a:t>
            </a:r>
          </a:p>
          <a:p>
            <a:pPr marL="0" indent="0" eaLnBrk="1" hangingPunct="1">
              <a:buFontTx/>
              <a:buNone/>
            </a:pPr>
            <a:endParaRPr lang="en-ZA" sz="1500" i="1" dirty="0" smtClean="0">
              <a:solidFill>
                <a:srgbClr val="000066"/>
              </a:solidFill>
            </a:endParaRPr>
          </a:p>
          <a:p>
            <a:pPr marL="0" indent="0" eaLnBrk="1" hangingPunct="1">
              <a:buFontTx/>
              <a:buChar char="-"/>
            </a:pPr>
            <a:r>
              <a:rPr lang="en-ZA" sz="1500" i="1" dirty="0" smtClean="0">
                <a:solidFill>
                  <a:srgbClr val="000066"/>
                </a:solidFill>
              </a:rPr>
              <a:t> Fee recovery extension limit increased to R1,500,000.</a:t>
            </a:r>
          </a:p>
          <a:p>
            <a:pPr marL="0" indent="0" eaLnBrk="1" hangingPunct="1">
              <a:buFontTx/>
              <a:buChar char="-"/>
            </a:pPr>
            <a:endParaRPr lang="en-ZA" sz="1500" i="1" dirty="0" smtClean="0">
              <a:solidFill>
                <a:srgbClr val="000066"/>
              </a:solidFill>
            </a:endParaRPr>
          </a:p>
          <a:p>
            <a:pPr marL="0" indent="0" eaLnBrk="1" hangingPunct="1">
              <a:buFontTx/>
              <a:buChar char="-"/>
            </a:pPr>
            <a:r>
              <a:rPr lang="en-ZA" sz="1500" i="1" dirty="0" smtClean="0">
                <a:solidFill>
                  <a:srgbClr val="000066"/>
                </a:solidFill>
              </a:rPr>
              <a:t> Deductibles payable will only be applicable against damages.</a:t>
            </a:r>
          </a:p>
          <a:p>
            <a:pPr marL="0" indent="0" eaLnBrk="1" hangingPunct="1">
              <a:buFontTx/>
              <a:buChar char="-"/>
            </a:pPr>
            <a:endParaRPr lang="en-ZA" sz="1500" i="1" dirty="0" smtClean="0">
              <a:solidFill>
                <a:srgbClr val="000066"/>
              </a:solidFill>
            </a:endParaRPr>
          </a:p>
          <a:p>
            <a:pPr marL="0" indent="0" eaLnBrk="1" hangingPunct="1">
              <a:buFontTx/>
              <a:buChar char="-"/>
            </a:pPr>
            <a:r>
              <a:rPr lang="en-ZA" sz="1500" i="1" dirty="0" smtClean="0">
                <a:solidFill>
                  <a:srgbClr val="000066"/>
                </a:solidFill>
              </a:rPr>
              <a:t> Criminal and Statutory defence costs will now enjoy the same limit as the limit of indemnity.</a:t>
            </a:r>
          </a:p>
          <a:p>
            <a:pPr marL="0" indent="0" eaLnBrk="1" hangingPunct="1">
              <a:buFontTx/>
              <a:buChar char="-"/>
            </a:pPr>
            <a:endParaRPr lang="en-ZA" sz="1500" i="1" dirty="0" smtClean="0">
              <a:solidFill>
                <a:srgbClr val="000066"/>
              </a:solidFill>
            </a:endParaRPr>
          </a:p>
          <a:p>
            <a:pPr marL="0" indent="0" eaLnBrk="1" hangingPunct="1">
              <a:buFontTx/>
              <a:buChar char="-"/>
            </a:pPr>
            <a:r>
              <a:rPr lang="en-ZA" sz="1500" i="1" dirty="0" smtClean="0">
                <a:solidFill>
                  <a:srgbClr val="000066"/>
                </a:solidFill>
              </a:rPr>
              <a:t> A Design &amp; Construct / contractor / specialist contractor extension to be included as standard on all CESA member firms PI policies.</a:t>
            </a:r>
          </a:p>
          <a:p>
            <a:pPr marL="0" indent="0" eaLnBrk="1" hangingPunct="1">
              <a:buFontTx/>
              <a:buChar char="-"/>
            </a:pPr>
            <a:endParaRPr lang="en-ZA" sz="1600" dirty="0" smtClean="0">
              <a:solidFill>
                <a:srgbClr val="000066"/>
              </a:solidFill>
            </a:endParaRPr>
          </a:p>
          <a:p>
            <a:pPr marL="0" indent="0" eaLnBrk="1" hangingPunct="1">
              <a:buFontTx/>
              <a:buNone/>
            </a:pPr>
            <a:endParaRPr lang="en-ZA" sz="1600" dirty="0" smtClean="0">
              <a:solidFill>
                <a:srgbClr val="000066"/>
              </a:solidFill>
            </a:endParaRPr>
          </a:p>
        </p:txBody>
      </p:sp>
      <p:sp>
        <p:nvSpPr>
          <p:cNvPr id="46083" name="Text Box 3"/>
          <p:cNvSpPr txBox="1">
            <a:spLocks noChangeArrowheads="1"/>
          </p:cNvSpPr>
          <p:nvPr/>
        </p:nvSpPr>
        <p:spPr bwMode="auto">
          <a:xfrm>
            <a:off x="503238" y="1243013"/>
            <a:ext cx="7004050" cy="461962"/>
          </a:xfrm>
          <a:prstGeom prst="rect">
            <a:avLst/>
          </a:prstGeom>
          <a:noFill/>
          <a:ln w="9525">
            <a:noFill/>
            <a:miter lim="800000"/>
            <a:headEnd/>
            <a:tailEnd/>
          </a:ln>
        </p:spPr>
        <p:txBody>
          <a:bodyPr>
            <a:spAutoFit/>
          </a:bodyPr>
          <a:lstStyle/>
          <a:p>
            <a:r>
              <a:rPr lang="en-US" sz="2400" b="1" dirty="0" smtClean="0">
                <a:solidFill>
                  <a:srgbClr val="002060"/>
                </a:solidFill>
              </a:rPr>
              <a:t>2011 </a:t>
            </a:r>
            <a:r>
              <a:rPr lang="en-US" sz="2400" b="1" dirty="0">
                <a:solidFill>
                  <a:srgbClr val="002060"/>
                </a:solidFill>
              </a:rPr>
              <a:t>Scheme Structure (cont.)</a:t>
            </a:r>
          </a:p>
        </p:txBody>
      </p:sp>
      <p:pic>
        <p:nvPicPr>
          <p:cNvPr id="46084" name="Picture 6" descr="CESA Consulting Engineers South Africa"/>
          <p:cNvPicPr>
            <a:picLocks noChangeAspect="1" noChangeArrowheads="1"/>
          </p:cNvPicPr>
          <p:nvPr/>
        </p:nvPicPr>
        <p:blipFill>
          <a:blip r:embed="rId2" cstate="print"/>
          <a:srcRect/>
          <a:stretch>
            <a:fillRect/>
          </a:stretch>
        </p:blipFill>
        <p:spPr bwMode="auto">
          <a:xfrm>
            <a:off x="7921625" y="6318250"/>
            <a:ext cx="1222375"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450850" y="1689100"/>
            <a:ext cx="8162925" cy="5038725"/>
          </a:xfrm>
        </p:spPr>
        <p:txBody>
          <a:bodyPr>
            <a:normAutofit lnSpcReduction="10000"/>
          </a:bodyPr>
          <a:lstStyle/>
          <a:p>
            <a:pPr marL="609600" indent="-609600" eaLnBrk="1" hangingPunct="1">
              <a:lnSpc>
                <a:spcPct val="80000"/>
              </a:lnSpc>
            </a:pPr>
            <a:r>
              <a:rPr lang="en-ZA" sz="1600" dirty="0" smtClean="0">
                <a:solidFill>
                  <a:srgbClr val="002060"/>
                </a:solidFill>
              </a:rPr>
              <a:t>Scheme will be underwritten by a basket of Insurers</a:t>
            </a:r>
          </a:p>
          <a:p>
            <a:pPr marL="609600" indent="-609600" eaLnBrk="1" hangingPunct="1">
              <a:lnSpc>
                <a:spcPct val="80000"/>
              </a:lnSpc>
            </a:pPr>
            <a:endParaRPr lang="en-ZA" sz="1600" dirty="0" smtClean="0">
              <a:solidFill>
                <a:srgbClr val="002060"/>
              </a:solidFill>
            </a:endParaRPr>
          </a:p>
          <a:p>
            <a:pPr marL="609600" indent="-609600" eaLnBrk="1" hangingPunct="1">
              <a:lnSpc>
                <a:spcPct val="80000"/>
              </a:lnSpc>
            </a:pPr>
            <a:r>
              <a:rPr lang="en-ZA" sz="1600" dirty="0" smtClean="0">
                <a:solidFill>
                  <a:srgbClr val="002060"/>
                </a:solidFill>
              </a:rPr>
              <a:t>PL cover above the maximum primary available at an additional premium at R1,000 per million.</a:t>
            </a:r>
          </a:p>
          <a:p>
            <a:pPr marL="609600" indent="-609600" eaLnBrk="1" hangingPunct="1">
              <a:lnSpc>
                <a:spcPct val="80000"/>
              </a:lnSpc>
            </a:pPr>
            <a:endParaRPr lang="en-ZA" sz="1600" dirty="0" smtClean="0">
              <a:solidFill>
                <a:srgbClr val="002060"/>
              </a:solidFill>
            </a:endParaRPr>
          </a:p>
          <a:p>
            <a:pPr marL="609600" indent="-609600" eaLnBrk="1" hangingPunct="1">
              <a:lnSpc>
                <a:spcPct val="80000"/>
              </a:lnSpc>
            </a:pPr>
            <a:r>
              <a:rPr lang="en-ZA" sz="1600" dirty="0" smtClean="0">
                <a:solidFill>
                  <a:srgbClr val="002060"/>
                </a:solidFill>
              </a:rPr>
              <a:t>Case Studies – Ivor Evans</a:t>
            </a:r>
          </a:p>
          <a:p>
            <a:pPr marL="609600" indent="-609600" eaLnBrk="1" hangingPunct="1">
              <a:lnSpc>
                <a:spcPct val="80000"/>
              </a:lnSpc>
              <a:buFontTx/>
              <a:buNone/>
            </a:pPr>
            <a:endParaRPr lang="en-ZA" sz="1600" dirty="0" smtClean="0">
              <a:solidFill>
                <a:srgbClr val="002060"/>
              </a:solidFill>
            </a:endParaRPr>
          </a:p>
          <a:p>
            <a:pPr marL="609600" indent="-609600" eaLnBrk="1" hangingPunct="1">
              <a:lnSpc>
                <a:spcPct val="80000"/>
              </a:lnSpc>
            </a:pPr>
            <a:r>
              <a:rPr lang="en-ZA" sz="1600" dirty="0" smtClean="0">
                <a:solidFill>
                  <a:srgbClr val="002060"/>
                </a:solidFill>
              </a:rPr>
              <a:t>Participation on following:</a:t>
            </a:r>
          </a:p>
          <a:p>
            <a:pPr marL="609600" indent="-609600" eaLnBrk="1" hangingPunct="1">
              <a:lnSpc>
                <a:spcPct val="80000"/>
              </a:lnSpc>
              <a:buFontTx/>
              <a:buNone/>
            </a:pPr>
            <a:endParaRPr lang="en-ZA" sz="1600" dirty="0" smtClean="0">
              <a:solidFill>
                <a:srgbClr val="002060"/>
              </a:solidFill>
            </a:endParaRPr>
          </a:p>
          <a:p>
            <a:pPr marL="1169988" lvl="1" indent="-546100" eaLnBrk="1" hangingPunct="1">
              <a:lnSpc>
                <a:spcPct val="80000"/>
              </a:lnSpc>
              <a:buFontTx/>
              <a:buAutoNum type="romanLcPeriod"/>
            </a:pPr>
            <a:r>
              <a:rPr lang="en-ZA" sz="1600" dirty="0" smtClean="0">
                <a:solidFill>
                  <a:srgbClr val="002060"/>
                </a:solidFill>
              </a:rPr>
              <a:t>Representation on the Quality and Risk Management Committee</a:t>
            </a:r>
          </a:p>
          <a:p>
            <a:pPr marL="1169988" lvl="1" indent="-546100" eaLnBrk="1" hangingPunct="1">
              <a:lnSpc>
                <a:spcPct val="80000"/>
              </a:lnSpc>
              <a:buFontTx/>
              <a:buAutoNum type="romanLcPeriod"/>
            </a:pPr>
            <a:r>
              <a:rPr lang="en-ZA" sz="1600" dirty="0" smtClean="0">
                <a:solidFill>
                  <a:srgbClr val="002060"/>
                </a:solidFill>
              </a:rPr>
              <a:t>Representation on the Supply Chain Management Committee</a:t>
            </a:r>
          </a:p>
          <a:p>
            <a:pPr marL="1169988" lvl="1" indent="-546100" eaLnBrk="1" hangingPunct="1">
              <a:lnSpc>
                <a:spcPct val="80000"/>
              </a:lnSpc>
              <a:buFontTx/>
              <a:buAutoNum type="romanLcPeriod"/>
            </a:pPr>
            <a:r>
              <a:rPr lang="en-ZA" sz="1600" dirty="0" smtClean="0">
                <a:solidFill>
                  <a:srgbClr val="002060"/>
                </a:solidFill>
              </a:rPr>
              <a:t>Representation on the Construction Regulations Task Team</a:t>
            </a:r>
          </a:p>
          <a:p>
            <a:pPr marL="1169988" lvl="1" indent="-546100" eaLnBrk="1" hangingPunct="1">
              <a:lnSpc>
                <a:spcPct val="80000"/>
              </a:lnSpc>
              <a:buFontTx/>
              <a:buAutoNum type="romanLcPeriod"/>
            </a:pPr>
            <a:r>
              <a:rPr lang="en-ZA" sz="1600" dirty="0" smtClean="0">
                <a:solidFill>
                  <a:srgbClr val="002060"/>
                </a:solidFill>
              </a:rPr>
              <a:t>Representation on the FIDIC Risk and Liability Committee</a:t>
            </a:r>
          </a:p>
          <a:p>
            <a:pPr marL="1169988" lvl="1" indent="-546100" eaLnBrk="1" hangingPunct="1">
              <a:lnSpc>
                <a:spcPct val="80000"/>
              </a:lnSpc>
              <a:buFontTx/>
              <a:buAutoNum type="romanLcPeriod"/>
            </a:pPr>
            <a:r>
              <a:rPr lang="en-ZA" dirty="0" smtClean="0"/>
              <a:t>CESA Legal Forum</a:t>
            </a:r>
          </a:p>
          <a:p>
            <a:pPr marL="1169988" lvl="1" indent="-546100" eaLnBrk="1" hangingPunct="1">
              <a:lnSpc>
                <a:spcPct val="80000"/>
              </a:lnSpc>
              <a:buFontTx/>
              <a:buAutoNum type="romanLcPeriod"/>
            </a:pPr>
            <a:r>
              <a:rPr lang="en-ZA" sz="1600" dirty="0" smtClean="0">
                <a:solidFill>
                  <a:srgbClr val="002060"/>
                </a:solidFill>
              </a:rPr>
              <a:t>Risk Management to Individual Firms</a:t>
            </a:r>
          </a:p>
          <a:p>
            <a:pPr marL="1169988" lvl="1" indent="-546100" eaLnBrk="1" hangingPunct="1">
              <a:lnSpc>
                <a:spcPct val="80000"/>
              </a:lnSpc>
              <a:buFontTx/>
              <a:buAutoNum type="romanLcPeriod"/>
            </a:pPr>
            <a:r>
              <a:rPr lang="en-ZA" sz="1600" dirty="0" smtClean="0">
                <a:solidFill>
                  <a:srgbClr val="002060"/>
                </a:solidFill>
              </a:rPr>
              <a:t>Quarterly reporting on claims experience</a:t>
            </a:r>
          </a:p>
          <a:p>
            <a:pPr marL="1169988" lvl="1" indent="-546100" eaLnBrk="1" hangingPunct="1">
              <a:lnSpc>
                <a:spcPct val="80000"/>
              </a:lnSpc>
              <a:buFontTx/>
              <a:buAutoNum type="romanLcPeriod"/>
            </a:pPr>
            <a:r>
              <a:rPr lang="en-ZA" sz="1600" dirty="0" smtClean="0">
                <a:solidFill>
                  <a:srgbClr val="002060"/>
                </a:solidFill>
              </a:rPr>
              <a:t>Collaboration with the school of Consulting Engineers</a:t>
            </a:r>
          </a:p>
          <a:p>
            <a:pPr marL="1169988" lvl="1" indent="-546100" eaLnBrk="1" hangingPunct="1">
              <a:lnSpc>
                <a:spcPct val="80000"/>
              </a:lnSpc>
              <a:buFontTx/>
              <a:buAutoNum type="romanLcPeriod"/>
            </a:pPr>
            <a:r>
              <a:rPr lang="en-ZA" sz="1600" dirty="0" smtClean="0">
                <a:solidFill>
                  <a:srgbClr val="002060"/>
                </a:solidFill>
              </a:rPr>
              <a:t>Participate and advise on the Business Integrity Task Team (BITT)</a:t>
            </a:r>
          </a:p>
          <a:p>
            <a:pPr marL="1169988" lvl="1" indent="-546100" eaLnBrk="1" hangingPunct="1">
              <a:lnSpc>
                <a:spcPct val="80000"/>
              </a:lnSpc>
              <a:buFontTx/>
              <a:buAutoNum type="romanLcPeriod"/>
            </a:pPr>
            <a:r>
              <a:rPr lang="en-ZA" sz="1600" dirty="0" smtClean="0">
                <a:solidFill>
                  <a:srgbClr val="002060"/>
                </a:solidFill>
              </a:rPr>
              <a:t>Case Studies</a:t>
            </a:r>
          </a:p>
          <a:p>
            <a:pPr marL="1169988" lvl="1" indent="-546100" eaLnBrk="1" hangingPunct="1">
              <a:lnSpc>
                <a:spcPct val="80000"/>
              </a:lnSpc>
              <a:buFontTx/>
              <a:buAutoNum type="romanLcPeriod"/>
            </a:pPr>
            <a:r>
              <a:rPr lang="en-ZA" sz="1600" dirty="0" smtClean="0">
                <a:solidFill>
                  <a:srgbClr val="002060"/>
                </a:solidFill>
              </a:rPr>
              <a:t>Assist CESA with the revision of advisory notes.</a:t>
            </a:r>
          </a:p>
          <a:p>
            <a:pPr marL="1169988" lvl="1" indent="-546100" eaLnBrk="1" hangingPunct="1">
              <a:lnSpc>
                <a:spcPct val="80000"/>
              </a:lnSpc>
              <a:buFontTx/>
              <a:buAutoNum type="romanLcPeriod"/>
            </a:pPr>
            <a:r>
              <a:rPr lang="en-ZA" sz="1600" dirty="0" smtClean="0">
                <a:solidFill>
                  <a:srgbClr val="002060"/>
                </a:solidFill>
              </a:rPr>
              <a:t>Sponsorship of the Excellence Awards </a:t>
            </a:r>
          </a:p>
          <a:p>
            <a:pPr marL="1169988" lvl="1" indent="-546100" eaLnBrk="1" hangingPunct="1">
              <a:lnSpc>
                <a:spcPct val="80000"/>
              </a:lnSpc>
              <a:buFontTx/>
              <a:buAutoNum type="romanLcPeriod"/>
            </a:pPr>
            <a:r>
              <a:rPr lang="en-ZA" sz="1600" dirty="0" smtClean="0">
                <a:solidFill>
                  <a:srgbClr val="002060"/>
                </a:solidFill>
              </a:rPr>
              <a:t>Place and  pay for the sole practitioners run-off policy</a:t>
            </a:r>
          </a:p>
          <a:p>
            <a:pPr marL="990600" lvl="1" indent="-533400" eaLnBrk="1" hangingPunct="1">
              <a:lnSpc>
                <a:spcPct val="80000"/>
              </a:lnSpc>
              <a:buFontTx/>
              <a:buNone/>
            </a:pPr>
            <a:endParaRPr lang="en-ZA" sz="1600" dirty="0" smtClean="0">
              <a:solidFill>
                <a:srgbClr val="002060"/>
              </a:solidFill>
            </a:endParaRPr>
          </a:p>
        </p:txBody>
      </p:sp>
      <p:sp>
        <p:nvSpPr>
          <p:cNvPr id="48131" name="Text Box 3"/>
          <p:cNvSpPr txBox="1">
            <a:spLocks noChangeArrowheads="1"/>
          </p:cNvSpPr>
          <p:nvPr/>
        </p:nvSpPr>
        <p:spPr bwMode="auto">
          <a:xfrm>
            <a:off x="503238" y="1235075"/>
            <a:ext cx="7159625" cy="460375"/>
          </a:xfrm>
          <a:prstGeom prst="rect">
            <a:avLst/>
          </a:prstGeom>
          <a:noFill/>
          <a:ln w="9525">
            <a:noFill/>
            <a:miter lim="800000"/>
            <a:headEnd/>
            <a:tailEnd/>
          </a:ln>
        </p:spPr>
        <p:txBody>
          <a:bodyPr>
            <a:spAutoFit/>
          </a:bodyPr>
          <a:lstStyle/>
          <a:p>
            <a:r>
              <a:rPr lang="en-US" sz="2400" b="1" dirty="0" smtClean="0">
                <a:solidFill>
                  <a:srgbClr val="002060"/>
                </a:solidFill>
              </a:rPr>
              <a:t>2011 </a:t>
            </a:r>
            <a:r>
              <a:rPr lang="en-US" sz="2400" b="1" dirty="0">
                <a:solidFill>
                  <a:srgbClr val="002060"/>
                </a:solidFill>
              </a:rPr>
              <a:t>scheme structure (cont.)</a:t>
            </a:r>
          </a:p>
        </p:txBody>
      </p:sp>
      <p:pic>
        <p:nvPicPr>
          <p:cNvPr id="48132" name="Picture 6" descr="CESA Consulting Engineers South Africa"/>
          <p:cNvPicPr>
            <a:picLocks noChangeAspect="1" noChangeArrowheads="1"/>
          </p:cNvPicPr>
          <p:nvPr/>
        </p:nvPicPr>
        <p:blipFill>
          <a:blip r:embed="rId2" cstate="print"/>
          <a:srcRect/>
          <a:stretch>
            <a:fillRect/>
          </a:stretch>
        </p:blipFill>
        <p:spPr bwMode="auto">
          <a:xfrm>
            <a:off x="7950200" y="6405563"/>
            <a:ext cx="1193800" cy="452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00240"/>
            <a:ext cx="8229600" cy="4125923"/>
          </a:xfrm>
        </p:spPr>
        <p:txBody>
          <a:bodyPr>
            <a:normAutofit/>
          </a:bodyPr>
          <a:lstStyle/>
          <a:p>
            <a:pPr>
              <a:lnSpc>
                <a:spcPct val="90000"/>
              </a:lnSpc>
              <a:buNone/>
            </a:pPr>
            <a:r>
              <a:rPr lang="en-US" b="1" dirty="0" smtClean="0">
                <a:solidFill>
                  <a:srgbClr val="A09055"/>
                </a:solidFill>
                <a:latin typeface="Arial" pitchFamily="34" charset="0"/>
                <a:cs typeface="Arial" pitchFamily="34" charset="0"/>
              </a:rPr>
              <a:t>1947</a:t>
            </a:r>
            <a:r>
              <a:rPr lang="en-US" dirty="0" smtClean="0">
                <a:solidFill>
                  <a:srgbClr val="000066"/>
                </a:solidFill>
                <a:latin typeface="Arial" pitchFamily="34" charset="0"/>
                <a:cs typeface="Arial" pitchFamily="34" charset="0"/>
              </a:rPr>
              <a:t>	Formation of </a:t>
            </a:r>
            <a:r>
              <a:rPr lang="en-US" dirty="0" err="1" smtClean="0">
                <a:solidFill>
                  <a:srgbClr val="000066"/>
                </a:solidFill>
                <a:latin typeface="Arial" pitchFamily="34" charset="0"/>
                <a:cs typeface="Arial" pitchFamily="34" charset="0"/>
              </a:rPr>
              <a:t>Glenvaal</a:t>
            </a:r>
            <a:r>
              <a:rPr lang="en-US" dirty="0" smtClean="0">
                <a:solidFill>
                  <a:srgbClr val="000066"/>
                </a:solidFill>
                <a:latin typeface="Arial" pitchFamily="34" charset="0"/>
                <a:cs typeface="Arial" pitchFamily="34" charset="0"/>
              </a:rPr>
              <a:t> Limited (subsequently merged with Dewar Rand to form 	</a:t>
            </a:r>
            <a:r>
              <a:rPr lang="en-US" dirty="0" err="1" smtClean="0">
                <a:solidFill>
                  <a:srgbClr val="000066"/>
                </a:solidFill>
                <a:latin typeface="Arial" pitchFamily="34" charset="0"/>
                <a:cs typeface="Arial" pitchFamily="34" charset="0"/>
              </a:rPr>
              <a:t>Glenrand</a:t>
            </a:r>
            <a:r>
              <a:rPr lang="en-US" dirty="0" smtClean="0">
                <a:solidFill>
                  <a:srgbClr val="000066"/>
                </a:solidFill>
                <a:latin typeface="Arial" pitchFamily="34" charset="0"/>
                <a:cs typeface="Arial" pitchFamily="34" charset="0"/>
              </a:rPr>
              <a:t> Limited in 1994)</a:t>
            </a:r>
            <a:br>
              <a:rPr lang="en-US" dirty="0" smtClean="0">
                <a:solidFill>
                  <a:srgbClr val="000066"/>
                </a:solidFill>
                <a:latin typeface="Arial" pitchFamily="34" charset="0"/>
                <a:cs typeface="Arial" pitchFamily="34" charset="0"/>
              </a:rPr>
            </a:br>
            <a:endParaRPr lang="en-GB" dirty="0" smtClean="0">
              <a:solidFill>
                <a:srgbClr val="000066"/>
              </a:solidFill>
              <a:latin typeface="Arial" pitchFamily="34" charset="0"/>
              <a:cs typeface="Arial" pitchFamily="34" charset="0"/>
            </a:endParaRPr>
          </a:p>
          <a:p>
            <a:pPr>
              <a:lnSpc>
                <a:spcPct val="90000"/>
              </a:lnSpc>
              <a:buNone/>
            </a:pPr>
            <a:r>
              <a:rPr lang="en-US" b="1" dirty="0" smtClean="0">
                <a:solidFill>
                  <a:srgbClr val="A09055"/>
                </a:solidFill>
                <a:latin typeface="Arial" pitchFamily="34" charset="0"/>
                <a:cs typeface="Arial" pitchFamily="34" charset="0"/>
              </a:rPr>
              <a:t>1949</a:t>
            </a:r>
            <a:r>
              <a:rPr lang="en-US" dirty="0" smtClean="0">
                <a:solidFill>
                  <a:srgbClr val="000066"/>
                </a:solidFill>
                <a:latin typeface="Arial" pitchFamily="34" charset="0"/>
                <a:cs typeface="Arial" pitchFamily="34" charset="0"/>
              </a:rPr>
              <a:t>	Formation of J H </a:t>
            </a:r>
            <a:r>
              <a:rPr lang="en-US" dirty="0" err="1" smtClean="0">
                <a:solidFill>
                  <a:srgbClr val="000066"/>
                </a:solidFill>
                <a:latin typeface="Arial" pitchFamily="34" charset="0"/>
                <a:cs typeface="Arial" pitchFamily="34" charset="0"/>
              </a:rPr>
              <a:t>Minet</a:t>
            </a:r>
            <a:r>
              <a:rPr lang="en-US" dirty="0" smtClean="0">
                <a:solidFill>
                  <a:srgbClr val="000066"/>
                </a:solidFill>
                <a:latin typeface="Arial" pitchFamily="34" charset="0"/>
                <a:cs typeface="Arial" pitchFamily="34" charset="0"/>
              </a:rPr>
              <a:t> South Africa                                               	(subsequently became M·I·B Group)</a:t>
            </a:r>
            <a:br>
              <a:rPr lang="en-US" dirty="0" smtClean="0">
                <a:solidFill>
                  <a:srgbClr val="000066"/>
                </a:solidFill>
                <a:latin typeface="Arial" pitchFamily="34" charset="0"/>
                <a:cs typeface="Arial" pitchFamily="34" charset="0"/>
              </a:rPr>
            </a:br>
            <a:endParaRPr lang="en-US" dirty="0" smtClean="0">
              <a:solidFill>
                <a:srgbClr val="000066"/>
              </a:solidFill>
              <a:latin typeface="Arial" pitchFamily="34" charset="0"/>
              <a:cs typeface="Arial" pitchFamily="34" charset="0"/>
            </a:endParaRPr>
          </a:p>
          <a:p>
            <a:pPr>
              <a:lnSpc>
                <a:spcPct val="90000"/>
              </a:lnSpc>
              <a:buNone/>
            </a:pPr>
            <a:r>
              <a:rPr lang="en-US" b="1" dirty="0" smtClean="0">
                <a:solidFill>
                  <a:srgbClr val="A09055"/>
                </a:solidFill>
                <a:latin typeface="Arial" pitchFamily="34" charset="0"/>
                <a:cs typeface="Arial" pitchFamily="34" charset="0"/>
              </a:rPr>
              <a:t>1997</a:t>
            </a:r>
            <a:r>
              <a:rPr lang="en-US" dirty="0" smtClean="0">
                <a:solidFill>
                  <a:srgbClr val="000066"/>
                </a:solidFill>
                <a:latin typeface="Arial" pitchFamily="34" charset="0"/>
                <a:cs typeface="Arial" pitchFamily="34" charset="0"/>
              </a:rPr>
              <a:t>	Merger of </a:t>
            </a:r>
            <a:r>
              <a:rPr lang="en-US" dirty="0" err="1" smtClean="0">
                <a:solidFill>
                  <a:srgbClr val="000066"/>
                </a:solidFill>
                <a:latin typeface="Arial" pitchFamily="34" charset="0"/>
                <a:cs typeface="Arial" pitchFamily="34" charset="0"/>
              </a:rPr>
              <a:t>Glenrand</a:t>
            </a:r>
            <a:r>
              <a:rPr lang="en-US" dirty="0" smtClean="0">
                <a:solidFill>
                  <a:srgbClr val="000066"/>
                </a:solidFill>
                <a:latin typeface="Arial" pitchFamily="34" charset="0"/>
                <a:cs typeface="Arial" pitchFamily="34" charset="0"/>
              </a:rPr>
              <a:t> and M·I·B</a:t>
            </a:r>
          </a:p>
          <a:p>
            <a:pPr>
              <a:lnSpc>
                <a:spcPct val="90000"/>
              </a:lnSpc>
            </a:pPr>
            <a:endParaRPr lang="en-GB" dirty="0" smtClean="0">
              <a:solidFill>
                <a:srgbClr val="000066"/>
              </a:solidFill>
              <a:latin typeface="Arial" pitchFamily="34" charset="0"/>
              <a:cs typeface="Arial" pitchFamily="34" charset="0"/>
            </a:endParaRPr>
          </a:p>
          <a:p>
            <a:pPr>
              <a:lnSpc>
                <a:spcPct val="90000"/>
              </a:lnSpc>
              <a:buNone/>
            </a:pPr>
            <a:r>
              <a:rPr lang="en-US" b="1" dirty="0" smtClean="0">
                <a:solidFill>
                  <a:srgbClr val="A09055"/>
                </a:solidFill>
                <a:latin typeface="Arial" pitchFamily="34" charset="0"/>
                <a:cs typeface="Arial" pitchFamily="34" charset="0"/>
              </a:rPr>
              <a:t>1998</a:t>
            </a:r>
            <a:r>
              <a:rPr lang="en-US" dirty="0" smtClean="0">
                <a:solidFill>
                  <a:srgbClr val="000066"/>
                </a:solidFill>
                <a:latin typeface="Arial" pitchFamily="34" charset="0"/>
                <a:cs typeface="Arial" pitchFamily="34" charset="0"/>
              </a:rPr>
              <a:t>	Listed on JSE</a:t>
            </a:r>
            <a:endParaRPr lang="en-GB" dirty="0" smtClean="0">
              <a:solidFill>
                <a:srgbClr val="000066"/>
              </a:solidFill>
              <a:latin typeface="Arial" pitchFamily="34" charset="0"/>
              <a:cs typeface="Arial" pitchFamily="34" charset="0"/>
            </a:endParaRPr>
          </a:p>
          <a:p>
            <a:pPr>
              <a:lnSpc>
                <a:spcPct val="90000"/>
              </a:lnSpc>
            </a:pPr>
            <a:endParaRPr lang="en-US" b="1" dirty="0" smtClean="0">
              <a:solidFill>
                <a:srgbClr val="000066"/>
              </a:solidFill>
              <a:latin typeface="Arial" pitchFamily="34" charset="0"/>
              <a:cs typeface="Arial" pitchFamily="34" charset="0"/>
              <a:sym typeface="Symbol" pitchFamily="18" charset="2"/>
            </a:endParaRPr>
          </a:p>
          <a:p>
            <a:pPr>
              <a:lnSpc>
                <a:spcPct val="90000"/>
              </a:lnSpc>
              <a:buNone/>
            </a:pPr>
            <a:r>
              <a:rPr lang="en-US" b="1" dirty="0" smtClean="0">
                <a:solidFill>
                  <a:srgbClr val="A09055"/>
                </a:solidFill>
                <a:latin typeface="Arial" pitchFamily="34" charset="0"/>
                <a:cs typeface="Arial" pitchFamily="34" charset="0"/>
                <a:sym typeface="Symbol" pitchFamily="18" charset="2"/>
              </a:rPr>
              <a:t>2000</a:t>
            </a:r>
            <a:r>
              <a:rPr lang="en-US" dirty="0" smtClean="0">
                <a:solidFill>
                  <a:srgbClr val="000066"/>
                </a:solidFill>
                <a:latin typeface="Arial" pitchFamily="34" charset="0"/>
                <a:cs typeface="Arial" pitchFamily="34" charset="0"/>
                <a:sym typeface="Symbol" pitchFamily="18" charset="2"/>
              </a:rPr>
              <a:t>	Kunene Bros. Holdings– Empowerment Partner 6,1%</a:t>
            </a:r>
            <a:endParaRPr lang="en-GB" dirty="0" smtClean="0">
              <a:solidFill>
                <a:srgbClr val="000066"/>
              </a:solidFill>
              <a:latin typeface="Arial" pitchFamily="34" charset="0"/>
              <a:cs typeface="Arial" pitchFamily="34" charset="0"/>
              <a:sym typeface="Symbol" pitchFamily="18" charset="2"/>
            </a:endParaRPr>
          </a:p>
          <a:p>
            <a:pPr>
              <a:lnSpc>
                <a:spcPct val="90000"/>
              </a:lnSpc>
            </a:pPr>
            <a:endParaRPr lang="en-US" b="1" dirty="0" smtClean="0">
              <a:solidFill>
                <a:srgbClr val="000066"/>
              </a:solidFill>
              <a:latin typeface="Arial" pitchFamily="34" charset="0"/>
              <a:cs typeface="Arial" pitchFamily="34" charset="0"/>
              <a:sym typeface="Symbol" pitchFamily="18" charset="2"/>
            </a:endParaRPr>
          </a:p>
          <a:p>
            <a:pPr>
              <a:lnSpc>
                <a:spcPct val="90000"/>
              </a:lnSpc>
              <a:buNone/>
            </a:pPr>
            <a:r>
              <a:rPr lang="en-US" b="1" dirty="0" smtClean="0">
                <a:solidFill>
                  <a:srgbClr val="A09055"/>
                </a:solidFill>
                <a:latin typeface="Arial" pitchFamily="34" charset="0"/>
                <a:cs typeface="Arial" pitchFamily="34" charset="0"/>
                <a:sym typeface="Symbol" pitchFamily="18" charset="2"/>
              </a:rPr>
              <a:t>2006</a:t>
            </a:r>
            <a:r>
              <a:rPr lang="en-US" dirty="0" smtClean="0">
                <a:solidFill>
                  <a:srgbClr val="000066"/>
                </a:solidFill>
                <a:latin typeface="Arial" pitchFamily="34" charset="0"/>
                <a:cs typeface="Arial" pitchFamily="34" charset="0"/>
                <a:sym typeface="Symbol" pitchFamily="18" charset="2"/>
              </a:rPr>
              <a:t>	BEE shareholding increased from 6,1% to 27,7%</a:t>
            </a:r>
          </a:p>
          <a:p>
            <a:pPr>
              <a:lnSpc>
                <a:spcPct val="90000"/>
              </a:lnSpc>
              <a:buNone/>
            </a:pPr>
            <a:r>
              <a:rPr lang="en-US" dirty="0" smtClean="0">
                <a:solidFill>
                  <a:srgbClr val="000066"/>
                </a:solidFill>
                <a:latin typeface="Arial" pitchFamily="34" charset="0"/>
                <a:cs typeface="Arial" pitchFamily="34" charset="0"/>
                <a:sym typeface="Symbol" pitchFamily="18" charset="2"/>
              </a:rPr>
              <a:t>		Obtained an </a:t>
            </a:r>
            <a:r>
              <a:rPr lang="en-US" dirty="0" err="1" smtClean="0">
                <a:solidFill>
                  <a:srgbClr val="000066"/>
                </a:solidFill>
                <a:latin typeface="Arial" pitchFamily="34" charset="0"/>
                <a:cs typeface="Arial" pitchFamily="34" charset="0"/>
                <a:sym typeface="Symbol" pitchFamily="18" charset="2"/>
              </a:rPr>
              <a:t>Empowerdex</a:t>
            </a:r>
            <a:r>
              <a:rPr lang="en-US" dirty="0" smtClean="0">
                <a:solidFill>
                  <a:srgbClr val="000066"/>
                </a:solidFill>
                <a:latin typeface="Arial" pitchFamily="34" charset="0"/>
                <a:cs typeface="Arial" pitchFamily="34" charset="0"/>
                <a:sym typeface="Symbol" pitchFamily="18" charset="2"/>
              </a:rPr>
              <a:t> “A” rating</a:t>
            </a:r>
          </a:p>
        </p:txBody>
      </p:sp>
      <p:sp>
        <p:nvSpPr>
          <p:cNvPr id="5" name="Title 1"/>
          <p:cNvSpPr>
            <a:spLocks noGrp="1"/>
          </p:cNvSpPr>
          <p:nvPr>
            <p:ph type="title"/>
          </p:nvPr>
        </p:nvSpPr>
        <p:spPr>
          <a:xfrm>
            <a:off x="457200" y="1371600"/>
            <a:ext cx="8229600" cy="560406"/>
          </a:xfrm>
        </p:spPr>
        <p:txBody>
          <a:bodyPr/>
          <a:lstStyle/>
          <a:p>
            <a:r>
              <a:rPr lang="en-US" cap="none" dirty="0" smtClean="0">
                <a:solidFill>
                  <a:srgbClr val="A09055"/>
                </a:solidFill>
                <a:latin typeface="Arial" pitchFamily="34" charset="0"/>
                <a:cs typeface="Arial" pitchFamily="34" charset="0"/>
              </a:rPr>
              <a:t>History</a:t>
            </a:r>
            <a:endParaRPr lang="en-GB" cap="none" dirty="0">
              <a:solidFill>
                <a:srgbClr val="A0905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03238" y="1204913"/>
            <a:ext cx="7159625" cy="461962"/>
          </a:xfrm>
          <a:prstGeom prst="rect">
            <a:avLst/>
          </a:prstGeom>
          <a:noFill/>
          <a:ln w="9525">
            <a:noFill/>
            <a:miter lim="800000"/>
            <a:headEnd/>
            <a:tailEnd/>
          </a:ln>
        </p:spPr>
        <p:txBody>
          <a:bodyPr>
            <a:spAutoFit/>
          </a:bodyPr>
          <a:lstStyle/>
          <a:p>
            <a:r>
              <a:rPr lang="en-US" sz="2400" b="1" dirty="0">
                <a:solidFill>
                  <a:srgbClr val="002060"/>
                </a:solidFill>
              </a:rPr>
              <a:t>Limits of Indemnity  - </a:t>
            </a:r>
            <a:r>
              <a:rPr lang="en-US" sz="2400" b="1" dirty="0" smtClean="0">
                <a:solidFill>
                  <a:srgbClr val="002060"/>
                </a:solidFill>
              </a:rPr>
              <a:t>CESA (354 Firms) </a:t>
            </a:r>
            <a:endParaRPr lang="en-US" sz="2400" b="1" dirty="0">
              <a:solidFill>
                <a:srgbClr val="002060"/>
              </a:solidFill>
            </a:endParaRPr>
          </a:p>
        </p:txBody>
      </p:sp>
      <p:pic>
        <p:nvPicPr>
          <p:cNvPr id="13317" name="Picture 7" descr="CESA Consulting Engineers South Africa"/>
          <p:cNvPicPr>
            <a:picLocks noChangeAspect="1" noChangeArrowheads="1"/>
          </p:cNvPicPr>
          <p:nvPr/>
        </p:nvPicPr>
        <p:blipFill>
          <a:blip r:embed="rId2" cstate="print"/>
          <a:srcRect/>
          <a:stretch>
            <a:fillRect/>
          </a:stretch>
        </p:blipFill>
        <p:spPr bwMode="auto">
          <a:xfrm>
            <a:off x="7950200" y="6405563"/>
            <a:ext cx="1193800" cy="452437"/>
          </a:xfrm>
          <a:prstGeom prst="rect">
            <a:avLst/>
          </a:prstGeom>
          <a:noFill/>
          <a:ln w="9525">
            <a:noFill/>
            <a:miter lim="800000"/>
            <a:headEnd/>
            <a:tailEnd/>
          </a:ln>
        </p:spPr>
      </p:pic>
      <p:graphicFrame>
        <p:nvGraphicFramePr>
          <p:cNvPr id="6" name="Content Placeholder 5"/>
          <p:cNvGraphicFramePr>
            <a:graphicFrameLocks noGrp="1"/>
          </p:cNvGraphicFramePr>
          <p:nvPr>
            <p:ph/>
          </p:nvPr>
        </p:nvGraphicFramePr>
        <p:xfrm>
          <a:off x="539750" y="1916113"/>
          <a:ext cx="8147050" cy="42100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20700" y="1233488"/>
            <a:ext cx="7283450" cy="434975"/>
          </a:xfrm>
        </p:spPr>
        <p:txBody>
          <a:bodyPr>
            <a:normAutofit fontScale="90000"/>
          </a:bodyPr>
          <a:lstStyle/>
          <a:p>
            <a:pPr algn="l" eaLnBrk="1" hangingPunct="1"/>
            <a:r>
              <a:rPr lang="en-ZA" sz="2400" b="1" dirty="0" smtClean="0">
                <a:solidFill>
                  <a:srgbClr val="002060"/>
                </a:solidFill>
              </a:rPr>
              <a:t>CESA PI Scheme 2011</a:t>
            </a:r>
          </a:p>
        </p:txBody>
      </p:sp>
      <p:sp>
        <p:nvSpPr>
          <p:cNvPr id="49155" name="Rectangle 3"/>
          <p:cNvSpPr>
            <a:spLocks noGrp="1" noChangeArrowheads="1"/>
          </p:cNvSpPr>
          <p:nvPr>
            <p:ph type="body" idx="1"/>
          </p:nvPr>
        </p:nvSpPr>
        <p:spPr>
          <a:xfrm>
            <a:off x="579438" y="1965325"/>
            <a:ext cx="7545387" cy="4043363"/>
          </a:xfrm>
        </p:spPr>
        <p:txBody>
          <a:bodyPr/>
          <a:lstStyle/>
          <a:p>
            <a:pPr eaLnBrk="1" hangingPunct="1">
              <a:lnSpc>
                <a:spcPct val="90000"/>
              </a:lnSpc>
            </a:pPr>
            <a:r>
              <a:rPr lang="en-ZA" sz="1600" dirty="0" smtClean="0">
                <a:solidFill>
                  <a:srgbClr val="002060"/>
                </a:solidFill>
              </a:rPr>
              <a:t>Underwriting team</a:t>
            </a:r>
          </a:p>
          <a:p>
            <a:pPr eaLnBrk="1" hangingPunct="1">
              <a:lnSpc>
                <a:spcPct val="90000"/>
              </a:lnSpc>
              <a:buFontTx/>
              <a:buNone/>
            </a:pPr>
            <a:endParaRPr lang="en-ZA" sz="1600" dirty="0" smtClean="0">
              <a:solidFill>
                <a:srgbClr val="002060"/>
              </a:solidFill>
            </a:endParaRPr>
          </a:p>
          <a:p>
            <a:pPr eaLnBrk="1" hangingPunct="1">
              <a:lnSpc>
                <a:spcPct val="90000"/>
              </a:lnSpc>
            </a:pPr>
            <a:r>
              <a:rPr lang="en-ZA" sz="1600" dirty="0" smtClean="0">
                <a:solidFill>
                  <a:srgbClr val="002060"/>
                </a:solidFill>
              </a:rPr>
              <a:t>Claims handling</a:t>
            </a:r>
          </a:p>
          <a:p>
            <a:pPr eaLnBrk="1" hangingPunct="1">
              <a:lnSpc>
                <a:spcPct val="90000"/>
              </a:lnSpc>
            </a:pPr>
            <a:endParaRPr lang="en-ZA" sz="1600" dirty="0" smtClean="0">
              <a:solidFill>
                <a:srgbClr val="002060"/>
              </a:solidFill>
            </a:endParaRPr>
          </a:p>
          <a:p>
            <a:pPr eaLnBrk="1" hangingPunct="1">
              <a:lnSpc>
                <a:spcPct val="90000"/>
              </a:lnSpc>
            </a:pPr>
            <a:r>
              <a:rPr lang="en-ZA" sz="1600" dirty="0" smtClean="0">
                <a:solidFill>
                  <a:srgbClr val="002060"/>
                </a:solidFill>
              </a:rPr>
              <a:t>LRMS Team</a:t>
            </a:r>
          </a:p>
          <a:p>
            <a:pPr eaLnBrk="1" hangingPunct="1">
              <a:lnSpc>
                <a:spcPct val="90000"/>
              </a:lnSpc>
              <a:buFontTx/>
              <a:buNone/>
            </a:pPr>
            <a:endParaRPr lang="en-ZA" sz="1600" dirty="0" smtClean="0">
              <a:solidFill>
                <a:srgbClr val="002060"/>
              </a:solidFill>
            </a:endParaRPr>
          </a:p>
          <a:p>
            <a:pPr eaLnBrk="1" hangingPunct="1">
              <a:lnSpc>
                <a:spcPct val="90000"/>
              </a:lnSpc>
            </a:pPr>
            <a:r>
              <a:rPr lang="en-ZA" sz="1600" dirty="0" smtClean="0">
                <a:solidFill>
                  <a:srgbClr val="002060"/>
                </a:solidFill>
              </a:rPr>
              <a:t>Limits of indemnity</a:t>
            </a:r>
          </a:p>
          <a:p>
            <a:pPr eaLnBrk="1" hangingPunct="1">
              <a:lnSpc>
                <a:spcPct val="90000"/>
              </a:lnSpc>
              <a:buFontTx/>
              <a:buNone/>
            </a:pPr>
            <a:endParaRPr lang="en-ZA" sz="1600" dirty="0" smtClean="0">
              <a:solidFill>
                <a:srgbClr val="002060"/>
              </a:solidFill>
            </a:endParaRPr>
          </a:p>
          <a:p>
            <a:pPr eaLnBrk="1" hangingPunct="1">
              <a:lnSpc>
                <a:spcPct val="90000"/>
              </a:lnSpc>
            </a:pPr>
            <a:r>
              <a:rPr lang="en-ZA" sz="1600" dirty="0" smtClean="0">
                <a:solidFill>
                  <a:srgbClr val="002060"/>
                </a:solidFill>
              </a:rPr>
              <a:t>Retired Sole Practitioners:-</a:t>
            </a:r>
          </a:p>
          <a:p>
            <a:pPr eaLnBrk="1" hangingPunct="1">
              <a:lnSpc>
                <a:spcPct val="90000"/>
              </a:lnSpc>
            </a:pPr>
            <a:endParaRPr lang="en-ZA" sz="1600" dirty="0" smtClean="0">
              <a:solidFill>
                <a:srgbClr val="002060"/>
              </a:solidFill>
            </a:endParaRPr>
          </a:p>
          <a:p>
            <a:pPr eaLnBrk="1" hangingPunct="1">
              <a:lnSpc>
                <a:spcPct val="90000"/>
              </a:lnSpc>
              <a:buFontTx/>
              <a:buNone/>
            </a:pPr>
            <a:r>
              <a:rPr lang="en-ZA" sz="1600" dirty="0" smtClean="0">
                <a:solidFill>
                  <a:srgbClr val="002060"/>
                </a:solidFill>
              </a:rPr>
              <a:t>	Insurer		  :	</a:t>
            </a:r>
            <a:r>
              <a:rPr lang="en-ZA" sz="1600" dirty="0" err="1" smtClean="0">
                <a:solidFill>
                  <a:srgbClr val="002060"/>
                </a:solidFill>
              </a:rPr>
              <a:t>Santam</a:t>
            </a:r>
            <a:r>
              <a:rPr lang="en-ZA" sz="1600" dirty="0" smtClean="0">
                <a:solidFill>
                  <a:srgbClr val="002060"/>
                </a:solidFill>
              </a:rPr>
              <a:t> Limited </a:t>
            </a:r>
          </a:p>
          <a:p>
            <a:pPr eaLnBrk="1" hangingPunct="1">
              <a:lnSpc>
                <a:spcPct val="90000"/>
              </a:lnSpc>
              <a:buFontTx/>
              <a:buNone/>
            </a:pPr>
            <a:r>
              <a:rPr lang="en-ZA" sz="1600" dirty="0" smtClean="0">
                <a:solidFill>
                  <a:srgbClr val="002060"/>
                </a:solidFill>
              </a:rPr>
              <a:t>	Limit Of Indemnity :		R2,5m EEC</a:t>
            </a:r>
          </a:p>
          <a:p>
            <a:pPr eaLnBrk="1" hangingPunct="1">
              <a:lnSpc>
                <a:spcPct val="90000"/>
              </a:lnSpc>
              <a:buFontTx/>
              <a:buNone/>
            </a:pPr>
            <a:r>
              <a:rPr lang="en-ZA" sz="1600" dirty="0" smtClean="0">
                <a:solidFill>
                  <a:srgbClr val="002060"/>
                </a:solidFill>
              </a:rPr>
              <a:t>	Deductible		  :	R25 000 EEC</a:t>
            </a:r>
          </a:p>
          <a:p>
            <a:pPr eaLnBrk="1" hangingPunct="1">
              <a:lnSpc>
                <a:spcPct val="90000"/>
              </a:lnSpc>
              <a:buFontTx/>
              <a:buNone/>
            </a:pPr>
            <a:r>
              <a:rPr lang="en-US" sz="1600" dirty="0" smtClean="0">
                <a:solidFill>
                  <a:srgbClr val="002060"/>
                </a:solidFill>
              </a:rPr>
              <a:t>	Premium	            	  :	R20,000 inc VAT</a:t>
            </a:r>
          </a:p>
          <a:p>
            <a:pPr eaLnBrk="1" hangingPunct="1">
              <a:lnSpc>
                <a:spcPct val="90000"/>
              </a:lnSpc>
            </a:pPr>
            <a:endParaRPr lang="en-ZA" sz="1600" dirty="0" smtClean="0">
              <a:solidFill>
                <a:srgbClr val="002060"/>
              </a:solidFill>
            </a:endParaRPr>
          </a:p>
          <a:p>
            <a:pPr eaLnBrk="1" hangingPunct="1">
              <a:lnSpc>
                <a:spcPct val="90000"/>
              </a:lnSpc>
              <a:buFontTx/>
              <a:buNone/>
            </a:pPr>
            <a:endParaRPr lang="en-ZA" sz="1600" dirty="0" smtClean="0">
              <a:solidFill>
                <a:srgbClr val="002060"/>
              </a:solidFill>
            </a:endParaRPr>
          </a:p>
        </p:txBody>
      </p:sp>
      <p:pic>
        <p:nvPicPr>
          <p:cNvPr id="49156" name="Picture 6" descr="CESA Consulting Engineers South Africa"/>
          <p:cNvPicPr>
            <a:picLocks noChangeAspect="1" noChangeArrowheads="1"/>
          </p:cNvPicPr>
          <p:nvPr/>
        </p:nvPicPr>
        <p:blipFill>
          <a:blip r:embed="rId2" cstate="print"/>
          <a:srcRect/>
          <a:stretch>
            <a:fillRect/>
          </a:stretch>
        </p:blipFill>
        <p:spPr bwMode="auto">
          <a:xfrm>
            <a:off x="7789863" y="6289675"/>
            <a:ext cx="1354137" cy="568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01650" y="1247775"/>
            <a:ext cx="7404100" cy="608013"/>
          </a:xfrm>
        </p:spPr>
        <p:txBody>
          <a:bodyPr/>
          <a:lstStyle/>
          <a:p>
            <a:pPr algn="l" eaLnBrk="1" hangingPunct="1"/>
            <a:r>
              <a:rPr lang="en-ZA" sz="2400" b="1" smtClean="0">
                <a:solidFill>
                  <a:srgbClr val="002060"/>
                </a:solidFill>
              </a:rPr>
              <a:t>CESA PI Scheme Legal Risk Management</a:t>
            </a:r>
          </a:p>
        </p:txBody>
      </p:sp>
      <p:pic>
        <p:nvPicPr>
          <p:cNvPr id="50179" name="Picture 6" descr="CESA Consulting Engineers South Africa"/>
          <p:cNvPicPr>
            <a:picLocks noChangeAspect="1" noChangeArrowheads="1"/>
          </p:cNvPicPr>
          <p:nvPr/>
        </p:nvPicPr>
        <p:blipFill>
          <a:blip r:embed="rId2" cstate="print"/>
          <a:srcRect/>
          <a:stretch>
            <a:fillRect/>
          </a:stretch>
        </p:blipFill>
        <p:spPr bwMode="auto">
          <a:xfrm>
            <a:off x="7848600" y="6303963"/>
            <a:ext cx="1295400" cy="554037"/>
          </a:xfrm>
          <a:prstGeom prst="rect">
            <a:avLst/>
          </a:prstGeom>
          <a:noFill/>
          <a:ln w="9525">
            <a:noFill/>
            <a:miter lim="800000"/>
            <a:headEnd/>
            <a:tailEnd/>
          </a:ln>
        </p:spPr>
      </p:pic>
      <p:sp>
        <p:nvSpPr>
          <p:cNvPr id="50180" name="Rectangle 4"/>
          <p:cNvSpPr>
            <a:spLocks noChangeArrowheads="1"/>
          </p:cNvSpPr>
          <p:nvPr/>
        </p:nvSpPr>
        <p:spPr bwMode="auto">
          <a:xfrm>
            <a:off x="539552" y="1781175"/>
            <a:ext cx="7958336" cy="4955203"/>
          </a:xfrm>
          <a:prstGeom prst="rect">
            <a:avLst/>
          </a:prstGeom>
          <a:noFill/>
          <a:ln w="9525">
            <a:noFill/>
            <a:miter lim="800000"/>
            <a:headEnd/>
            <a:tailEnd/>
          </a:ln>
        </p:spPr>
        <p:txBody>
          <a:bodyPr wrap="square">
            <a:spAutoFit/>
          </a:bodyPr>
          <a:lstStyle/>
          <a:p>
            <a:pPr marL="360363" indent="-360363">
              <a:buFontTx/>
              <a:buChar char="•"/>
            </a:pPr>
            <a:r>
              <a:rPr lang="en-ZA" dirty="0" smtClean="0">
                <a:solidFill>
                  <a:schemeClr val="accent1">
                    <a:lumMod val="50000"/>
                  </a:schemeClr>
                </a:solidFill>
              </a:rPr>
              <a:t>Premier </a:t>
            </a:r>
            <a:r>
              <a:rPr lang="en-ZA" dirty="0">
                <a:solidFill>
                  <a:schemeClr val="accent1">
                    <a:lumMod val="50000"/>
                  </a:schemeClr>
                </a:solidFill>
              </a:rPr>
              <a:t>service offering</a:t>
            </a:r>
          </a:p>
          <a:p>
            <a:pPr marL="360363" indent="-360363">
              <a:buFontTx/>
              <a:buChar char="•"/>
            </a:pPr>
            <a:endParaRPr lang="en-ZA" dirty="0">
              <a:solidFill>
                <a:schemeClr val="accent1">
                  <a:lumMod val="50000"/>
                </a:schemeClr>
              </a:solidFill>
            </a:endParaRPr>
          </a:p>
          <a:p>
            <a:pPr marL="360363" indent="-360363">
              <a:buFontTx/>
              <a:buChar char="•"/>
            </a:pPr>
            <a:r>
              <a:rPr lang="en-ZA" dirty="0" smtClean="0">
                <a:solidFill>
                  <a:srgbClr val="002060"/>
                </a:solidFill>
              </a:rPr>
              <a:t>Specialist </a:t>
            </a:r>
            <a:r>
              <a:rPr lang="en-ZA" dirty="0">
                <a:solidFill>
                  <a:srgbClr val="002060"/>
                </a:solidFill>
              </a:rPr>
              <a:t>knowledge and expertise in built environment</a:t>
            </a:r>
          </a:p>
          <a:p>
            <a:pPr marL="360363" indent="-360363">
              <a:buFontTx/>
              <a:buChar char="•"/>
            </a:pPr>
            <a:endParaRPr lang="en-ZA" dirty="0">
              <a:solidFill>
                <a:srgbClr val="002060"/>
              </a:solidFill>
            </a:endParaRPr>
          </a:p>
          <a:p>
            <a:pPr marL="360363" indent="-360363">
              <a:buFontTx/>
              <a:buChar char="•"/>
            </a:pPr>
            <a:r>
              <a:rPr lang="en-ZA" dirty="0" smtClean="0">
                <a:solidFill>
                  <a:srgbClr val="002060"/>
                </a:solidFill>
              </a:rPr>
              <a:t>The </a:t>
            </a:r>
            <a:r>
              <a:rPr lang="en-ZA" dirty="0">
                <a:solidFill>
                  <a:srgbClr val="002060"/>
                </a:solidFill>
              </a:rPr>
              <a:t>LRMS will continue to be undertaken by:</a:t>
            </a:r>
          </a:p>
          <a:p>
            <a:pPr marL="360363" indent="-360363">
              <a:buFontTx/>
              <a:buChar char="•"/>
            </a:pPr>
            <a:endParaRPr lang="en-ZA" sz="1000" dirty="0">
              <a:solidFill>
                <a:srgbClr val="002060"/>
              </a:solidFill>
            </a:endParaRPr>
          </a:p>
          <a:p>
            <a:pPr marL="1169988" indent="-1169988"/>
            <a:r>
              <a:rPr lang="en-ZA" b="1" dirty="0">
                <a:solidFill>
                  <a:srgbClr val="002060"/>
                </a:solidFill>
              </a:rPr>
              <a:t>	Meggyn Visser (</a:t>
            </a:r>
            <a:r>
              <a:rPr lang="en-ZA" b="1" dirty="0" err="1">
                <a:solidFill>
                  <a:srgbClr val="002060"/>
                </a:solidFill>
              </a:rPr>
              <a:t>BCom</a:t>
            </a:r>
            <a:r>
              <a:rPr lang="en-ZA" b="1" dirty="0">
                <a:solidFill>
                  <a:srgbClr val="002060"/>
                </a:solidFill>
              </a:rPr>
              <a:t>, LLB)  - </a:t>
            </a:r>
            <a:r>
              <a:rPr lang="en-ZA" dirty="0">
                <a:solidFill>
                  <a:srgbClr val="002060"/>
                </a:solidFill>
              </a:rPr>
              <a:t>Senior </a:t>
            </a:r>
            <a:r>
              <a:rPr lang="en-ZA" dirty="0" smtClean="0">
                <a:solidFill>
                  <a:srgbClr val="002060"/>
                </a:solidFill>
              </a:rPr>
              <a:t>Risk </a:t>
            </a:r>
            <a:r>
              <a:rPr lang="en-ZA" dirty="0">
                <a:solidFill>
                  <a:srgbClr val="002060"/>
                </a:solidFill>
              </a:rPr>
              <a:t>Advisor</a:t>
            </a:r>
          </a:p>
          <a:p>
            <a:pPr marL="1169988" indent="-1169988"/>
            <a:r>
              <a:rPr lang="en-ZA" b="1" dirty="0">
                <a:solidFill>
                  <a:srgbClr val="002060"/>
                </a:solidFill>
              </a:rPr>
              <a:t>	Siva Naidoo (LLB)  - </a:t>
            </a:r>
            <a:r>
              <a:rPr lang="en-ZA" dirty="0" smtClean="0">
                <a:solidFill>
                  <a:srgbClr val="002060"/>
                </a:solidFill>
              </a:rPr>
              <a:t>Risk </a:t>
            </a:r>
            <a:r>
              <a:rPr lang="en-ZA" dirty="0">
                <a:solidFill>
                  <a:srgbClr val="002060"/>
                </a:solidFill>
              </a:rPr>
              <a:t>Advisor</a:t>
            </a:r>
          </a:p>
          <a:p>
            <a:pPr marL="360363" indent="-360363"/>
            <a:r>
              <a:rPr lang="en-ZA" b="1" dirty="0">
                <a:solidFill>
                  <a:srgbClr val="002060"/>
                </a:solidFill>
              </a:rPr>
              <a:t>	</a:t>
            </a:r>
            <a:endParaRPr lang="en-ZA" dirty="0">
              <a:solidFill>
                <a:srgbClr val="002060"/>
              </a:solidFill>
            </a:endParaRPr>
          </a:p>
          <a:p>
            <a:pPr marL="360363" indent="-360363">
              <a:buFontTx/>
              <a:buChar char="•"/>
            </a:pPr>
            <a:r>
              <a:rPr lang="en-ZA" dirty="0" smtClean="0">
                <a:solidFill>
                  <a:srgbClr val="002060"/>
                </a:solidFill>
              </a:rPr>
              <a:t>Remain </a:t>
            </a:r>
            <a:r>
              <a:rPr lang="en-ZA" dirty="0">
                <a:solidFill>
                  <a:srgbClr val="002060"/>
                </a:solidFill>
              </a:rPr>
              <a:t>in touch with the industry through our involvement in various  </a:t>
            </a:r>
            <a:r>
              <a:rPr lang="en-ZA" dirty="0" smtClean="0">
                <a:solidFill>
                  <a:srgbClr val="002060"/>
                </a:solidFill>
              </a:rPr>
              <a:t>committees </a:t>
            </a:r>
            <a:r>
              <a:rPr lang="en-ZA" dirty="0">
                <a:solidFill>
                  <a:srgbClr val="002060"/>
                </a:solidFill>
              </a:rPr>
              <a:t>of CESA, FIDIC and the Labour Department. </a:t>
            </a:r>
          </a:p>
          <a:p>
            <a:pPr marL="360363" indent="-360363"/>
            <a:r>
              <a:rPr lang="en-ZA" dirty="0">
                <a:solidFill>
                  <a:srgbClr val="002060"/>
                </a:solidFill>
              </a:rPr>
              <a:t> </a:t>
            </a:r>
          </a:p>
          <a:p>
            <a:pPr marL="360363" indent="-360363">
              <a:buFontTx/>
              <a:buChar char="•"/>
            </a:pPr>
            <a:r>
              <a:rPr lang="en-ZA" dirty="0">
                <a:solidFill>
                  <a:srgbClr val="002060"/>
                </a:solidFill>
              </a:rPr>
              <a:t> </a:t>
            </a:r>
            <a:r>
              <a:rPr lang="en-GB" dirty="0" smtClean="0">
                <a:solidFill>
                  <a:srgbClr val="002060"/>
                </a:solidFill>
              </a:rPr>
              <a:t>LRMS continues to have an </a:t>
            </a:r>
            <a:r>
              <a:rPr lang="en-GB" dirty="0">
                <a:solidFill>
                  <a:srgbClr val="002060"/>
                </a:solidFill>
              </a:rPr>
              <a:t>enormously positive response from </a:t>
            </a:r>
            <a:r>
              <a:rPr lang="en-GB" dirty="0" smtClean="0">
                <a:solidFill>
                  <a:srgbClr val="002060"/>
                </a:solidFill>
              </a:rPr>
              <a:t>members</a:t>
            </a:r>
          </a:p>
          <a:p>
            <a:pPr marL="360363" indent="-360363">
              <a:buFontTx/>
              <a:buChar char="•"/>
            </a:pPr>
            <a:endParaRPr lang="en-GB" dirty="0" smtClean="0">
              <a:solidFill>
                <a:srgbClr val="002060"/>
              </a:solidFill>
            </a:endParaRPr>
          </a:p>
          <a:p>
            <a:pPr marL="360363" indent="-360363">
              <a:buFontTx/>
              <a:buChar char="•"/>
            </a:pPr>
            <a:r>
              <a:rPr lang="en-ZA" dirty="0" smtClean="0">
                <a:solidFill>
                  <a:srgbClr val="002060"/>
                </a:solidFill>
              </a:rPr>
              <a:t>In 2010 we will continue to deal with the high demand and the tremendous growth we have experienced in this area. We are now primed to continue to provide a premier service to CESA, its members and the Scheme. </a:t>
            </a:r>
          </a:p>
          <a:p>
            <a:pPr marL="360363" indent="-360363">
              <a:buFontTx/>
              <a:buChar char="•"/>
            </a:pPr>
            <a:endParaRPr lang="en-ZA"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idx="4294967295"/>
          </p:nvPr>
        </p:nvSpPr>
        <p:spPr>
          <a:xfrm>
            <a:off x="611560" y="1196752"/>
            <a:ext cx="7772400" cy="720080"/>
          </a:xfrm>
        </p:spPr>
        <p:txBody>
          <a:bodyPr/>
          <a:lstStyle/>
          <a:p>
            <a:pPr algn="l" eaLnBrk="1" hangingPunct="1"/>
            <a:r>
              <a:rPr lang="en-ZA" sz="2400" b="1" dirty="0" smtClean="0">
                <a:solidFill>
                  <a:srgbClr val="002060"/>
                </a:solidFill>
              </a:rPr>
              <a:t>CESA PI Scheme Legal Risk Management</a:t>
            </a:r>
          </a:p>
        </p:txBody>
      </p:sp>
      <p:sp>
        <p:nvSpPr>
          <p:cNvPr id="51203" name="Subtitle 3"/>
          <p:cNvSpPr>
            <a:spLocks noGrp="1"/>
          </p:cNvSpPr>
          <p:nvPr>
            <p:ph type="subTitle" idx="4294967295"/>
          </p:nvPr>
        </p:nvSpPr>
        <p:spPr>
          <a:xfrm>
            <a:off x="323528" y="1844824"/>
            <a:ext cx="8583612" cy="4537992"/>
          </a:xfrm>
        </p:spPr>
        <p:txBody>
          <a:bodyPr>
            <a:noAutofit/>
          </a:bodyPr>
          <a:lstStyle/>
          <a:p>
            <a:pPr marL="180975" indent="-180975">
              <a:tabLst>
                <a:tab pos="180975" algn="l"/>
              </a:tabLst>
            </a:pPr>
            <a:r>
              <a:rPr lang="en-ZA" sz="1800" b="1" dirty="0" smtClean="0"/>
              <a:t>Contractual queries </a:t>
            </a:r>
            <a:r>
              <a:rPr lang="en-ZA" sz="1800" dirty="0" smtClean="0"/>
              <a:t>have increased to 512 contracts reviewed </a:t>
            </a:r>
          </a:p>
          <a:p>
            <a:pPr marL="180975" indent="-180975">
              <a:buNone/>
              <a:tabLst>
                <a:tab pos="180975" algn="l"/>
              </a:tabLst>
            </a:pPr>
            <a:r>
              <a:rPr lang="en-ZA" sz="1800" dirty="0" smtClean="0"/>
              <a:t>	</a:t>
            </a:r>
            <a:r>
              <a:rPr lang="en-ZA" sz="1800" dirty="0" smtClean="0">
                <a:sym typeface="Wingdings"/>
              </a:rPr>
              <a:t> </a:t>
            </a:r>
            <a:r>
              <a:rPr lang="en-ZA" sz="1800" dirty="0" smtClean="0"/>
              <a:t>Appointments 			</a:t>
            </a:r>
            <a:r>
              <a:rPr lang="en-ZA" sz="1800" dirty="0" smtClean="0">
                <a:sym typeface="Wingdings"/>
              </a:rPr>
              <a:t> J</a:t>
            </a:r>
            <a:r>
              <a:rPr lang="en-ZA" sz="1800" dirty="0" smtClean="0"/>
              <a:t>oint venture 		</a:t>
            </a:r>
          </a:p>
          <a:p>
            <a:pPr marL="180975" indent="-180975">
              <a:buNone/>
              <a:tabLst>
                <a:tab pos="180975" algn="l"/>
              </a:tabLst>
            </a:pPr>
            <a:r>
              <a:rPr lang="en-ZA" sz="1800" dirty="0" smtClean="0">
                <a:sym typeface="Wingdings"/>
              </a:rPr>
              <a:t>	 </a:t>
            </a:r>
            <a:r>
              <a:rPr lang="en-ZA" sz="1800" dirty="0" smtClean="0"/>
              <a:t>Sub-consultancy agreements 	</a:t>
            </a:r>
            <a:r>
              <a:rPr lang="en-ZA" sz="1800" dirty="0" smtClean="0">
                <a:sym typeface="Wingdings"/>
              </a:rPr>
              <a:t> </a:t>
            </a:r>
            <a:r>
              <a:rPr lang="en-ZA" sz="1800" dirty="0" smtClean="0"/>
              <a:t>Duty of care to client’s financiers</a:t>
            </a:r>
            <a:r>
              <a:rPr lang="en-ZA" sz="1800" b="1" dirty="0" smtClean="0">
                <a:sym typeface="Wingdings" pitchFamily="2" charset="2"/>
              </a:rPr>
              <a:t>  </a:t>
            </a:r>
          </a:p>
          <a:p>
            <a:pPr marL="180975" indent="-180975">
              <a:buNone/>
              <a:tabLst>
                <a:tab pos="180975" algn="l"/>
              </a:tabLst>
            </a:pPr>
            <a:r>
              <a:rPr lang="en-ZA" sz="1800" b="1" dirty="0" smtClean="0">
                <a:sym typeface="Wingdings" pitchFamily="2" charset="2"/>
              </a:rPr>
              <a:t>	</a:t>
            </a:r>
            <a:r>
              <a:rPr lang="en-ZA" sz="1800" dirty="0" smtClean="0">
                <a:sym typeface="Wingdings"/>
              </a:rPr>
              <a:t> A</a:t>
            </a:r>
            <a:r>
              <a:rPr lang="en-ZA" sz="1800" dirty="0" smtClean="0"/>
              <a:t>ppointment as OHS Agents</a:t>
            </a:r>
          </a:p>
          <a:p>
            <a:pPr marL="180975" indent="-180975">
              <a:tabLst>
                <a:tab pos="180975" algn="l"/>
              </a:tabLst>
            </a:pPr>
            <a:endParaRPr lang="en-ZA" sz="800" dirty="0" smtClean="0"/>
          </a:p>
          <a:p>
            <a:pPr marL="180975" indent="-180975">
              <a:tabLst>
                <a:tab pos="180975" algn="l"/>
              </a:tabLst>
            </a:pPr>
            <a:r>
              <a:rPr lang="en-ZA" sz="1800" dirty="0" smtClean="0"/>
              <a:t>Drafting of the </a:t>
            </a:r>
            <a:r>
              <a:rPr lang="en-ZA" sz="1800" b="1" dirty="0" smtClean="0"/>
              <a:t>new CESA Sub-consultant Agreement </a:t>
            </a:r>
            <a:r>
              <a:rPr lang="en-ZA" sz="1800" dirty="0" smtClean="0"/>
              <a:t>and Updating of the </a:t>
            </a:r>
            <a:r>
              <a:rPr lang="en-ZA" sz="1800" b="1" dirty="0" smtClean="0"/>
              <a:t>CESA Short Form Agreement</a:t>
            </a:r>
          </a:p>
          <a:p>
            <a:pPr marL="180975" indent="-180975">
              <a:tabLst>
                <a:tab pos="180975" algn="l"/>
              </a:tabLst>
            </a:pPr>
            <a:endParaRPr lang="en-ZA" sz="800" dirty="0" smtClean="0"/>
          </a:p>
          <a:p>
            <a:pPr marL="180975" indent="-180975">
              <a:tabLst>
                <a:tab pos="180975" algn="l"/>
              </a:tabLst>
            </a:pPr>
            <a:r>
              <a:rPr lang="en-ZA" sz="1800" dirty="0" smtClean="0"/>
              <a:t>Drafting of </a:t>
            </a:r>
            <a:r>
              <a:rPr lang="en-ZA" sz="1800" b="1" dirty="0" smtClean="0"/>
              <a:t>Advisory notes </a:t>
            </a:r>
            <a:r>
              <a:rPr lang="en-ZA" sz="1800" dirty="0" smtClean="0"/>
              <a:t>on various key topics in 2010</a:t>
            </a:r>
          </a:p>
          <a:p>
            <a:pPr marL="180975" indent="-180975">
              <a:tabLst>
                <a:tab pos="180975" algn="l"/>
              </a:tabLst>
            </a:pPr>
            <a:endParaRPr lang="en-ZA" sz="800" dirty="0" smtClean="0"/>
          </a:p>
          <a:p>
            <a:pPr marL="180975" indent="-180975">
              <a:tabLst>
                <a:tab pos="180975" algn="l"/>
              </a:tabLst>
            </a:pPr>
            <a:r>
              <a:rPr lang="en-ZA" sz="1800" dirty="0" smtClean="0"/>
              <a:t>Suite of CPD Accredited </a:t>
            </a:r>
            <a:r>
              <a:rPr lang="en-ZA" sz="1800" b="1" dirty="0" smtClean="0"/>
              <a:t>presentations  - </a:t>
            </a:r>
            <a:r>
              <a:rPr lang="en-ZA" sz="1800" dirty="0" smtClean="0"/>
              <a:t>we continue to see hundreds of consultants every year and provide individual presentations to firms as well as annual seminars in each of the major centres around the country.</a:t>
            </a:r>
          </a:p>
          <a:p>
            <a:pPr marL="180975" indent="-180975">
              <a:tabLst>
                <a:tab pos="180975" algn="l"/>
              </a:tabLst>
            </a:pPr>
            <a:endParaRPr lang="en-ZA" sz="800" dirty="0" smtClean="0"/>
          </a:p>
          <a:p>
            <a:pPr marL="180975" indent="-180975">
              <a:tabLst>
                <a:tab pos="180975" algn="l"/>
              </a:tabLst>
            </a:pPr>
            <a:r>
              <a:rPr lang="en-ZA" sz="1800" b="1" dirty="0" smtClean="0"/>
              <a:t>Case studies books published</a:t>
            </a:r>
            <a:r>
              <a:rPr lang="en-ZA" sz="1800" dirty="0" smtClean="0"/>
              <a:t>. – PI Engineering claims; Project Managers, QS  &amp; Architects</a:t>
            </a:r>
          </a:p>
          <a:p>
            <a:pPr marL="180975" indent="-180975">
              <a:tabLst>
                <a:tab pos="180975" algn="l"/>
              </a:tabLst>
            </a:pPr>
            <a:endParaRPr lang="en-ZA" sz="800" dirty="0" smtClean="0"/>
          </a:p>
        </p:txBody>
      </p:sp>
      <p:pic>
        <p:nvPicPr>
          <p:cNvPr id="51204" name="Picture 6" descr="CESA Consulting Engineers South Africa"/>
          <p:cNvPicPr>
            <a:picLocks noChangeAspect="1" noChangeArrowheads="1"/>
          </p:cNvPicPr>
          <p:nvPr/>
        </p:nvPicPr>
        <p:blipFill>
          <a:blip r:embed="rId3" cstate="print"/>
          <a:srcRect/>
          <a:stretch>
            <a:fillRect/>
          </a:stretch>
        </p:blipFill>
        <p:spPr bwMode="auto">
          <a:xfrm>
            <a:off x="7848600" y="6303963"/>
            <a:ext cx="1295400" cy="554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7011" y="3244334"/>
            <a:ext cx="2729979" cy="646331"/>
          </a:xfrm>
          <a:prstGeom prst="rect">
            <a:avLst/>
          </a:prstGeom>
        </p:spPr>
        <p:txBody>
          <a:bodyPr wrap="none">
            <a:spAutoFit/>
          </a:bodyPr>
          <a:lstStyle/>
          <a:p>
            <a:pPr algn="ctr"/>
            <a:r>
              <a:rPr lang="en-ZA" sz="3600" b="1" dirty="0" smtClean="0">
                <a:solidFill>
                  <a:srgbClr val="002060"/>
                </a:solidFill>
              </a:rPr>
              <a:t>CONCLUSION</a:t>
            </a:r>
            <a:endParaRPr lang="en-GB" sz="3600" b="1" dirty="0">
              <a:solidFill>
                <a:srgbClr val="00206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3375025"/>
            <a:ext cx="9144000" cy="579438"/>
          </a:xfrm>
          <a:prstGeom prst="rect">
            <a:avLst/>
          </a:prstGeom>
          <a:noFill/>
          <a:ln w="9525">
            <a:noFill/>
            <a:miter lim="800000"/>
            <a:headEnd/>
            <a:tailEnd/>
          </a:ln>
        </p:spPr>
        <p:txBody>
          <a:bodyPr anchor="ctr">
            <a:spAutoFit/>
          </a:bodyPr>
          <a:lstStyle/>
          <a:p>
            <a:pPr algn="ctr"/>
            <a:r>
              <a:rPr lang="en-US" sz="3200" b="1" dirty="0">
                <a:solidFill>
                  <a:srgbClr val="002060"/>
                </a:solidFill>
              </a:rPr>
              <a:t>THE REPORT</a:t>
            </a:r>
            <a:r>
              <a:rPr lang="en-US" sz="2400" b="1" dirty="0">
                <a:solidFill>
                  <a:srgbClr val="002060"/>
                </a:solidFill>
              </a:rPr>
              <a:t> </a:t>
            </a:r>
            <a:endParaRPr lang="en-GB" sz="2400" b="1" dirty="0">
              <a:solidFill>
                <a:srgbClr val="002060"/>
              </a:solidFill>
            </a:endParaRPr>
          </a:p>
        </p:txBody>
      </p:sp>
      <p:pic>
        <p:nvPicPr>
          <p:cNvPr id="53251" name="Picture 4" descr="CESA Consulting Engineers South Africa"/>
          <p:cNvPicPr>
            <a:picLocks noChangeAspect="1" noChangeArrowheads="1"/>
          </p:cNvPicPr>
          <p:nvPr/>
        </p:nvPicPr>
        <p:blipFill>
          <a:blip r:embed="rId2" cstate="print"/>
          <a:srcRect/>
          <a:stretch>
            <a:fillRect/>
          </a:stretch>
        </p:blipFill>
        <p:spPr bwMode="auto">
          <a:xfrm>
            <a:off x="7962900" y="6303963"/>
            <a:ext cx="1181100" cy="55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685800" y="42449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rgbClr val="A09055"/>
                </a:solidFill>
                <a:effectLst/>
                <a:uLnTx/>
                <a:uFillTx/>
                <a:latin typeface="Arial" pitchFamily="34" charset="0"/>
                <a:ea typeface="+mj-ea"/>
                <a:cs typeface="Arial" pitchFamily="34" charset="0"/>
              </a:rPr>
              <a:t>Thank you</a:t>
            </a:r>
            <a:endParaRPr kumimoji="0" lang="en-ZA" sz="2400" b="0" i="0" u="none" strike="noStrike" kern="1200" cap="none" spc="0" normalizeH="0" baseline="0" noProof="0" dirty="0">
              <a:ln>
                <a:noFill/>
              </a:ln>
              <a:solidFill>
                <a:srgbClr val="A09055"/>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00240"/>
            <a:ext cx="8229600" cy="4125923"/>
          </a:xfrm>
        </p:spPr>
        <p:txBody>
          <a:bodyPr>
            <a:normAutofit/>
          </a:bodyPr>
          <a:lstStyle/>
          <a:p>
            <a:pPr>
              <a:lnSpc>
                <a:spcPct val="90000"/>
              </a:lnSpc>
              <a:buNone/>
            </a:pPr>
            <a:r>
              <a:rPr lang="en-US" b="1" dirty="0" smtClean="0">
                <a:solidFill>
                  <a:srgbClr val="A09055"/>
                </a:solidFill>
                <a:latin typeface="Arial" pitchFamily="34" charset="0"/>
                <a:cs typeface="Arial" pitchFamily="34" charset="0"/>
              </a:rPr>
              <a:t>2007</a:t>
            </a:r>
            <a:r>
              <a:rPr lang="en-US" dirty="0" smtClean="0">
                <a:solidFill>
                  <a:srgbClr val="000066"/>
                </a:solidFill>
                <a:latin typeface="Arial" pitchFamily="34" charset="0"/>
                <a:cs typeface="Arial" pitchFamily="34" charset="0"/>
              </a:rPr>
              <a:t> 	     Exclusive trading agreement with UK based </a:t>
            </a:r>
          </a:p>
          <a:p>
            <a:pPr>
              <a:lnSpc>
                <a:spcPct val="90000"/>
              </a:lnSpc>
              <a:buNone/>
            </a:pPr>
            <a:r>
              <a:rPr lang="en-US" dirty="0" smtClean="0">
                <a:solidFill>
                  <a:srgbClr val="000066"/>
                </a:solidFill>
                <a:latin typeface="Arial" pitchFamily="34" charset="0"/>
                <a:cs typeface="Arial" pitchFamily="34" charset="0"/>
              </a:rPr>
              <a:t>		     </a:t>
            </a:r>
            <a:r>
              <a:rPr lang="en-US" dirty="0" err="1" smtClean="0">
                <a:solidFill>
                  <a:srgbClr val="000066"/>
                </a:solidFill>
                <a:latin typeface="Arial" pitchFamily="34" charset="0"/>
                <a:cs typeface="Arial" pitchFamily="34" charset="0"/>
              </a:rPr>
              <a:t>Jardine</a:t>
            </a:r>
            <a:r>
              <a:rPr lang="en-US" dirty="0" smtClean="0">
                <a:solidFill>
                  <a:srgbClr val="000066"/>
                </a:solidFill>
                <a:latin typeface="Arial" pitchFamily="34" charset="0"/>
                <a:cs typeface="Arial" pitchFamily="34" charset="0"/>
              </a:rPr>
              <a:t> Lloyd Thompson Plc.</a:t>
            </a:r>
          </a:p>
          <a:p>
            <a:pPr>
              <a:lnSpc>
                <a:spcPct val="90000"/>
              </a:lnSpc>
              <a:buNone/>
            </a:pPr>
            <a:r>
              <a:rPr lang="en-US" dirty="0" smtClean="0">
                <a:solidFill>
                  <a:srgbClr val="000066"/>
                </a:solidFill>
                <a:latin typeface="Arial" pitchFamily="34" charset="0"/>
                <a:cs typeface="Arial" pitchFamily="34" charset="0"/>
              </a:rPr>
              <a:t>		     Acquired </a:t>
            </a:r>
            <a:r>
              <a:rPr lang="en-US" dirty="0" err="1" smtClean="0">
                <a:solidFill>
                  <a:srgbClr val="000066"/>
                </a:solidFill>
                <a:latin typeface="Arial" pitchFamily="34" charset="0"/>
                <a:cs typeface="Arial" pitchFamily="34" charset="0"/>
              </a:rPr>
              <a:t>Bymac</a:t>
            </a:r>
            <a:r>
              <a:rPr lang="en-US" dirty="0" smtClean="0">
                <a:solidFill>
                  <a:srgbClr val="000066"/>
                </a:solidFill>
                <a:latin typeface="Arial" pitchFamily="34" charset="0"/>
                <a:cs typeface="Arial" pitchFamily="34" charset="0"/>
              </a:rPr>
              <a:t> Insurance Brokers </a:t>
            </a:r>
          </a:p>
          <a:p>
            <a:pPr>
              <a:lnSpc>
                <a:spcPct val="90000"/>
              </a:lnSpc>
              <a:buNone/>
            </a:pPr>
            <a:r>
              <a:rPr lang="en-US" b="1" dirty="0" smtClean="0">
                <a:solidFill>
                  <a:srgbClr val="000066"/>
                </a:solidFill>
                <a:latin typeface="Arial" pitchFamily="34" charset="0"/>
                <a:cs typeface="Arial" pitchFamily="34" charset="0"/>
              </a:rPr>
              <a:t> </a:t>
            </a:r>
            <a:r>
              <a:rPr lang="en-US" dirty="0" smtClean="0">
                <a:solidFill>
                  <a:srgbClr val="000066"/>
                </a:solidFill>
                <a:latin typeface="Arial" pitchFamily="34" charset="0"/>
                <a:cs typeface="Arial" pitchFamily="34" charset="0"/>
              </a:rPr>
              <a:t>	</a:t>
            </a:r>
            <a:endParaRPr lang="en-GB" dirty="0" smtClean="0">
              <a:solidFill>
                <a:srgbClr val="000066"/>
              </a:solidFill>
              <a:latin typeface="Arial" pitchFamily="34" charset="0"/>
              <a:cs typeface="Arial" pitchFamily="34" charset="0"/>
            </a:endParaRPr>
          </a:p>
          <a:p>
            <a:pPr>
              <a:lnSpc>
                <a:spcPct val="90000"/>
              </a:lnSpc>
              <a:buNone/>
            </a:pPr>
            <a:r>
              <a:rPr lang="en-US" b="1" dirty="0" smtClean="0">
                <a:solidFill>
                  <a:srgbClr val="A09055"/>
                </a:solidFill>
                <a:latin typeface="Arial" pitchFamily="34" charset="0"/>
                <a:cs typeface="Arial" pitchFamily="34" charset="0"/>
              </a:rPr>
              <a:t>2008</a:t>
            </a:r>
            <a:r>
              <a:rPr lang="en-US" dirty="0" smtClean="0">
                <a:solidFill>
                  <a:srgbClr val="000066"/>
                </a:solidFill>
                <a:latin typeface="Arial" pitchFamily="34" charset="0"/>
                <a:cs typeface="Arial" pitchFamily="34" charset="0"/>
              </a:rPr>
              <a:t>	     Acquired </a:t>
            </a:r>
            <a:r>
              <a:rPr lang="en-US" dirty="0" err="1" smtClean="0">
                <a:solidFill>
                  <a:srgbClr val="000066"/>
                </a:solidFill>
                <a:latin typeface="Arial" pitchFamily="34" charset="0"/>
                <a:cs typeface="Arial" pitchFamily="34" charset="0"/>
              </a:rPr>
              <a:t>Finrite</a:t>
            </a:r>
            <a:r>
              <a:rPr lang="en-US" dirty="0" smtClean="0">
                <a:solidFill>
                  <a:srgbClr val="000066"/>
                </a:solidFill>
                <a:latin typeface="Arial" pitchFamily="34" charset="0"/>
                <a:cs typeface="Arial" pitchFamily="34" charset="0"/>
              </a:rPr>
              <a:t> Insurance Administrators</a:t>
            </a:r>
          </a:p>
          <a:p>
            <a:pPr>
              <a:lnSpc>
                <a:spcPct val="90000"/>
              </a:lnSpc>
              <a:buNone/>
            </a:pPr>
            <a:r>
              <a:rPr lang="en-GB" dirty="0" smtClean="0">
                <a:solidFill>
                  <a:srgbClr val="000066"/>
                </a:solidFill>
                <a:latin typeface="Arial" pitchFamily="34" charset="0"/>
                <a:cs typeface="Arial" pitchFamily="34" charset="0"/>
              </a:rPr>
              <a:t>		     Obtained </a:t>
            </a:r>
            <a:r>
              <a:rPr lang="en-GB" dirty="0" err="1" smtClean="0">
                <a:solidFill>
                  <a:srgbClr val="000066"/>
                </a:solidFill>
                <a:latin typeface="Arial" pitchFamily="34" charset="0"/>
                <a:cs typeface="Arial" pitchFamily="34" charset="0"/>
              </a:rPr>
              <a:t>Empowerdex</a:t>
            </a:r>
            <a:r>
              <a:rPr lang="en-GB" dirty="0" smtClean="0">
                <a:solidFill>
                  <a:srgbClr val="000066"/>
                </a:solidFill>
                <a:latin typeface="Arial" pitchFamily="34" charset="0"/>
                <a:cs typeface="Arial" pitchFamily="34" charset="0"/>
              </a:rPr>
              <a:t> ‘AA” rating Level 3 Contributor</a:t>
            </a:r>
          </a:p>
          <a:p>
            <a:pPr>
              <a:lnSpc>
                <a:spcPct val="90000"/>
              </a:lnSpc>
              <a:buNone/>
            </a:pPr>
            <a:r>
              <a:rPr lang="en-GB" dirty="0" smtClean="0">
                <a:solidFill>
                  <a:srgbClr val="000066"/>
                </a:solidFill>
                <a:latin typeface="Arial" pitchFamily="34" charset="0"/>
                <a:cs typeface="Arial" pitchFamily="34" charset="0"/>
              </a:rPr>
              <a:t>	</a:t>
            </a:r>
          </a:p>
          <a:p>
            <a:pPr>
              <a:lnSpc>
                <a:spcPct val="90000"/>
              </a:lnSpc>
              <a:buNone/>
            </a:pPr>
            <a:r>
              <a:rPr lang="en-GB" b="1" dirty="0" smtClean="0">
                <a:solidFill>
                  <a:srgbClr val="A09055"/>
                </a:solidFill>
                <a:latin typeface="Arial" pitchFamily="34" charset="0"/>
                <a:cs typeface="Arial" pitchFamily="34" charset="0"/>
              </a:rPr>
              <a:t>2009</a:t>
            </a:r>
            <a:r>
              <a:rPr lang="en-GB" dirty="0" smtClean="0">
                <a:solidFill>
                  <a:srgbClr val="000066"/>
                </a:solidFill>
                <a:latin typeface="Arial" pitchFamily="34" charset="0"/>
                <a:cs typeface="Arial" pitchFamily="34" charset="0"/>
              </a:rPr>
              <a:t>	     Disposed of </a:t>
            </a:r>
            <a:r>
              <a:rPr lang="en-GB" dirty="0" err="1" smtClean="0">
                <a:solidFill>
                  <a:srgbClr val="000066"/>
                </a:solidFill>
                <a:latin typeface="Arial" pitchFamily="34" charset="0"/>
                <a:cs typeface="Arial" pitchFamily="34" charset="0"/>
              </a:rPr>
              <a:t>Glenrand</a:t>
            </a:r>
            <a:r>
              <a:rPr lang="en-GB" dirty="0" smtClean="0">
                <a:solidFill>
                  <a:srgbClr val="000066"/>
                </a:solidFill>
                <a:latin typeface="Arial" pitchFamily="34" charset="0"/>
                <a:cs typeface="Arial" pitchFamily="34" charset="0"/>
              </a:rPr>
              <a:t> M·I·B Benefit Services business to ACA (Absa)</a:t>
            </a:r>
          </a:p>
          <a:p>
            <a:pPr>
              <a:lnSpc>
                <a:spcPct val="90000"/>
              </a:lnSpc>
              <a:buNone/>
            </a:pPr>
            <a:r>
              <a:rPr lang="en-GB" dirty="0" smtClean="0">
                <a:solidFill>
                  <a:srgbClr val="000066"/>
                </a:solidFill>
                <a:latin typeface="Arial" pitchFamily="34" charset="0"/>
                <a:cs typeface="Arial" pitchFamily="34" charset="0"/>
              </a:rPr>
              <a:t>		     </a:t>
            </a:r>
            <a:r>
              <a:rPr lang="en-GB" dirty="0" err="1" smtClean="0">
                <a:solidFill>
                  <a:srgbClr val="000066"/>
                </a:solidFill>
                <a:latin typeface="Arial" pitchFamily="34" charset="0"/>
                <a:cs typeface="Arial" pitchFamily="34" charset="0"/>
              </a:rPr>
              <a:t>Empowerdex</a:t>
            </a:r>
            <a:r>
              <a:rPr lang="en-GB" dirty="0" smtClean="0">
                <a:solidFill>
                  <a:srgbClr val="000066"/>
                </a:solidFill>
                <a:latin typeface="Arial" pitchFamily="34" charset="0"/>
                <a:cs typeface="Arial" pitchFamily="34" charset="0"/>
              </a:rPr>
              <a:t> “AA” re-rating – Level 3 Contributor</a:t>
            </a:r>
          </a:p>
          <a:p>
            <a:pPr>
              <a:lnSpc>
                <a:spcPct val="90000"/>
              </a:lnSpc>
              <a:buNone/>
            </a:pPr>
            <a:r>
              <a:rPr lang="en-GB" dirty="0" smtClean="0">
                <a:solidFill>
                  <a:srgbClr val="000066"/>
                </a:solidFill>
                <a:latin typeface="Arial" pitchFamily="34" charset="0"/>
                <a:cs typeface="Arial" pitchFamily="34" charset="0"/>
              </a:rPr>
              <a:t>		     Trustee Board Investments purchased RMBH’s shareholding</a:t>
            </a:r>
          </a:p>
          <a:p>
            <a:pPr>
              <a:lnSpc>
                <a:spcPct val="90000"/>
              </a:lnSpc>
              <a:buNone/>
            </a:pPr>
            <a:endParaRPr lang="en-GB" b="1" dirty="0" smtClean="0">
              <a:solidFill>
                <a:srgbClr val="A09055"/>
              </a:solidFill>
              <a:latin typeface="Arial" pitchFamily="34" charset="0"/>
              <a:cs typeface="Arial" pitchFamily="34" charset="0"/>
            </a:endParaRPr>
          </a:p>
          <a:p>
            <a:pPr>
              <a:lnSpc>
                <a:spcPct val="90000"/>
              </a:lnSpc>
              <a:buNone/>
            </a:pPr>
            <a:r>
              <a:rPr lang="en-GB" b="1" dirty="0" smtClean="0">
                <a:solidFill>
                  <a:srgbClr val="A09055"/>
                </a:solidFill>
                <a:latin typeface="Arial" pitchFamily="34" charset="0"/>
                <a:cs typeface="Arial" pitchFamily="34" charset="0"/>
              </a:rPr>
              <a:t>2010</a:t>
            </a:r>
            <a:r>
              <a:rPr lang="en-GB" dirty="0" smtClean="0">
                <a:solidFill>
                  <a:srgbClr val="000066"/>
                </a:solidFill>
                <a:latin typeface="Arial" pitchFamily="34" charset="0"/>
                <a:cs typeface="Arial" pitchFamily="34" charset="0"/>
              </a:rPr>
              <a:t>	     </a:t>
            </a:r>
            <a:r>
              <a:rPr lang="en-ZA" dirty="0" smtClean="0">
                <a:solidFill>
                  <a:srgbClr val="000066"/>
                </a:solidFill>
                <a:latin typeface="Arial" pitchFamily="34" charset="0"/>
                <a:cs typeface="Arial" pitchFamily="34" charset="0"/>
              </a:rPr>
              <a:t>Empowerdex “AA” re-rating – Level 3 Contributor plus </a:t>
            </a:r>
            <a:br>
              <a:rPr lang="en-ZA" dirty="0" smtClean="0">
                <a:solidFill>
                  <a:srgbClr val="000066"/>
                </a:solidFill>
                <a:latin typeface="Arial" pitchFamily="34" charset="0"/>
                <a:cs typeface="Arial" pitchFamily="34" charset="0"/>
              </a:rPr>
            </a:br>
            <a:r>
              <a:rPr lang="en-ZA" dirty="0" smtClean="0">
                <a:solidFill>
                  <a:srgbClr val="000066"/>
                </a:solidFill>
                <a:latin typeface="Arial" pitchFamily="34" charset="0"/>
                <a:cs typeface="Arial" pitchFamily="34" charset="0"/>
              </a:rPr>
              <a:t>	     Value Adding Enterprise status</a:t>
            </a:r>
            <a:endParaRPr lang="en-US" b="1" dirty="0" smtClean="0">
              <a:solidFill>
                <a:srgbClr val="000066"/>
              </a:solidFill>
              <a:latin typeface="Arial" pitchFamily="34" charset="0"/>
              <a:cs typeface="Arial" pitchFamily="34" charset="0"/>
              <a:sym typeface="Symbol" pitchFamily="18" charset="2"/>
            </a:endParaRPr>
          </a:p>
          <a:p>
            <a:pPr>
              <a:lnSpc>
                <a:spcPct val="90000"/>
              </a:lnSpc>
              <a:buNone/>
            </a:pPr>
            <a:endParaRPr lang="en-US" b="1" dirty="0" smtClean="0">
              <a:solidFill>
                <a:srgbClr val="000066"/>
              </a:solidFill>
              <a:latin typeface="Arial" pitchFamily="34" charset="0"/>
              <a:cs typeface="Arial" pitchFamily="34" charset="0"/>
              <a:sym typeface="Symbol" pitchFamily="18" charset="2"/>
            </a:endParaRPr>
          </a:p>
          <a:p>
            <a:pPr>
              <a:lnSpc>
                <a:spcPct val="90000"/>
              </a:lnSpc>
              <a:buNone/>
            </a:pPr>
            <a:r>
              <a:rPr lang="en-US" b="1" dirty="0" smtClean="0">
                <a:solidFill>
                  <a:srgbClr val="000066"/>
                </a:solidFill>
                <a:latin typeface="Arial" pitchFamily="34" charset="0"/>
                <a:cs typeface="Arial" pitchFamily="34" charset="0"/>
                <a:sym typeface="Symbol" pitchFamily="18" charset="2"/>
              </a:rPr>
              <a:t> </a:t>
            </a:r>
            <a:endParaRPr lang="en-US" b="1" dirty="0">
              <a:solidFill>
                <a:srgbClr val="000066"/>
              </a:solidFill>
              <a:latin typeface="Arial" pitchFamily="34" charset="0"/>
              <a:cs typeface="Arial" pitchFamily="34" charset="0"/>
              <a:sym typeface="Symbol" pitchFamily="18" charset="2"/>
            </a:endParaRPr>
          </a:p>
        </p:txBody>
      </p:sp>
      <p:sp>
        <p:nvSpPr>
          <p:cNvPr id="5" name="Title 1"/>
          <p:cNvSpPr>
            <a:spLocks noGrp="1"/>
          </p:cNvSpPr>
          <p:nvPr>
            <p:ph type="title"/>
          </p:nvPr>
        </p:nvSpPr>
        <p:spPr>
          <a:xfrm>
            <a:off x="457200" y="1371600"/>
            <a:ext cx="8229600" cy="560406"/>
          </a:xfrm>
        </p:spPr>
        <p:txBody>
          <a:bodyPr/>
          <a:lstStyle/>
          <a:p>
            <a:r>
              <a:rPr lang="en-US" cap="none" dirty="0" smtClean="0">
                <a:solidFill>
                  <a:srgbClr val="A09055"/>
                </a:solidFill>
                <a:latin typeface="Arial" pitchFamily="34" charset="0"/>
                <a:cs typeface="Arial" pitchFamily="34" charset="0"/>
              </a:rPr>
              <a:t>History</a:t>
            </a:r>
            <a:endParaRPr lang="en-GB" dirty="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rgbClr val="A09055"/>
                </a:solidFill>
                <a:latin typeface="Arial" pitchFamily="34" charset="0"/>
                <a:cs typeface="Arial" pitchFamily="34" charset="0"/>
              </a:rPr>
              <a:t>Company Structure</a:t>
            </a:r>
            <a:endParaRPr lang="en-ZA" dirty="0"/>
          </a:p>
        </p:txBody>
      </p:sp>
      <p:grpSp>
        <p:nvGrpSpPr>
          <p:cNvPr id="109" name="Group 108"/>
          <p:cNvGrpSpPr/>
          <p:nvPr/>
        </p:nvGrpSpPr>
        <p:grpSpPr>
          <a:xfrm>
            <a:off x="679478" y="1993922"/>
            <a:ext cx="7092922" cy="4603430"/>
            <a:chOff x="679478" y="1993922"/>
            <a:chExt cx="7092922" cy="4603430"/>
          </a:xfrm>
        </p:grpSpPr>
        <p:sp>
          <p:nvSpPr>
            <p:cNvPr id="110" name="Line 62"/>
            <p:cNvSpPr>
              <a:spLocks noChangeShapeType="1"/>
            </p:cNvSpPr>
            <p:nvPr/>
          </p:nvSpPr>
          <p:spPr bwMode="auto">
            <a:xfrm flipH="1">
              <a:off x="4421215" y="3562372"/>
              <a:ext cx="4763" cy="520700"/>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11" name="Line 55"/>
            <p:cNvSpPr>
              <a:spLocks noChangeShapeType="1"/>
            </p:cNvSpPr>
            <p:nvPr/>
          </p:nvSpPr>
          <p:spPr bwMode="auto">
            <a:xfrm>
              <a:off x="5735665" y="2133622"/>
              <a:ext cx="336550" cy="0"/>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12" name="Rectangle 111"/>
            <p:cNvSpPr>
              <a:spLocks noChangeArrowheads="1"/>
            </p:cNvSpPr>
            <p:nvPr/>
          </p:nvSpPr>
          <p:spPr bwMode="auto">
            <a:xfrm>
              <a:off x="679478" y="3656034"/>
              <a:ext cx="2286000" cy="339725"/>
            </a:xfrm>
            <a:prstGeom prst="rect">
              <a:avLst/>
            </a:prstGeom>
            <a:solidFill>
              <a:srgbClr val="B99B1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13" name="Rectangle 94"/>
            <p:cNvSpPr>
              <a:spLocks noChangeArrowheads="1"/>
            </p:cNvSpPr>
            <p:nvPr/>
          </p:nvSpPr>
          <p:spPr bwMode="auto">
            <a:xfrm>
              <a:off x="6010303" y="2008209"/>
              <a:ext cx="1762097" cy="916735"/>
            </a:xfrm>
            <a:prstGeom prst="rect">
              <a:avLst/>
            </a:prstGeom>
            <a:solidFill>
              <a:srgbClr val="000066"/>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14" name="Rectangle 95"/>
            <p:cNvSpPr>
              <a:spLocks noChangeArrowheads="1"/>
            </p:cNvSpPr>
            <p:nvPr/>
          </p:nvSpPr>
          <p:spPr bwMode="auto">
            <a:xfrm>
              <a:off x="3038503" y="3656034"/>
              <a:ext cx="2768600" cy="339725"/>
            </a:xfrm>
            <a:prstGeom prst="rect">
              <a:avLst/>
            </a:prstGeom>
            <a:solidFill>
              <a:srgbClr val="000066"/>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15" name="Rectangle 96"/>
            <p:cNvSpPr>
              <a:spLocks noChangeArrowheads="1"/>
            </p:cNvSpPr>
            <p:nvPr/>
          </p:nvSpPr>
          <p:spPr bwMode="auto">
            <a:xfrm>
              <a:off x="3038503" y="2395559"/>
              <a:ext cx="2768600" cy="1181100"/>
            </a:xfrm>
            <a:prstGeom prst="rect">
              <a:avLst/>
            </a:prstGeom>
            <a:solidFill>
              <a:srgbClr val="000066"/>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16" name="Rectangle 97"/>
            <p:cNvSpPr>
              <a:spLocks noChangeArrowheads="1"/>
            </p:cNvSpPr>
            <p:nvPr/>
          </p:nvSpPr>
          <p:spPr bwMode="auto">
            <a:xfrm>
              <a:off x="3038503" y="1993922"/>
              <a:ext cx="2768600" cy="339725"/>
            </a:xfrm>
            <a:prstGeom prst="rect">
              <a:avLst/>
            </a:prstGeom>
            <a:solidFill>
              <a:srgbClr val="000066"/>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17" name="Text Box 98"/>
            <p:cNvSpPr txBox="1">
              <a:spLocks noChangeArrowheads="1"/>
            </p:cNvSpPr>
            <p:nvPr/>
          </p:nvSpPr>
          <p:spPr bwMode="auto">
            <a:xfrm>
              <a:off x="3702078" y="2063772"/>
              <a:ext cx="1487908" cy="215444"/>
            </a:xfrm>
            <a:prstGeom prst="rect">
              <a:avLst/>
            </a:prstGeom>
            <a:noFill/>
            <a:ln w="9525">
              <a:noFill/>
              <a:miter lim="800000"/>
              <a:headEnd/>
              <a:tailEnd/>
            </a:ln>
          </p:spPr>
          <p:txBody>
            <a:bodyPr wrap="none">
              <a:spAutoFit/>
            </a:bodyPr>
            <a:lstStyle/>
            <a:p>
              <a:r>
                <a:rPr lang="en-ZA" sz="800" b="1" dirty="0">
                  <a:solidFill>
                    <a:schemeClr val="bg1"/>
                  </a:solidFill>
                  <a:latin typeface="Arial" pitchFamily="34" charset="0"/>
                  <a:cs typeface="Arial" pitchFamily="34" charset="0"/>
                </a:rPr>
                <a:t>GLENRAND M·I·B LIMITED</a:t>
              </a:r>
              <a:endParaRPr lang="en-US" sz="800" b="1" dirty="0">
                <a:solidFill>
                  <a:schemeClr val="bg1"/>
                </a:solidFill>
                <a:latin typeface="Arial" pitchFamily="34" charset="0"/>
                <a:cs typeface="Arial" pitchFamily="34" charset="0"/>
              </a:endParaRPr>
            </a:p>
          </p:txBody>
        </p:sp>
        <p:sp>
          <p:nvSpPr>
            <p:cNvPr id="118" name="Text Box 99"/>
            <p:cNvSpPr txBox="1">
              <a:spLocks noChangeArrowheads="1"/>
            </p:cNvSpPr>
            <p:nvPr/>
          </p:nvSpPr>
          <p:spPr bwMode="auto">
            <a:xfrm>
              <a:off x="3079750" y="2459504"/>
              <a:ext cx="2787650" cy="1077218"/>
            </a:xfrm>
            <a:prstGeom prst="rect">
              <a:avLst/>
            </a:prstGeom>
            <a:noFill/>
            <a:ln w="9525">
              <a:noFill/>
              <a:miter lim="800000"/>
              <a:headEnd/>
              <a:tailEnd/>
            </a:ln>
          </p:spPr>
          <p:txBody>
            <a:bodyPr>
              <a:spAutoFit/>
            </a:bodyPr>
            <a:lstStyle/>
            <a:p>
              <a:pPr>
                <a:tabLst>
                  <a:tab pos="1168400" algn="l"/>
                  <a:tab pos="1343025" algn="l"/>
                </a:tabLst>
              </a:pPr>
              <a:r>
                <a:rPr lang="en-ZA" sz="800" dirty="0">
                  <a:solidFill>
                    <a:schemeClr val="bg1"/>
                  </a:solidFill>
                  <a:latin typeface="Arial" pitchFamily="34" charset="0"/>
                  <a:cs typeface="Arial" pitchFamily="34" charset="0"/>
                </a:rPr>
                <a:t>Board</a:t>
              </a:r>
            </a:p>
            <a:p>
              <a:pPr>
                <a:tabLst>
                  <a:tab pos="1168400" algn="l"/>
                  <a:tab pos="1343025" algn="l"/>
                </a:tabLst>
              </a:pPr>
              <a:r>
                <a:rPr lang="en-ZA" sz="700" dirty="0">
                  <a:solidFill>
                    <a:schemeClr val="bg1"/>
                  </a:solidFill>
                  <a:latin typeface="Arial" pitchFamily="34" charset="0"/>
                  <a:cs typeface="Arial" pitchFamily="34" charset="0"/>
                </a:rPr>
                <a:t>Non-executive Chairman 	- 	M F Kunene</a:t>
              </a:r>
            </a:p>
            <a:p>
              <a:pPr>
                <a:tabLst>
                  <a:tab pos="1168400" algn="l"/>
                  <a:tab pos="1343025" algn="l"/>
                </a:tabLst>
              </a:pPr>
              <a:r>
                <a:rPr lang="en-ZA" sz="700" dirty="0">
                  <a:solidFill>
                    <a:schemeClr val="bg1"/>
                  </a:solidFill>
                  <a:latin typeface="Arial" pitchFamily="34" charset="0"/>
                  <a:cs typeface="Arial" pitchFamily="34" charset="0"/>
                </a:rPr>
                <a:t>Chief Executive Officer 	- 	A J Chislett                        </a:t>
              </a:r>
              <a:r>
                <a:rPr lang="en-ZA" sz="700" dirty="0" smtClean="0">
                  <a:solidFill>
                    <a:schemeClr val="bg1"/>
                  </a:solidFill>
                  <a:latin typeface="Arial" pitchFamily="34" charset="0"/>
                  <a:cs typeface="Arial" pitchFamily="34" charset="0"/>
                </a:rPr>
                <a:t> </a:t>
              </a:r>
              <a:br>
                <a:rPr lang="en-ZA" sz="700" dirty="0" smtClean="0">
                  <a:solidFill>
                    <a:schemeClr val="bg1"/>
                  </a:solidFill>
                  <a:latin typeface="Arial" pitchFamily="34" charset="0"/>
                  <a:cs typeface="Arial" pitchFamily="34" charset="0"/>
                </a:rPr>
              </a:br>
              <a:r>
                <a:rPr lang="en-ZA" sz="700" dirty="0" smtClean="0">
                  <a:solidFill>
                    <a:schemeClr val="bg1"/>
                  </a:solidFill>
                  <a:latin typeface="Arial" pitchFamily="34" charset="0"/>
                  <a:cs typeface="Arial" pitchFamily="34" charset="0"/>
                </a:rPr>
                <a:t>Chief </a:t>
              </a:r>
              <a:r>
                <a:rPr lang="en-ZA" sz="700" dirty="0">
                  <a:solidFill>
                    <a:schemeClr val="bg1"/>
                  </a:solidFill>
                  <a:latin typeface="Arial" pitchFamily="34" charset="0"/>
                  <a:cs typeface="Arial" pitchFamily="34" charset="0"/>
                </a:rPr>
                <a:t>Financial </a:t>
              </a:r>
              <a:r>
                <a:rPr lang="en-ZA" sz="700" dirty="0" smtClean="0">
                  <a:solidFill>
                    <a:schemeClr val="bg1"/>
                  </a:solidFill>
                  <a:latin typeface="Arial" pitchFamily="34" charset="0"/>
                  <a:cs typeface="Arial" pitchFamily="34" charset="0"/>
                </a:rPr>
                <a:t>Officer </a:t>
              </a:r>
              <a:r>
                <a:rPr lang="en-ZA" sz="700" dirty="0">
                  <a:solidFill>
                    <a:schemeClr val="bg1"/>
                  </a:solidFill>
                  <a:latin typeface="Arial" pitchFamily="34" charset="0"/>
                  <a:cs typeface="Arial" pitchFamily="34" charset="0"/>
                </a:rPr>
                <a:t>	- 	G Whitcher</a:t>
              </a:r>
            </a:p>
            <a:p>
              <a:pPr>
                <a:tabLst>
                  <a:tab pos="1168400" algn="l"/>
                  <a:tab pos="1343025" algn="l"/>
                </a:tabLst>
              </a:pPr>
              <a:r>
                <a:rPr lang="en-ZA" sz="700" dirty="0">
                  <a:solidFill>
                    <a:schemeClr val="bg1"/>
                  </a:solidFill>
                  <a:latin typeface="Arial" pitchFamily="34" charset="0"/>
                  <a:cs typeface="Arial" pitchFamily="34" charset="0"/>
                </a:rPr>
                <a:t>Non-executive Directors	- </a:t>
              </a:r>
              <a:r>
                <a:rPr lang="en-ZA" sz="700" dirty="0" smtClean="0">
                  <a:solidFill>
                    <a:schemeClr val="bg1"/>
                  </a:solidFill>
                  <a:latin typeface="Arial" pitchFamily="34" charset="0"/>
                  <a:cs typeface="Arial" pitchFamily="34" charset="0"/>
                </a:rPr>
                <a:t>	B </a:t>
              </a:r>
              <a:r>
                <a:rPr lang="en-ZA" sz="700" dirty="0">
                  <a:solidFill>
                    <a:schemeClr val="bg1"/>
                  </a:solidFill>
                  <a:latin typeface="Arial" pitchFamily="34" charset="0"/>
                  <a:cs typeface="Arial" pitchFamily="34" charset="0"/>
                </a:rPr>
                <a:t>A Chelius (Alt</a:t>
              </a:r>
              <a:r>
                <a:rPr lang="en-ZA" sz="700" dirty="0" smtClean="0">
                  <a:solidFill>
                    <a:schemeClr val="bg1"/>
                  </a:solidFill>
                  <a:latin typeface="Arial" pitchFamily="34" charset="0"/>
                  <a:cs typeface="Arial" pitchFamily="34" charset="0"/>
                </a:rPr>
                <a:t>) / R </a:t>
              </a:r>
              <a:r>
                <a:rPr lang="en-ZA" sz="700" dirty="0">
                  <a:solidFill>
                    <a:schemeClr val="bg1"/>
                  </a:solidFill>
                  <a:latin typeface="Arial" pitchFamily="34" charset="0"/>
                  <a:cs typeface="Arial" pitchFamily="34" charset="0"/>
                </a:rPr>
                <a:t>G Cottrell</a:t>
              </a:r>
              <a:r>
                <a:rPr lang="en-ZA" sz="700" dirty="0" smtClean="0">
                  <a:solidFill>
                    <a:schemeClr val="bg1"/>
                  </a:solidFill>
                  <a:latin typeface="Arial" pitchFamily="34" charset="0"/>
                  <a:cs typeface="Arial" pitchFamily="34" charset="0"/>
                </a:rPr>
                <a:t>  	        			A </a:t>
              </a:r>
              <a:r>
                <a:rPr lang="en-ZA" sz="700" dirty="0">
                  <a:solidFill>
                    <a:schemeClr val="bg1"/>
                  </a:solidFill>
                  <a:latin typeface="Arial" pitchFamily="34" charset="0"/>
                  <a:cs typeface="Arial" pitchFamily="34" charset="0"/>
                </a:rPr>
                <a:t>P du Preez</a:t>
              </a:r>
              <a:r>
                <a:rPr lang="en-ZA" sz="700" dirty="0" smtClean="0">
                  <a:solidFill>
                    <a:schemeClr val="bg1"/>
                  </a:solidFill>
                  <a:latin typeface="Arial" pitchFamily="34" charset="0"/>
                  <a:cs typeface="Arial" pitchFamily="34" charset="0"/>
                </a:rPr>
                <a:t> / H </a:t>
              </a:r>
              <a:r>
                <a:rPr lang="en-ZA" sz="700" dirty="0">
                  <a:solidFill>
                    <a:schemeClr val="bg1"/>
                  </a:solidFill>
                  <a:latin typeface="Arial" pitchFamily="34" charset="0"/>
                  <a:cs typeface="Arial" pitchFamily="34" charset="0"/>
                </a:rPr>
                <a:t>H Hickey</a:t>
              </a:r>
              <a:r>
                <a:rPr lang="en-ZA" sz="700" dirty="0" smtClean="0">
                  <a:solidFill>
                    <a:schemeClr val="bg1"/>
                  </a:solidFill>
                  <a:latin typeface="Arial" pitchFamily="34" charset="0"/>
                  <a:cs typeface="Arial" pitchFamily="34" charset="0"/>
                </a:rPr>
                <a:t> </a:t>
              </a:r>
            </a:p>
            <a:p>
              <a:pPr>
                <a:tabLst>
                  <a:tab pos="1168400" algn="l"/>
                  <a:tab pos="1343025" algn="l"/>
                </a:tabLst>
              </a:pPr>
              <a:r>
                <a:rPr lang="en-ZA" sz="700" dirty="0" smtClean="0">
                  <a:solidFill>
                    <a:schemeClr val="bg1"/>
                  </a:solidFill>
                  <a:latin typeface="Arial" pitchFamily="34" charset="0"/>
                  <a:cs typeface="Arial" pitchFamily="34" charset="0"/>
                </a:rPr>
                <a:t>	       T </a:t>
              </a:r>
              <a:r>
                <a:rPr lang="en-ZA" sz="700" dirty="0">
                  <a:solidFill>
                    <a:schemeClr val="bg1"/>
                  </a:solidFill>
                  <a:latin typeface="Arial" pitchFamily="34" charset="0"/>
                  <a:cs typeface="Arial" pitchFamily="34" charset="0"/>
                </a:rPr>
                <a:t>T Khobane (Alt</a:t>
              </a:r>
              <a:r>
                <a:rPr lang="en-ZA" sz="700" dirty="0" smtClean="0">
                  <a:solidFill>
                    <a:schemeClr val="bg1"/>
                  </a:solidFill>
                  <a:latin typeface="Arial" pitchFamily="34" charset="0"/>
                  <a:cs typeface="Arial" pitchFamily="34" charset="0"/>
                </a:rPr>
                <a:t>) / M </a:t>
              </a:r>
              <a:r>
                <a:rPr lang="en-ZA" sz="700" dirty="0">
                  <a:solidFill>
                    <a:schemeClr val="bg1"/>
                  </a:solidFill>
                  <a:latin typeface="Arial" pitchFamily="34" charset="0"/>
                  <a:cs typeface="Arial" pitchFamily="34" charset="0"/>
                </a:rPr>
                <a:t>Mashishi</a:t>
              </a:r>
              <a:r>
                <a:rPr lang="en-ZA" sz="700" dirty="0" smtClean="0">
                  <a:solidFill>
                    <a:schemeClr val="bg1"/>
                  </a:solidFill>
                  <a:latin typeface="Arial" pitchFamily="34" charset="0"/>
                  <a:cs typeface="Arial" pitchFamily="34" charset="0"/>
                </a:rPr>
                <a:t>  	       T </a:t>
              </a:r>
              <a:r>
                <a:rPr lang="en-ZA" sz="700" dirty="0">
                  <a:solidFill>
                    <a:schemeClr val="bg1"/>
                  </a:solidFill>
                  <a:latin typeface="Arial" pitchFamily="34" charset="0"/>
                  <a:cs typeface="Arial" pitchFamily="34" charset="0"/>
                </a:rPr>
                <a:t>N Mgoduso</a:t>
              </a:r>
              <a:r>
                <a:rPr lang="en-ZA" sz="700" dirty="0" smtClean="0">
                  <a:solidFill>
                    <a:schemeClr val="bg1"/>
                  </a:solidFill>
                  <a:latin typeface="Arial" pitchFamily="34" charset="0"/>
                  <a:cs typeface="Arial" pitchFamily="34" charset="0"/>
                </a:rPr>
                <a:t> / N </a:t>
              </a:r>
              <a:r>
                <a:rPr lang="en-ZA" sz="700" dirty="0">
                  <a:solidFill>
                    <a:schemeClr val="bg1"/>
                  </a:solidFill>
                  <a:latin typeface="Arial" pitchFamily="34" charset="0"/>
                  <a:cs typeface="Arial" pitchFamily="34" charset="0"/>
                </a:rPr>
                <a:t>G Payne</a:t>
              </a:r>
              <a:endParaRPr lang="en-US" sz="700" dirty="0">
                <a:solidFill>
                  <a:schemeClr val="bg1"/>
                </a:solidFill>
                <a:latin typeface="Arial" pitchFamily="34" charset="0"/>
                <a:cs typeface="Arial" pitchFamily="34" charset="0"/>
              </a:endParaRPr>
            </a:p>
          </p:txBody>
        </p:sp>
        <p:sp>
          <p:nvSpPr>
            <p:cNvPr id="119" name="Text Box 100"/>
            <p:cNvSpPr txBox="1">
              <a:spLocks noChangeArrowheads="1"/>
            </p:cNvSpPr>
            <p:nvPr/>
          </p:nvSpPr>
          <p:spPr bwMode="auto">
            <a:xfrm>
              <a:off x="1123978" y="3738584"/>
              <a:ext cx="1362075" cy="198438"/>
            </a:xfrm>
            <a:prstGeom prst="rect">
              <a:avLst/>
            </a:prstGeom>
            <a:noFill/>
            <a:ln w="9525">
              <a:noFill/>
              <a:miter lim="800000"/>
              <a:headEnd/>
              <a:tailEnd/>
            </a:ln>
          </p:spPr>
          <p:txBody>
            <a:bodyPr wrap="none">
              <a:spAutoFit/>
            </a:bodyPr>
            <a:lstStyle/>
            <a:p>
              <a:r>
                <a:rPr lang="en-ZA" sz="700" dirty="0">
                  <a:solidFill>
                    <a:schemeClr val="bg1"/>
                  </a:solidFill>
                  <a:latin typeface="Arial" pitchFamily="34" charset="0"/>
                  <a:cs typeface="Arial" pitchFamily="34" charset="0"/>
                </a:rPr>
                <a:t>Company Secretary  - E Price</a:t>
              </a:r>
              <a:endParaRPr lang="en-US" sz="700" dirty="0">
                <a:solidFill>
                  <a:schemeClr val="bg1"/>
                </a:solidFill>
                <a:latin typeface="Arial" pitchFamily="34" charset="0"/>
                <a:cs typeface="Arial" pitchFamily="34" charset="0"/>
              </a:endParaRPr>
            </a:p>
          </p:txBody>
        </p:sp>
        <p:sp>
          <p:nvSpPr>
            <p:cNvPr id="120" name="Text Box 101"/>
            <p:cNvSpPr txBox="1">
              <a:spLocks noChangeArrowheads="1"/>
            </p:cNvSpPr>
            <p:nvPr/>
          </p:nvSpPr>
          <p:spPr bwMode="auto">
            <a:xfrm>
              <a:off x="3232178" y="3714772"/>
              <a:ext cx="2343150" cy="198437"/>
            </a:xfrm>
            <a:prstGeom prst="rect">
              <a:avLst/>
            </a:prstGeom>
            <a:noFill/>
            <a:ln w="9525">
              <a:noFill/>
              <a:miter lim="800000"/>
              <a:headEnd/>
              <a:tailEnd/>
            </a:ln>
          </p:spPr>
          <p:txBody>
            <a:bodyPr>
              <a:spAutoFit/>
            </a:bodyPr>
            <a:lstStyle/>
            <a:p>
              <a:pPr algn="ctr"/>
              <a:r>
                <a:rPr lang="en-ZA" sz="700" dirty="0">
                  <a:solidFill>
                    <a:schemeClr val="bg1"/>
                  </a:solidFill>
                  <a:latin typeface="Arial" pitchFamily="34" charset="0"/>
                  <a:cs typeface="Arial" pitchFamily="34" charset="0"/>
                </a:rPr>
                <a:t>CEO – A J Chislett</a:t>
              </a:r>
              <a:endParaRPr lang="en-US" sz="700" dirty="0">
                <a:solidFill>
                  <a:schemeClr val="bg1"/>
                </a:solidFill>
                <a:latin typeface="Arial" pitchFamily="34" charset="0"/>
                <a:cs typeface="Arial" pitchFamily="34" charset="0"/>
              </a:endParaRPr>
            </a:p>
          </p:txBody>
        </p:sp>
        <p:sp>
          <p:nvSpPr>
            <p:cNvPr id="121" name="Text Box 103"/>
            <p:cNvSpPr txBox="1">
              <a:spLocks noChangeArrowheads="1"/>
            </p:cNvSpPr>
            <p:nvPr/>
          </p:nvSpPr>
          <p:spPr bwMode="auto">
            <a:xfrm>
              <a:off x="6019800" y="2060848"/>
              <a:ext cx="1720552" cy="738664"/>
            </a:xfrm>
            <a:prstGeom prst="rect">
              <a:avLst/>
            </a:prstGeom>
            <a:noFill/>
            <a:ln w="9525">
              <a:noFill/>
              <a:miter lim="800000"/>
              <a:headEnd/>
              <a:tailEnd/>
            </a:ln>
          </p:spPr>
          <p:txBody>
            <a:bodyPr wrap="square" anchor="ctr">
              <a:spAutoFit/>
            </a:bodyPr>
            <a:lstStyle/>
            <a:p>
              <a:pPr>
                <a:tabLst>
                  <a:tab pos="1168400" algn="l"/>
                </a:tabLst>
              </a:pPr>
              <a:r>
                <a:rPr lang="en-ZA" sz="600" dirty="0">
                  <a:solidFill>
                    <a:schemeClr val="bg1"/>
                  </a:solidFill>
                  <a:latin typeface="Arial" pitchFamily="34" charset="0"/>
                  <a:cs typeface="Arial" pitchFamily="34" charset="0"/>
                </a:rPr>
                <a:t>Trustee Board </a:t>
              </a:r>
              <a:r>
                <a:rPr lang="en-ZA" sz="600" dirty="0" smtClean="0">
                  <a:solidFill>
                    <a:schemeClr val="bg1"/>
                  </a:solidFill>
                  <a:latin typeface="Arial" pitchFamily="34" charset="0"/>
                  <a:cs typeface="Arial" pitchFamily="34" charset="0"/>
                </a:rPr>
                <a:t>Investments	23.8%</a:t>
              </a:r>
            </a:p>
            <a:p>
              <a:pPr>
                <a:tabLst>
                  <a:tab pos="1168400" algn="l"/>
                </a:tabLst>
              </a:pPr>
              <a:r>
                <a:rPr lang="en-ZA" sz="600" dirty="0" smtClean="0">
                  <a:solidFill>
                    <a:schemeClr val="bg1"/>
                  </a:solidFill>
                  <a:latin typeface="Arial" pitchFamily="34" charset="0"/>
                  <a:cs typeface="Arial" pitchFamily="34" charset="0"/>
                </a:rPr>
                <a:t>Kunene Finance / Bros. Holdings	10,62%</a:t>
              </a:r>
            </a:p>
            <a:p>
              <a:pPr>
                <a:tabLst>
                  <a:tab pos="1168400" algn="l"/>
                </a:tabLst>
              </a:pPr>
              <a:r>
                <a:rPr lang="en-ZA" sz="600" dirty="0" err="1" smtClean="0">
                  <a:solidFill>
                    <a:schemeClr val="bg1"/>
                  </a:solidFill>
                  <a:latin typeface="Arial" pitchFamily="34" charset="0"/>
                  <a:cs typeface="Arial" pitchFamily="34" charset="0"/>
                </a:rPr>
                <a:t>Matemeku</a:t>
              </a:r>
              <a:r>
                <a:rPr lang="en-ZA" sz="600" dirty="0" smtClean="0">
                  <a:solidFill>
                    <a:schemeClr val="bg1"/>
                  </a:solidFill>
                  <a:latin typeface="Arial" pitchFamily="34" charset="0"/>
                  <a:cs typeface="Arial" pitchFamily="34" charset="0"/>
                </a:rPr>
                <a:t> Investments 	5,53%</a:t>
              </a:r>
            </a:p>
            <a:p>
              <a:pPr>
                <a:tabLst>
                  <a:tab pos="1168400" algn="l"/>
                </a:tabLst>
              </a:pPr>
              <a:r>
                <a:rPr lang="en-ZA" sz="600" dirty="0" err="1" smtClean="0">
                  <a:solidFill>
                    <a:schemeClr val="bg1"/>
                  </a:solidFill>
                  <a:latin typeface="Arial" pitchFamily="34" charset="0"/>
                  <a:cs typeface="Arial" pitchFamily="34" charset="0"/>
                </a:rPr>
                <a:t>Ayavuna</a:t>
              </a:r>
              <a:r>
                <a:rPr lang="en-ZA" sz="600" dirty="0" smtClean="0">
                  <a:solidFill>
                    <a:schemeClr val="bg1"/>
                  </a:solidFill>
                  <a:latin typeface="Arial" pitchFamily="34" charset="0"/>
                  <a:cs typeface="Arial" pitchFamily="34" charset="0"/>
                </a:rPr>
                <a:t> Women’s Investments 	5,53%</a:t>
              </a:r>
            </a:p>
            <a:p>
              <a:pPr>
                <a:tabLst>
                  <a:tab pos="1168400" algn="l"/>
                </a:tabLst>
              </a:pPr>
              <a:r>
                <a:rPr lang="en-ZA" sz="600" dirty="0" err="1" smtClean="0">
                  <a:solidFill>
                    <a:schemeClr val="bg1"/>
                  </a:solidFill>
                  <a:latin typeface="Arial" pitchFamily="34" charset="0"/>
                  <a:cs typeface="Arial" pitchFamily="34" charset="0"/>
                </a:rPr>
                <a:t>Makgulong</a:t>
              </a:r>
              <a:r>
                <a:rPr lang="en-ZA" sz="600" dirty="0" smtClean="0">
                  <a:solidFill>
                    <a:schemeClr val="bg1"/>
                  </a:solidFill>
                  <a:latin typeface="Arial" pitchFamily="34" charset="0"/>
                  <a:cs typeface="Arial" pitchFamily="34" charset="0"/>
                </a:rPr>
                <a:t> </a:t>
              </a:r>
              <a:r>
                <a:rPr lang="en-ZA" sz="600" dirty="0">
                  <a:solidFill>
                    <a:schemeClr val="bg1"/>
                  </a:solidFill>
                  <a:latin typeface="Arial" pitchFamily="34" charset="0"/>
                  <a:cs typeface="Arial" pitchFamily="34" charset="0"/>
                </a:rPr>
                <a:t>Employee </a:t>
              </a:r>
              <a:r>
                <a:rPr lang="en-ZA" sz="600" dirty="0" smtClean="0">
                  <a:solidFill>
                    <a:schemeClr val="bg1"/>
                  </a:solidFill>
                  <a:latin typeface="Arial" pitchFamily="34" charset="0"/>
                  <a:cs typeface="Arial" pitchFamily="34" charset="0"/>
                </a:rPr>
                <a:t>Trust 	4,53%</a:t>
              </a:r>
              <a:endParaRPr lang="en-ZA" sz="600" dirty="0">
                <a:solidFill>
                  <a:schemeClr val="bg1"/>
                </a:solidFill>
                <a:latin typeface="Arial" pitchFamily="34" charset="0"/>
                <a:cs typeface="Arial" pitchFamily="34" charset="0"/>
              </a:endParaRPr>
            </a:p>
            <a:p>
              <a:pPr>
                <a:tabLst>
                  <a:tab pos="1168400" algn="l"/>
                </a:tabLst>
              </a:pPr>
              <a:r>
                <a:rPr lang="en-ZA" sz="600" dirty="0">
                  <a:solidFill>
                    <a:schemeClr val="bg1"/>
                  </a:solidFill>
                  <a:latin typeface="Arial" pitchFamily="34" charset="0"/>
                  <a:cs typeface="Arial" pitchFamily="34" charset="0"/>
                </a:rPr>
                <a:t>Directors &amp; </a:t>
              </a:r>
              <a:r>
                <a:rPr lang="en-ZA" sz="600" dirty="0" smtClean="0">
                  <a:solidFill>
                    <a:schemeClr val="bg1"/>
                  </a:solidFill>
                  <a:latin typeface="Arial" pitchFamily="34" charset="0"/>
                  <a:cs typeface="Arial" pitchFamily="34" charset="0"/>
                </a:rPr>
                <a:t>Management 	3.79%</a:t>
              </a:r>
              <a:endParaRPr lang="en-ZA" sz="600" dirty="0">
                <a:solidFill>
                  <a:schemeClr val="bg1"/>
                </a:solidFill>
                <a:latin typeface="Arial" pitchFamily="34" charset="0"/>
                <a:cs typeface="Arial" pitchFamily="34" charset="0"/>
              </a:endParaRPr>
            </a:p>
            <a:p>
              <a:pPr>
                <a:tabLst>
                  <a:tab pos="1168400" algn="l"/>
                </a:tabLst>
              </a:pPr>
              <a:r>
                <a:rPr lang="en-ZA" sz="600" dirty="0" smtClean="0">
                  <a:solidFill>
                    <a:schemeClr val="bg1"/>
                  </a:solidFill>
                  <a:latin typeface="Arial" pitchFamily="34" charset="0"/>
                  <a:cs typeface="Arial" pitchFamily="34" charset="0"/>
                </a:rPr>
                <a:t>Other 	46.2%</a:t>
              </a:r>
              <a:endParaRPr lang="en-US" sz="600" dirty="0">
                <a:solidFill>
                  <a:schemeClr val="bg1"/>
                </a:solidFill>
                <a:latin typeface="Arial" pitchFamily="34" charset="0"/>
                <a:cs typeface="Arial" pitchFamily="34" charset="0"/>
              </a:endParaRPr>
            </a:p>
          </p:txBody>
        </p:sp>
        <p:sp>
          <p:nvSpPr>
            <p:cNvPr id="122" name="Line 106"/>
            <p:cNvSpPr>
              <a:spLocks noChangeShapeType="1"/>
            </p:cNvSpPr>
            <p:nvPr/>
          </p:nvSpPr>
          <p:spPr bwMode="auto">
            <a:xfrm flipH="1">
              <a:off x="1781203" y="3262334"/>
              <a:ext cx="1255712" cy="0"/>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23" name="Line 107"/>
            <p:cNvSpPr>
              <a:spLocks noChangeShapeType="1"/>
            </p:cNvSpPr>
            <p:nvPr/>
          </p:nvSpPr>
          <p:spPr bwMode="auto">
            <a:xfrm>
              <a:off x="1784378" y="3270272"/>
              <a:ext cx="0" cy="385762"/>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24" name="Line 69"/>
            <p:cNvSpPr>
              <a:spLocks noChangeShapeType="1"/>
            </p:cNvSpPr>
            <p:nvPr/>
          </p:nvSpPr>
          <p:spPr bwMode="auto">
            <a:xfrm>
              <a:off x="5665815" y="4084659"/>
              <a:ext cx="0" cy="971550"/>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25" name="Line 70"/>
            <p:cNvSpPr>
              <a:spLocks noChangeShapeType="1"/>
            </p:cNvSpPr>
            <p:nvPr/>
          </p:nvSpPr>
          <p:spPr bwMode="auto">
            <a:xfrm>
              <a:off x="4421215" y="4081484"/>
              <a:ext cx="0" cy="971550"/>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26" name="Line 71"/>
            <p:cNvSpPr>
              <a:spLocks noChangeShapeType="1"/>
            </p:cNvSpPr>
            <p:nvPr/>
          </p:nvSpPr>
          <p:spPr bwMode="auto">
            <a:xfrm>
              <a:off x="7405715" y="4084659"/>
              <a:ext cx="0" cy="971550"/>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27" name="Line 73"/>
            <p:cNvSpPr>
              <a:spLocks noChangeShapeType="1"/>
            </p:cNvSpPr>
            <p:nvPr/>
          </p:nvSpPr>
          <p:spPr bwMode="auto">
            <a:xfrm>
              <a:off x="3114703" y="4084659"/>
              <a:ext cx="0" cy="971550"/>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28" name="Line 74"/>
            <p:cNvSpPr>
              <a:spLocks noChangeShapeType="1"/>
            </p:cNvSpPr>
            <p:nvPr/>
          </p:nvSpPr>
          <p:spPr bwMode="auto">
            <a:xfrm>
              <a:off x="2265390" y="4084659"/>
              <a:ext cx="0" cy="971550"/>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29" name="Line 75"/>
            <p:cNvSpPr>
              <a:spLocks noChangeShapeType="1"/>
            </p:cNvSpPr>
            <p:nvPr/>
          </p:nvSpPr>
          <p:spPr bwMode="auto">
            <a:xfrm>
              <a:off x="6465915" y="4084659"/>
              <a:ext cx="0" cy="971550"/>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30" name="Line 76"/>
            <p:cNvSpPr>
              <a:spLocks noChangeShapeType="1"/>
            </p:cNvSpPr>
            <p:nvPr/>
          </p:nvSpPr>
          <p:spPr bwMode="auto">
            <a:xfrm>
              <a:off x="1406553" y="4084659"/>
              <a:ext cx="0" cy="971550"/>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31" name="Rectangle 78"/>
            <p:cNvSpPr>
              <a:spLocks noChangeArrowheads="1"/>
            </p:cNvSpPr>
            <p:nvPr/>
          </p:nvSpPr>
          <p:spPr bwMode="auto">
            <a:xfrm>
              <a:off x="2711363" y="4168797"/>
              <a:ext cx="819150" cy="666750"/>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32" name="Rectangle 79"/>
            <p:cNvSpPr>
              <a:spLocks noChangeArrowheads="1"/>
            </p:cNvSpPr>
            <p:nvPr/>
          </p:nvSpPr>
          <p:spPr bwMode="auto">
            <a:xfrm>
              <a:off x="3561412" y="4168797"/>
              <a:ext cx="1648169" cy="666750"/>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33" name="Rectangle 80"/>
            <p:cNvSpPr>
              <a:spLocks noChangeArrowheads="1"/>
            </p:cNvSpPr>
            <p:nvPr/>
          </p:nvSpPr>
          <p:spPr bwMode="auto">
            <a:xfrm>
              <a:off x="5240480" y="4168797"/>
              <a:ext cx="819150" cy="666750"/>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34" name="Rectangle 81"/>
            <p:cNvSpPr>
              <a:spLocks noChangeArrowheads="1"/>
            </p:cNvSpPr>
            <p:nvPr/>
          </p:nvSpPr>
          <p:spPr bwMode="auto">
            <a:xfrm>
              <a:off x="6090529" y="4168797"/>
              <a:ext cx="819150" cy="666750"/>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35" name="Rectangle 82"/>
            <p:cNvSpPr>
              <a:spLocks noChangeArrowheads="1"/>
            </p:cNvSpPr>
            <p:nvPr/>
          </p:nvSpPr>
          <p:spPr bwMode="auto">
            <a:xfrm>
              <a:off x="6940578" y="4168797"/>
              <a:ext cx="819150" cy="666750"/>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36" name="Rectangle 83"/>
            <p:cNvSpPr>
              <a:spLocks noChangeArrowheads="1"/>
            </p:cNvSpPr>
            <p:nvPr/>
          </p:nvSpPr>
          <p:spPr bwMode="auto">
            <a:xfrm>
              <a:off x="1011265" y="4168797"/>
              <a:ext cx="819150" cy="666750"/>
            </a:xfrm>
            <a:prstGeom prst="rect">
              <a:avLst/>
            </a:prstGeom>
            <a:solidFill>
              <a:srgbClr val="B99B1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37" name="Rectangle 84"/>
            <p:cNvSpPr>
              <a:spLocks noChangeArrowheads="1"/>
            </p:cNvSpPr>
            <p:nvPr/>
          </p:nvSpPr>
          <p:spPr bwMode="auto">
            <a:xfrm>
              <a:off x="1861314" y="4168797"/>
              <a:ext cx="819150" cy="666750"/>
            </a:xfrm>
            <a:prstGeom prst="rect">
              <a:avLst/>
            </a:prstGeom>
            <a:solidFill>
              <a:srgbClr val="B99B1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38" name="Rectangle 86"/>
            <p:cNvSpPr>
              <a:spLocks noChangeArrowheads="1"/>
            </p:cNvSpPr>
            <p:nvPr/>
          </p:nvSpPr>
          <p:spPr bwMode="auto">
            <a:xfrm>
              <a:off x="1006503" y="4946352"/>
              <a:ext cx="819150" cy="1651000"/>
            </a:xfrm>
            <a:prstGeom prst="rect">
              <a:avLst/>
            </a:prstGeom>
            <a:solidFill>
              <a:srgbClr val="B99B1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39" name="Rectangle 87"/>
            <p:cNvSpPr>
              <a:spLocks noChangeArrowheads="1"/>
            </p:cNvSpPr>
            <p:nvPr/>
          </p:nvSpPr>
          <p:spPr bwMode="auto">
            <a:xfrm>
              <a:off x="1857345" y="4946352"/>
              <a:ext cx="819150" cy="1651000"/>
            </a:xfrm>
            <a:prstGeom prst="rect">
              <a:avLst/>
            </a:prstGeom>
            <a:solidFill>
              <a:srgbClr val="B99B1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40" name="Rectangle 89"/>
            <p:cNvSpPr>
              <a:spLocks noChangeArrowheads="1"/>
            </p:cNvSpPr>
            <p:nvPr/>
          </p:nvSpPr>
          <p:spPr bwMode="auto">
            <a:xfrm>
              <a:off x="2708187" y="4941168"/>
              <a:ext cx="819150" cy="1651000"/>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41" name="Rectangle 90"/>
            <p:cNvSpPr>
              <a:spLocks noChangeArrowheads="1"/>
            </p:cNvSpPr>
            <p:nvPr/>
          </p:nvSpPr>
          <p:spPr bwMode="auto">
            <a:xfrm>
              <a:off x="3559029" y="4946352"/>
              <a:ext cx="1648170" cy="1651000"/>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42" name="Rectangle 91"/>
            <p:cNvSpPr>
              <a:spLocks noChangeArrowheads="1"/>
            </p:cNvSpPr>
            <p:nvPr/>
          </p:nvSpPr>
          <p:spPr bwMode="auto">
            <a:xfrm>
              <a:off x="5238891" y="4946352"/>
              <a:ext cx="819150" cy="1651000"/>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43" name="Rectangle 92"/>
            <p:cNvSpPr>
              <a:spLocks noChangeArrowheads="1"/>
            </p:cNvSpPr>
            <p:nvPr/>
          </p:nvSpPr>
          <p:spPr bwMode="auto">
            <a:xfrm>
              <a:off x="6089733" y="4946352"/>
              <a:ext cx="819150" cy="1651000"/>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44" name="Rectangle 93"/>
            <p:cNvSpPr>
              <a:spLocks noChangeArrowheads="1"/>
            </p:cNvSpPr>
            <p:nvPr/>
          </p:nvSpPr>
          <p:spPr bwMode="auto">
            <a:xfrm>
              <a:off x="6940578" y="4946352"/>
              <a:ext cx="819150" cy="1651000"/>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itchFamily="34" charset="0"/>
                <a:cs typeface="Arial" pitchFamily="34" charset="0"/>
              </a:endParaRPr>
            </a:p>
          </p:txBody>
        </p:sp>
        <p:sp>
          <p:nvSpPr>
            <p:cNvPr id="145" name="Text Box 94"/>
            <p:cNvSpPr txBox="1">
              <a:spLocks noChangeArrowheads="1"/>
            </p:cNvSpPr>
            <p:nvPr/>
          </p:nvSpPr>
          <p:spPr bwMode="auto">
            <a:xfrm>
              <a:off x="2771800" y="4241822"/>
              <a:ext cx="720080" cy="553998"/>
            </a:xfrm>
            <a:prstGeom prst="rect">
              <a:avLst/>
            </a:prstGeom>
            <a:noFill/>
            <a:ln w="9525">
              <a:noFill/>
              <a:miter lim="800000"/>
              <a:headEnd/>
              <a:tailEnd/>
            </a:ln>
          </p:spPr>
          <p:txBody>
            <a:bodyPr wrap="square">
              <a:spAutoFit/>
            </a:bodyPr>
            <a:lstStyle/>
            <a:p>
              <a:pPr algn="ctr"/>
              <a:r>
                <a:rPr lang="en-ZA" sz="600" b="1" dirty="0">
                  <a:solidFill>
                    <a:schemeClr val="bg1"/>
                  </a:solidFill>
                  <a:latin typeface="Arial" pitchFamily="34" charset="0"/>
                  <a:cs typeface="Arial" pitchFamily="34" charset="0"/>
                </a:rPr>
                <a:t>FINANCE</a:t>
              </a:r>
            </a:p>
            <a:p>
              <a:pPr algn="ctr"/>
              <a:endParaRPr lang="en-ZA" sz="600" dirty="0">
                <a:solidFill>
                  <a:schemeClr val="bg1"/>
                </a:solidFill>
                <a:latin typeface="Arial" pitchFamily="34" charset="0"/>
                <a:cs typeface="Arial" pitchFamily="34" charset="0"/>
              </a:endParaRPr>
            </a:p>
            <a:p>
              <a:pPr algn="ctr"/>
              <a:endParaRPr lang="en-ZA" sz="600" dirty="0" smtClean="0">
                <a:solidFill>
                  <a:schemeClr val="bg1"/>
                </a:solidFill>
                <a:latin typeface="Arial" pitchFamily="34" charset="0"/>
                <a:cs typeface="Arial" pitchFamily="34" charset="0"/>
              </a:endParaRPr>
            </a:p>
            <a:p>
              <a:pPr algn="ctr"/>
              <a:endParaRPr lang="en-ZA" sz="600" dirty="0">
                <a:solidFill>
                  <a:schemeClr val="bg1"/>
                </a:solidFill>
                <a:latin typeface="Arial" pitchFamily="34" charset="0"/>
                <a:cs typeface="Arial" pitchFamily="34" charset="0"/>
              </a:endParaRPr>
            </a:p>
            <a:p>
              <a:pPr algn="ctr"/>
              <a:r>
                <a:rPr lang="en-ZA" sz="600" dirty="0">
                  <a:solidFill>
                    <a:schemeClr val="bg1"/>
                  </a:solidFill>
                  <a:latin typeface="Arial" pitchFamily="34" charset="0"/>
                  <a:cs typeface="Arial" pitchFamily="34" charset="0"/>
                </a:rPr>
                <a:t>G Whitcher</a:t>
              </a:r>
              <a:endParaRPr lang="en-US" sz="600" dirty="0">
                <a:solidFill>
                  <a:schemeClr val="bg1"/>
                </a:solidFill>
                <a:latin typeface="Arial" pitchFamily="34" charset="0"/>
                <a:cs typeface="Arial" pitchFamily="34" charset="0"/>
              </a:endParaRPr>
            </a:p>
          </p:txBody>
        </p:sp>
        <p:sp>
          <p:nvSpPr>
            <p:cNvPr id="146" name="Text Box 96"/>
            <p:cNvSpPr txBox="1">
              <a:spLocks noChangeArrowheads="1"/>
            </p:cNvSpPr>
            <p:nvPr/>
          </p:nvSpPr>
          <p:spPr bwMode="auto">
            <a:xfrm>
              <a:off x="5267353" y="4241822"/>
              <a:ext cx="809625" cy="553998"/>
            </a:xfrm>
            <a:prstGeom prst="rect">
              <a:avLst/>
            </a:prstGeom>
            <a:noFill/>
            <a:ln w="9525">
              <a:noFill/>
              <a:miter lim="800000"/>
              <a:headEnd/>
              <a:tailEnd/>
            </a:ln>
          </p:spPr>
          <p:txBody>
            <a:bodyPr>
              <a:spAutoFit/>
            </a:bodyPr>
            <a:lstStyle/>
            <a:p>
              <a:pPr algn="ctr"/>
              <a:r>
                <a:rPr lang="en-ZA" sz="600" b="1" dirty="0">
                  <a:solidFill>
                    <a:schemeClr val="bg1"/>
                  </a:solidFill>
                  <a:latin typeface="Arial" pitchFamily="34" charset="0"/>
                  <a:cs typeface="Arial" pitchFamily="34" charset="0"/>
                </a:rPr>
                <a:t>INFORMATION</a:t>
              </a:r>
            </a:p>
            <a:p>
              <a:pPr algn="ctr"/>
              <a:r>
                <a:rPr lang="en-ZA" sz="600" b="1" dirty="0">
                  <a:solidFill>
                    <a:schemeClr val="bg1"/>
                  </a:solidFill>
                  <a:latin typeface="Arial" pitchFamily="34" charset="0"/>
                  <a:cs typeface="Arial" pitchFamily="34" charset="0"/>
                </a:rPr>
                <a:t>TECHNOLOGY</a:t>
              </a:r>
            </a:p>
            <a:p>
              <a:pPr algn="ctr"/>
              <a:endParaRPr lang="en-ZA" sz="600" b="1" dirty="0" smtClean="0">
                <a:solidFill>
                  <a:schemeClr val="bg1"/>
                </a:solidFill>
                <a:latin typeface="Arial" pitchFamily="34" charset="0"/>
                <a:cs typeface="Arial" pitchFamily="34" charset="0"/>
              </a:endParaRPr>
            </a:p>
            <a:p>
              <a:pPr algn="ctr"/>
              <a:endParaRPr lang="en-ZA" sz="600" b="1" dirty="0">
                <a:solidFill>
                  <a:schemeClr val="bg1"/>
                </a:solidFill>
                <a:latin typeface="Arial" pitchFamily="34" charset="0"/>
                <a:cs typeface="Arial" pitchFamily="34" charset="0"/>
              </a:endParaRPr>
            </a:p>
            <a:p>
              <a:pPr algn="ctr"/>
              <a:r>
                <a:rPr lang="en-ZA" sz="600" dirty="0">
                  <a:solidFill>
                    <a:schemeClr val="bg1"/>
                  </a:solidFill>
                  <a:latin typeface="Arial" pitchFamily="34" charset="0"/>
                  <a:cs typeface="Arial" pitchFamily="34" charset="0"/>
                </a:rPr>
                <a:t>R </a:t>
              </a:r>
              <a:r>
                <a:rPr lang="en-ZA" sz="600" dirty="0" err="1">
                  <a:solidFill>
                    <a:schemeClr val="bg1"/>
                  </a:solidFill>
                  <a:latin typeface="Arial" pitchFamily="34" charset="0"/>
                  <a:cs typeface="Arial" pitchFamily="34" charset="0"/>
                </a:rPr>
                <a:t>Bardien</a:t>
              </a:r>
              <a:endParaRPr lang="en-US" sz="600" dirty="0">
                <a:solidFill>
                  <a:schemeClr val="bg1"/>
                </a:solidFill>
                <a:latin typeface="Arial" pitchFamily="34" charset="0"/>
                <a:cs typeface="Arial" pitchFamily="34" charset="0"/>
              </a:endParaRPr>
            </a:p>
          </p:txBody>
        </p:sp>
        <p:sp>
          <p:nvSpPr>
            <p:cNvPr id="147" name="Text Box 97"/>
            <p:cNvSpPr txBox="1">
              <a:spLocks noChangeArrowheads="1"/>
            </p:cNvSpPr>
            <p:nvPr/>
          </p:nvSpPr>
          <p:spPr bwMode="auto">
            <a:xfrm>
              <a:off x="6107140" y="4241822"/>
              <a:ext cx="808038" cy="553998"/>
            </a:xfrm>
            <a:prstGeom prst="rect">
              <a:avLst/>
            </a:prstGeom>
            <a:noFill/>
            <a:ln w="9525">
              <a:noFill/>
              <a:miter lim="800000"/>
              <a:headEnd/>
              <a:tailEnd/>
            </a:ln>
          </p:spPr>
          <p:txBody>
            <a:bodyPr>
              <a:spAutoFit/>
            </a:bodyPr>
            <a:lstStyle/>
            <a:p>
              <a:pPr algn="ctr"/>
              <a:r>
                <a:rPr lang="en-ZA" sz="600" b="1" dirty="0">
                  <a:solidFill>
                    <a:schemeClr val="bg1"/>
                  </a:solidFill>
                  <a:latin typeface="Arial" pitchFamily="34" charset="0"/>
                  <a:cs typeface="Arial" pitchFamily="34" charset="0"/>
                </a:rPr>
                <a:t>GOVERNANCE</a:t>
              </a:r>
            </a:p>
            <a:p>
              <a:pPr algn="ctr"/>
              <a:endParaRPr lang="en-ZA" sz="600" b="1" dirty="0">
                <a:solidFill>
                  <a:schemeClr val="bg1"/>
                </a:solidFill>
                <a:latin typeface="Arial" pitchFamily="34" charset="0"/>
                <a:cs typeface="Arial" pitchFamily="34" charset="0"/>
              </a:endParaRPr>
            </a:p>
            <a:p>
              <a:pPr algn="ctr"/>
              <a:endParaRPr lang="en-ZA" sz="600" b="1" dirty="0" smtClean="0">
                <a:solidFill>
                  <a:schemeClr val="bg1"/>
                </a:solidFill>
                <a:latin typeface="Arial" pitchFamily="34" charset="0"/>
                <a:cs typeface="Arial" pitchFamily="34" charset="0"/>
              </a:endParaRPr>
            </a:p>
            <a:p>
              <a:pPr algn="ctr"/>
              <a:endParaRPr lang="en-ZA" sz="600" b="1" dirty="0">
                <a:solidFill>
                  <a:schemeClr val="bg1"/>
                </a:solidFill>
                <a:latin typeface="Arial" pitchFamily="34" charset="0"/>
                <a:cs typeface="Arial" pitchFamily="34" charset="0"/>
              </a:endParaRPr>
            </a:p>
            <a:p>
              <a:pPr algn="ctr"/>
              <a:r>
                <a:rPr lang="en-ZA" sz="600" dirty="0">
                  <a:solidFill>
                    <a:schemeClr val="bg1"/>
                  </a:solidFill>
                  <a:latin typeface="Arial" pitchFamily="34" charset="0"/>
                  <a:cs typeface="Arial" pitchFamily="34" charset="0"/>
                </a:rPr>
                <a:t>R Ansell</a:t>
              </a:r>
              <a:endParaRPr lang="en-US" sz="600" dirty="0">
                <a:solidFill>
                  <a:schemeClr val="bg1"/>
                </a:solidFill>
                <a:latin typeface="Arial" pitchFamily="34" charset="0"/>
                <a:cs typeface="Arial" pitchFamily="34" charset="0"/>
              </a:endParaRPr>
            </a:p>
          </p:txBody>
        </p:sp>
        <p:sp>
          <p:nvSpPr>
            <p:cNvPr id="148" name="Text Box 98"/>
            <p:cNvSpPr txBox="1">
              <a:spLocks noChangeArrowheads="1"/>
            </p:cNvSpPr>
            <p:nvPr/>
          </p:nvSpPr>
          <p:spPr bwMode="auto">
            <a:xfrm>
              <a:off x="2746403" y="5013177"/>
              <a:ext cx="745477" cy="1008112"/>
            </a:xfrm>
            <a:prstGeom prst="rect">
              <a:avLst/>
            </a:prstGeom>
            <a:noFill/>
            <a:ln w="9525">
              <a:noFill/>
              <a:miter lim="800000"/>
              <a:headEnd/>
              <a:tailEnd/>
            </a:ln>
          </p:spPr>
          <p:txBody>
            <a:bodyPr wrap="square">
              <a:spAutoFit/>
            </a:bodyPr>
            <a:lstStyle/>
            <a:p>
              <a:r>
                <a:rPr lang="en-ZA" sz="600" dirty="0">
                  <a:solidFill>
                    <a:schemeClr val="bg1"/>
                  </a:solidFill>
                  <a:latin typeface="Arial" pitchFamily="34" charset="0"/>
                  <a:cs typeface="Arial" pitchFamily="34" charset="0"/>
                </a:rPr>
                <a:t>Group Finance</a:t>
              </a: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Payroll</a:t>
              </a: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Procurement &amp; Facilities</a:t>
              </a:r>
            </a:p>
            <a:p>
              <a:endParaRPr lang="en-ZA" sz="600" dirty="0">
                <a:solidFill>
                  <a:schemeClr val="bg1"/>
                </a:solidFill>
                <a:latin typeface="Arial" pitchFamily="34" charset="0"/>
                <a:cs typeface="Arial" pitchFamily="34" charset="0"/>
              </a:endParaRPr>
            </a:p>
            <a:p>
              <a:endParaRPr lang="en-ZA" sz="600" dirty="0">
                <a:solidFill>
                  <a:schemeClr val="bg1"/>
                </a:solidFill>
                <a:latin typeface="Arial" pitchFamily="34" charset="0"/>
                <a:cs typeface="Arial" pitchFamily="34" charset="0"/>
              </a:endParaRPr>
            </a:p>
            <a:p>
              <a:endParaRPr lang="en-ZA" sz="600" dirty="0">
                <a:solidFill>
                  <a:schemeClr val="bg1"/>
                </a:solidFill>
                <a:latin typeface="Arial" pitchFamily="34" charset="0"/>
                <a:cs typeface="Arial" pitchFamily="34" charset="0"/>
              </a:endParaRPr>
            </a:p>
            <a:p>
              <a:endParaRPr lang="en-US" sz="600" dirty="0">
                <a:solidFill>
                  <a:schemeClr val="bg1"/>
                </a:solidFill>
                <a:latin typeface="Arial" pitchFamily="34" charset="0"/>
                <a:cs typeface="Arial" pitchFamily="34" charset="0"/>
              </a:endParaRPr>
            </a:p>
          </p:txBody>
        </p:sp>
        <p:sp>
          <p:nvSpPr>
            <p:cNvPr id="149" name="Text Box 100"/>
            <p:cNvSpPr txBox="1">
              <a:spLocks noChangeArrowheads="1"/>
            </p:cNvSpPr>
            <p:nvPr/>
          </p:nvSpPr>
          <p:spPr bwMode="auto">
            <a:xfrm>
              <a:off x="5261272" y="5013176"/>
              <a:ext cx="750888" cy="460375"/>
            </a:xfrm>
            <a:prstGeom prst="rect">
              <a:avLst/>
            </a:prstGeom>
            <a:noFill/>
            <a:ln w="9525">
              <a:noFill/>
              <a:miter lim="800000"/>
              <a:headEnd/>
              <a:tailEnd/>
            </a:ln>
          </p:spPr>
          <p:txBody>
            <a:bodyPr>
              <a:spAutoFit/>
            </a:bodyPr>
            <a:lstStyle/>
            <a:p>
              <a:r>
                <a:rPr lang="en-ZA" sz="600" dirty="0">
                  <a:solidFill>
                    <a:schemeClr val="bg1"/>
                  </a:solidFill>
                  <a:latin typeface="Arial" pitchFamily="34" charset="0"/>
                  <a:cs typeface="Arial" pitchFamily="34" charset="0"/>
                </a:rPr>
                <a:t>Group IT</a:t>
              </a: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Project Management</a:t>
              </a:r>
              <a:endParaRPr lang="en-US" sz="600" dirty="0">
                <a:solidFill>
                  <a:schemeClr val="bg1"/>
                </a:solidFill>
                <a:latin typeface="Arial" pitchFamily="34" charset="0"/>
                <a:cs typeface="Arial" pitchFamily="34" charset="0"/>
              </a:endParaRPr>
            </a:p>
          </p:txBody>
        </p:sp>
        <p:sp>
          <p:nvSpPr>
            <p:cNvPr id="150" name="Text Box 101"/>
            <p:cNvSpPr txBox="1">
              <a:spLocks noChangeArrowheads="1"/>
            </p:cNvSpPr>
            <p:nvPr/>
          </p:nvSpPr>
          <p:spPr bwMode="auto">
            <a:xfrm>
              <a:off x="6076978" y="5013176"/>
              <a:ext cx="799278" cy="830997"/>
            </a:xfrm>
            <a:prstGeom prst="rect">
              <a:avLst/>
            </a:prstGeom>
            <a:noFill/>
            <a:ln w="9525">
              <a:noFill/>
              <a:miter lim="800000"/>
              <a:headEnd/>
              <a:tailEnd/>
            </a:ln>
          </p:spPr>
          <p:txBody>
            <a:bodyPr wrap="square">
              <a:spAutoFit/>
            </a:bodyPr>
            <a:lstStyle/>
            <a:p>
              <a:r>
                <a:rPr lang="en-ZA" sz="600" dirty="0">
                  <a:solidFill>
                    <a:schemeClr val="bg1"/>
                  </a:solidFill>
                  <a:latin typeface="Arial" pitchFamily="34" charset="0"/>
                  <a:cs typeface="Arial" pitchFamily="34" charset="0"/>
                </a:rPr>
                <a:t>Risk Management</a:t>
              </a: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Internal Audit</a:t>
              </a: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Compliance</a:t>
              </a: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Legal</a:t>
              </a:r>
              <a:endParaRPr lang="en-US" sz="600" dirty="0">
                <a:solidFill>
                  <a:schemeClr val="bg1"/>
                </a:solidFill>
                <a:latin typeface="Arial" pitchFamily="34" charset="0"/>
                <a:cs typeface="Arial" pitchFamily="34" charset="0"/>
              </a:endParaRPr>
            </a:p>
          </p:txBody>
        </p:sp>
        <p:sp>
          <p:nvSpPr>
            <p:cNvPr id="151" name="Text Box 102"/>
            <p:cNvSpPr txBox="1">
              <a:spLocks noChangeArrowheads="1"/>
            </p:cNvSpPr>
            <p:nvPr/>
          </p:nvSpPr>
          <p:spPr bwMode="auto">
            <a:xfrm>
              <a:off x="1874865" y="4241822"/>
              <a:ext cx="812800" cy="553998"/>
            </a:xfrm>
            <a:prstGeom prst="rect">
              <a:avLst/>
            </a:prstGeom>
            <a:noFill/>
            <a:ln w="9525">
              <a:noFill/>
              <a:miter lim="800000"/>
              <a:headEnd/>
              <a:tailEnd/>
            </a:ln>
          </p:spPr>
          <p:txBody>
            <a:bodyPr>
              <a:spAutoFit/>
            </a:bodyPr>
            <a:lstStyle/>
            <a:p>
              <a:pPr algn="ctr"/>
              <a:r>
                <a:rPr lang="en-ZA" sz="600" b="1" dirty="0">
                  <a:solidFill>
                    <a:schemeClr val="bg1"/>
                  </a:solidFill>
                  <a:latin typeface="Arial" pitchFamily="34" charset="0"/>
                  <a:cs typeface="Arial" pitchFamily="34" charset="0"/>
                </a:rPr>
                <a:t>RISK</a:t>
              </a:r>
            </a:p>
            <a:p>
              <a:pPr algn="ctr"/>
              <a:r>
                <a:rPr lang="en-ZA" sz="600" b="1" dirty="0">
                  <a:solidFill>
                    <a:schemeClr val="bg1"/>
                  </a:solidFill>
                  <a:latin typeface="Arial" pitchFamily="34" charset="0"/>
                  <a:cs typeface="Arial" pitchFamily="34" charset="0"/>
                </a:rPr>
                <a:t>SERVICES</a:t>
              </a:r>
              <a:endParaRPr lang="en-ZA" sz="600" dirty="0">
                <a:solidFill>
                  <a:schemeClr val="bg1"/>
                </a:solidFill>
                <a:latin typeface="Arial" pitchFamily="34" charset="0"/>
                <a:cs typeface="Arial" pitchFamily="34" charset="0"/>
              </a:endParaRPr>
            </a:p>
            <a:p>
              <a:pPr algn="ctr"/>
              <a:endParaRPr lang="en-ZA" sz="600" dirty="0" smtClean="0">
                <a:solidFill>
                  <a:schemeClr val="bg1"/>
                </a:solidFill>
                <a:latin typeface="Arial" pitchFamily="34" charset="0"/>
                <a:cs typeface="Arial" pitchFamily="34" charset="0"/>
              </a:endParaRPr>
            </a:p>
            <a:p>
              <a:pPr algn="ctr"/>
              <a:endParaRPr lang="en-ZA" sz="600" dirty="0">
                <a:solidFill>
                  <a:schemeClr val="bg1"/>
                </a:solidFill>
                <a:latin typeface="Arial" pitchFamily="34" charset="0"/>
                <a:cs typeface="Arial" pitchFamily="34" charset="0"/>
              </a:endParaRPr>
            </a:p>
            <a:p>
              <a:pPr algn="ctr"/>
              <a:r>
                <a:rPr lang="en-ZA" sz="600" dirty="0">
                  <a:solidFill>
                    <a:schemeClr val="bg1"/>
                  </a:solidFill>
                  <a:latin typeface="Arial" pitchFamily="34" charset="0"/>
                  <a:cs typeface="Arial" pitchFamily="34" charset="0"/>
                </a:rPr>
                <a:t>W Cronje</a:t>
              </a:r>
            </a:p>
          </p:txBody>
        </p:sp>
        <p:sp>
          <p:nvSpPr>
            <p:cNvPr id="152" name="Text Box 104"/>
            <p:cNvSpPr txBox="1">
              <a:spLocks noChangeArrowheads="1"/>
            </p:cNvSpPr>
            <p:nvPr/>
          </p:nvSpPr>
          <p:spPr bwMode="auto">
            <a:xfrm>
              <a:off x="1874292" y="5013176"/>
              <a:ext cx="800100" cy="1569660"/>
            </a:xfrm>
            <a:prstGeom prst="rect">
              <a:avLst/>
            </a:prstGeom>
            <a:noFill/>
            <a:ln w="9525">
              <a:noFill/>
              <a:miter lim="800000"/>
              <a:headEnd/>
              <a:tailEnd/>
            </a:ln>
          </p:spPr>
          <p:txBody>
            <a:bodyPr wrap="square">
              <a:spAutoFit/>
            </a:bodyPr>
            <a:lstStyle/>
            <a:p>
              <a:r>
                <a:rPr lang="en-ZA" sz="600" dirty="0">
                  <a:solidFill>
                    <a:schemeClr val="bg1"/>
                  </a:solidFill>
                  <a:latin typeface="Arial" pitchFamily="34" charset="0"/>
                  <a:cs typeface="Arial" pitchFamily="34" charset="0"/>
                </a:rPr>
                <a:t>Corporate</a:t>
              </a: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Commercial</a:t>
              </a:r>
            </a:p>
            <a:p>
              <a:endParaRPr lang="en-ZA" sz="600" dirty="0">
                <a:solidFill>
                  <a:schemeClr val="bg1"/>
                </a:solidFill>
                <a:latin typeface="Arial" pitchFamily="34" charset="0"/>
                <a:cs typeface="Arial" pitchFamily="34" charset="0"/>
              </a:endParaRPr>
            </a:p>
            <a:p>
              <a:r>
                <a:rPr lang="en-ZA" sz="600" dirty="0" smtClean="0">
                  <a:solidFill>
                    <a:schemeClr val="bg1"/>
                  </a:solidFill>
                  <a:latin typeface="Arial" pitchFamily="34" charset="0"/>
                  <a:cs typeface="Arial" pitchFamily="34" charset="0"/>
                </a:rPr>
                <a:t>Specialists</a:t>
              </a:r>
            </a:p>
            <a:p>
              <a:endParaRPr lang="en-ZA" sz="600" dirty="0" smtClean="0">
                <a:solidFill>
                  <a:schemeClr val="bg1"/>
                </a:solidFill>
                <a:latin typeface="Arial" pitchFamily="34" charset="0"/>
                <a:cs typeface="Arial" pitchFamily="34" charset="0"/>
              </a:endParaRPr>
            </a:p>
            <a:p>
              <a:r>
                <a:rPr lang="en-ZA" sz="600" dirty="0" smtClean="0">
                  <a:solidFill>
                    <a:schemeClr val="bg1"/>
                  </a:solidFill>
                  <a:latin typeface="Arial" pitchFamily="34" charset="0"/>
                  <a:cs typeface="Arial" pitchFamily="34" charset="0"/>
                </a:rPr>
                <a:t>Prism</a:t>
              </a:r>
              <a:endParaRPr lang="en-ZA" sz="600" dirty="0">
                <a:solidFill>
                  <a:schemeClr val="bg1"/>
                </a:solidFill>
                <a:latin typeface="Arial" pitchFamily="34" charset="0"/>
                <a:cs typeface="Arial" pitchFamily="34" charset="0"/>
              </a:endParaRP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Signature Made</a:t>
              </a:r>
            </a:p>
            <a:p>
              <a:endParaRPr lang="en-ZA" sz="600" dirty="0">
                <a:solidFill>
                  <a:schemeClr val="bg1"/>
                </a:solidFill>
                <a:latin typeface="Arial" pitchFamily="34" charset="0"/>
                <a:cs typeface="Arial" pitchFamily="34" charset="0"/>
              </a:endParaRPr>
            </a:p>
            <a:p>
              <a:r>
                <a:rPr lang="en-ZA" sz="600" b="1" dirty="0" smtClean="0">
                  <a:solidFill>
                    <a:schemeClr val="bg1"/>
                  </a:solidFill>
                  <a:latin typeface="Arial" pitchFamily="34" charset="0"/>
                  <a:cs typeface="Arial" pitchFamily="34" charset="0"/>
                </a:rPr>
                <a:t>Africa</a:t>
              </a:r>
              <a:endParaRPr lang="en-ZA" sz="600" b="1"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Botswana</a:t>
              </a:r>
            </a:p>
            <a:p>
              <a:r>
                <a:rPr lang="en-ZA" sz="600" dirty="0" smtClean="0">
                  <a:solidFill>
                    <a:schemeClr val="bg1"/>
                  </a:solidFill>
                  <a:latin typeface="Arial" pitchFamily="34" charset="0"/>
                  <a:cs typeface="Arial" pitchFamily="34" charset="0"/>
                </a:rPr>
                <a:t>Mozambique</a:t>
              </a:r>
            </a:p>
            <a:p>
              <a:r>
                <a:rPr lang="en-ZA" sz="600" dirty="0" smtClean="0">
                  <a:solidFill>
                    <a:schemeClr val="bg1"/>
                  </a:solidFill>
                  <a:latin typeface="Arial" pitchFamily="34" charset="0"/>
                  <a:cs typeface="Arial" pitchFamily="34" charset="0"/>
                </a:rPr>
                <a:t>Namibia</a:t>
              </a:r>
              <a:endParaRPr lang="en-ZA" sz="600" dirty="0">
                <a:solidFill>
                  <a:schemeClr val="bg1"/>
                </a:solidFill>
                <a:latin typeface="Arial" pitchFamily="34" charset="0"/>
                <a:cs typeface="Arial" pitchFamily="34" charset="0"/>
              </a:endParaRPr>
            </a:p>
            <a:p>
              <a:r>
                <a:rPr lang="en-ZA" sz="600" dirty="0" smtClean="0">
                  <a:solidFill>
                    <a:schemeClr val="bg1"/>
                  </a:solidFill>
                  <a:latin typeface="Arial" pitchFamily="34" charset="0"/>
                  <a:cs typeface="Arial" pitchFamily="34" charset="0"/>
                </a:rPr>
                <a:t>Swaziland</a:t>
              </a:r>
              <a:endParaRPr lang="en-ZA" sz="600" dirty="0">
                <a:solidFill>
                  <a:schemeClr val="bg1"/>
                </a:solidFill>
                <a:latin typeface="Arial" pitchFamily="34" charset="0"/>
                <a:cs typeface="Arial" pitchFamily="34" charset="0"/>
              </a:endParaRPr>
            </a:p>
            <a:p>
              <a:r>
                <a:rPr lang="en-ZA" sz="600" dirty="0" smtClean="0">
                  <a:solidFill>
                    <a:schemeClr val="bg1"/>
                  </a:solidFill>
                  <a:latin typeface="Arial" pitchFamily="34" charset="0"/>
                  <a:cs typeface="Arial" pitchFamily="34" charset="0"/>
                </a:rPr>
                <a:t>Zimbabwe</a:t>
              </a:r>
              <a:endParaRPr lang="en-ZA" sz="600" dirty="0">
                <a:solidFill>
                  <a:schemeClr val="bg1"/>
                </a:solidFill>
                <a:latin typeface="Arial" pitchFamily="34" charset="0"/>
                <a:cs typeface="Arial" pitchFamily="34" charset="0"/>
              </a:endParaRPr>
            </a:p>
          </p:txBody>
        </p:sp>
        <p:sp>
          <p:nvSpPr>
            <p:cNvPr id="153" name="Line 106"/>
            <p:cNvSpPr>
              <a:spLocks noChangeShapeType="1"/>
            </p:cNvSpPr>
            <p:nvPr/>
          </p:nvSpPr>
          <p:spPr bwMode="auto">
            <a:xfrm>
              <a:off x="1409728" y="4084659"/>
              <a:ext cx="5997575" cy="0"/>
            </a:xfrm>
            <a:prstGeom prst="line">
              <a:avLst/>
            </a:prstGeom>
            <a:noFill/>
            <a:ln w="9525">
              <a:solidFill>
                <a:schemeClr val="bg1">
                  <a:lumMod val="50000"/>
                </a:schemeClr>
              </a:solidFill>
              <a:round/>
              <a:headEnd/>
              <a:tailEnd/>
            </a:ln>
          </p:spPr>
          <p:txBody>
            <a:bodyPr/>
            <a:lstStyle/>
            <a:p>
              <a:endParaRPr lang="en-US">
                <a:latin typeface="Arial" pitchFamily="34" charset="0"/>
                <a:cs typeface="Arial" pitchFamily="34" charset="0"/>
              </a:endParaRPr>
            </a:p>
          </p:txBody>
        </p:sp>
        <p:sp>
          <p:nvSpPr>
            <p:cNvPr id="154" name="Text Box 107"/>
            <p:cNvSpPr txBox="1">
              <a:spLocks noChangeArrowheads="1"/>
            </p:cNvSpPr>
            <p:nvPr/>
          </p:nvSpPr>
          <p:spPr bwMode="auto">
            <a:xfrm>
              <a:off x="1043608" y="4241822"/>
              <a:ext cx="750295" cy="552450"/>
            </a:xfrm>
            <a:prstGeom prst="rect">
              <a:avLst/>
            </a:prstGeom>
            <a:noFill/>
            <a:ln w="9525">
              <a:noFill/>
              <a:miter lim="800000"/>
              <a:headEnd/>
              <a:tailEnd/>
            </a:ln>
          </p:spPr>
          <p:txBody>
            <a:bodyPr wrap="square">
              <a:spAutoFit/>
            </a:bodyPr>
            <a:lstStyle/>
            <a:p>
              <a:pPr algn="ctr"/>
              <a:r>
                <a:rPr lang="en-ZA" sz="600" b="1" dirty="0">
                  <a:solidFill>
                    <a:schemeClr val="bg1"/>
                  </a:solidFill>
                  <a:latin typeface="Arial" pitchFamily="34" charset="0"/>
                  <a:cs typeface="Arial" pitchFamily="34" charset="0"/>
                </a:rPr>
                <a:t>INDIVIDUAL INSURANCE SOLUTIONS</a:t>
              </a:r>
            </a:p>
            <a:p>
              <a:pPr algn="ctr"/>
              <a:endParaRPr lang="en-ZA" sz="600" dirty="0">
                <a:solidFill>
                  <a:schemeClr val="bg1"/>
                </a:solidFill>
                <a:latin typeface="Arial" pitchFamily="34" charset="0"/>
                <a:cs typeface="Arial" pitchFamily="34" charset="0"/>
              </a:endParaRPr>
            </a:p>
            <a:p>
              <a:pPr algn="ctr"/>
              <a:r>
                <a:rPr lang="en-ZA" sz="600" dirty="0">
                  <a:solidFill>
                    <a:schemeClr val="bg1"/>
                  </a:solidFill>
                  <a:latin typeface="Arial" pitchFamily="34" charset="0"/>
                  <a:cs typeface="Arial" pitchFamily="34" charset="0"/>
                </a:rPr>
                <a:t>F de Jager</a:t>
              </a:r>
              <a:endParaRPr lang="en-US" sz="600" dirty="0">
                <a:solidFill>
                  <a:schemeClr val="bg1"/>
                </a:solidFill>
                <a:latin typeface="Arial" pitchFamily="34" charset="0"/>
                <a:cs typeface="Arial" pitchFamily="34" charset="0"/>
              </a:endParaRPr>
            </a:p>
          </p:txBody>
        </p:sp>
        <p:sp>
          <p:nvSpPr>
            <p:cNvPr id="155" name="Text Box 108"/>
            <p:cNvSpPr txBox="1">
              <a:spLocks noChangeArrowheads="1"/>
            </p:cNvSpPr>
            <p:nvPr/>
          </p:nvSpPr>
          <p:spPr bwMode="auto">
            <a:xfrm>
              <a:off x="998565" y="5013176"/>
              <a:ext cx="765123" cy="923330"/>
            </a:xfrm>
            <a:prstGeom prst="rect">
              <a:avLst/>
            </a:prstGeom>
            <a:noFill/>
            <a:ln w="9525">
              <a:noFill/>
              <a:miter lim="800000"/>
              <a:headEnd/>
              <a:tailEnd/>
            </a:ln>
          </p:spPr>
          <p:txBody>
            <a:bodyPr wrap="square">
              <a:spAutoFit/>
            </a:bodyPr>
            <a:lstStyle/>
            <a:p>
              <a:r>
                <a:rPr lang="en-ZA" sz="600" dirty="0">
                  <a:solidFill>
                    <a:schemeClr val="bg1"/>
                  </a:solidFill>
                  <a:latin typeface="Arial" pitchFamily="34" charset="0"/>
                  <a:cs typeface="Arial" pitchFamily="34" charset="0"/>
                </a:rPr>
                <a:t>Personal Product Solutions</a:t>
              </a: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Claims </a:t>
              </a:r>
              <a:r>
                <a:rPr lang="en-ZA" sz="600" dirty="0" smtClean="0">
                  <a:solidFill>
                    <a:schemeClr val="bg1"/>
                  </a:solidFill>
                  <a:latin typeface="Arial" pitchFamily="34" charset="0"/>
                  <a:cs typeface="Arial" pitchFamily="34" charset="0"/>
                </a:rPr>
                <a:t>Fulfilment </a:t>
              </a:r>
              <a:r>
                <a:rPr lang="en-ZA" sz="600" dirty="0">
                  <a:solidFill>
                    <a:schemeClr val="bg1"/>
                  </a:solidFill>
                  <a:latin typeface="Arial" pitchFamily="34" charset="0"/>
                  <a:cs typeface="Arial" pitchFamily="34" charset="0"/>
                </a:rPr>
                <a:t>C</a:t>
              </a:r>
              <a:r>
                <a:rPr lang="en-ZA" sz="600" dirty="0" smtClean="0">
                  <a:solidFill>
                    <a:schemeClr val="bg1"/>
                  </a:solidFill>
                  <a:latin typeface="Arial" pitchFamily="34" charset="0"/>
                  <a:cs typeface="Arial" pitchFamily="34" charset="0"/>
                </a:rPr>
                <a:t>ompany</a:t>
              </a:r>
              <a:endParaRPr lang="en-ZA" sz="600" dirty="0">
                <a:solidFill>
                  <a:schemeClr val="bg1"/>
                </a:solidFill>
                <a:latin typeface="Arial" pitchFamily="34" charset="0"/>
                <a:cs typeface="Arial" pitchFamily="34" charset="0"/>
              </a:endParaRP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Finrite</a:t>
              </a:r>
            </a:p>
          </p:txBody>
        </p:sp>
        <p:sp>
          <p:nvSpPr>
            <p:cNvPr id="156" name="Text Box 109"/>
            <p:cNvSpPr txBox="1">
              <a:spLocks noChangeArrowheads="1"/>
            </p:cNvSpPr>
            <p:nvPr/>
          </p:nvSpPr>
          <p:spPr bwMode="auto">
            <a:xfrm>
              <a:off x="6948264" y="4241822"/>
              <a:ext cx="792088" cy="553998"/>
            </a:xfrm>
            <a:prstGeom prst="rect">
              <a:avLst/>
            </a:prstGeom>
            <a:noFill/>
            <a:ln w="9525">
              <a:noFill/>
              <a:miter lim="800000"/>
              <a:headEnd/>
              <a:tailEnd/>
            </a:ln>
          </p:spPr>
          <p:txBody>
            <a:bodyPr wrap="square">
              <a:spAutoFit/>
            </a:bodyPr>
            <a:lstStyle/>
            <a:p>
              <a:pPr algn="ctr"/>
              <a:r>
                <a:rPr lang="en-ZA" sz="600" b="1" dirty="0">
                  <a:solidFill>
                    <a:schemeClr val="bg1"/>
                  </a:solidFill>
                  <a:latin typeface="Arial" pitchFamily="34" charset="0"/>
                  <a:cs typeface="Arial" pitchFamily="34" charset="0"/>
                </a:rPr>
                <a:t>PEOPLE &amp; </a:t>
              </a:r>
              <a:r>
                <a:rPr lang="en-ZA" sz="600" b="1" dirty="0" smtClean="0">
                  <a:solidFill>
                    <a:schemeClr val="bg1"/>
                  </a:solidFill>
                  <a:latin typeface="Arial" pitchFamily="34" charset="0"/>
                  <a:cs typeface="Arial" pitchFamily="34" charset="0"/>
                </a:rPr>
                <a:t>EMPLOYER </a:t>
              </a:r>
              <a:r>
                <a:rPr lang="en-ZA" sz="600" b="1" dirty="0">
                  <a:solidFill>
                    <a:schemeClr val="bg1"/>
                  </a:solidFill>
                  <a:latin typeface="Arial" pitchFamily="34" charset="0"/>
                  <a:cs typeface="Arial" pitchFamily="34" charset="0"/>
                </a:rPr>
                <a:t>BRAND </a:t>
              </a:r>
            </a:p>
            <a:p>
              <a:pPr algn="ctr"/>
              <a:endParaRPr lang="en-ZA" sz="600" dirty="0">
                <a:solidFill>
                  <a:schemeClr val="bg1"/>
                </a:solidFill>
                <a:latin typeface="Arial" pitchFamily="34" charset="0"/>
                <a:cs typeface="Arial" pitchFamily="34" charset="0"/>
              </a:endParaRPr>
            </a:p>
            <a:p>
              <a:pPr algn="ctr"/>
              <a:r>
                <a:rPr lang="en-ZA" sz="600" dirty="0">
                  <a:solidFill>
                    <a:schemeClr val="bg1"/>
                  </a:solidFill>
                  <a:latin typeface="Arial" pitchFamily="34" charset="0"/>
                  <a:cs typeface="Arial" pitchFamily="34" charset="0"/>
                </a:rPr>
                <a:t>P Gibbons</a:t>
              </a:r>
              <a:endParaRPr lang="en-US" sz="600" dirty="0">
                <a:solidFill>
                  <a:schemeClr val="bg1"/>
                </a:solidFill>
                <a:latin typeface="Arial" pitchFamily="34" charset="0"/>
                <a:cs typeface="Arial" pitchFamily="34" charset="0"/>
              </a:endParaRPr>
            </a:p>
          </p:txBody>
        </p:sp>
        <p:sp>
          <p:nvSpPr>
            <p:cNvPr id="157" name="Text Box 110"/>
            <p:cNvSpPr txBox="1">
              <a:spLocks noChangeArrowheads="1"/>
            </p:cNvSpPr>
            <p:nvPr/>
          </p:nvSpPr>
          <p:spPr bwMode="auto">
            <a:xfrm>
              <a:off x="6969153" y="5013176"/>
              <a:ext cx="771199" cy="1292662"/>
            </a:xfrm>
            <a:prstGeom prst="rect">
              <a:avLst/>
            </a:prstGeom>
            <a:noFill/>
            <a:ln w="9525">
              <a:noFill/>
              <a:miter lim="800000"/>
              <a:headEnd/>
              <a:tailEnd/>
            </a:ln>
          </p:spPr>
          <p:txBody>
            <a:bodyPr wrap="square">
              <a:spAutoFit/>
            </a:bodyPr>
            <a:lstStyle/>
            <a:p>
              <a:r>
                <a:rPr lang="en-ZA" sz="600" dirty="0">
                  <a:solidFill>
                    <a:schemeClr val="bg1"/>
                  </a:solidFill>
                  <a:latin typeface="Arial" pitchFamily="34" charset="0"/>
                  <a:cs typeface="Arial" pitchFamily="34" charset="0"/>
                </a:rPr>
                <a:t>HR Management</a:t>
              </a:r>
            </a:p>
            <a:p>
              <a:endParaRPr lang="en-ZA" sz="600" dirty="0">
                <a:solidFill>
                  <a:schemeClr val="bg1"/>
                </a:solidFill>
                <a:latin typeface="Arial" pitchFamily="34" charset="0"/>
                <a:cs typeface="Arial" pitchFamily="34" charset="0"/>
              </a:endParaRPr>
            </a:p>
            <a:p>
              <a:r>
                <a:rPr lang="en-ZA" sz="600" dirty="0" smtClean="0">
                  <a:solidFill>
                    <a:schemeClr val="bg1"/>
                  </a:solidFill>
                  <a:latin typeface="Arial" pitchFamily="34" charset="0"/>
                  <a:cs typeface="Arial" pitchFamily="34" charset="0"/>
                </a:rPr>
                <a:t>HRD/OD</a:t>
              </a:r>
              <a:endParaRPr lang="en-ZA" sz="600" dirty="0">
                <a:solidFill>
                  <a:schemeClr val="bg1"/>
                </a:solidFill>
                <a:latin typeface="Arial" pitchFamily="34" charset="0"/>
                <a:cs typeface="Arial" pitchFamily="34" charset="0"/>
              </a:endParaRPr>
            </a:p>
            <a:p>
              <a:endParaRPr lang="en-ZA" sz="600" dirty="0">
                <a:solidFill>
                  <a:schemeClr val="bg1"/>
                </a:solidFill>
                <a:latin typeface="Arial" pitchFamily="34" charset="0"/>
                <a:cs typeface="Arial" pitchFamily="34" charset="0"/>
              </a:endParaRPr>
            </a:p>
            <a:p>
              <a:r>
                <a:rPr lang="en-ZA" sz="600" dirty="0" smtClean="0">
                  <a:solidFill>
                    <a:schemeClr val="bg1"/>
                  </a:solidFill>
                  <a:latin typeface="Arial" pitchFamily="34" charset="0"/>
                  <a:cs typeface="Arial" pitchFamily="34" charset="0"/>
                </a:rPr>
                <a:t>Employer </a:t>
              </a:r>
              <a:r>
                <a:rPr lang="en-ZA" sz="600" dirty="0">
                  <a:solidFill>
                    <a:schemeClr val="bg1"/>
                  </a:solidFill>
                  <a:latin typeface="Arial" pitchFamily="34" charset="0"/>
                  <a:cs typeface="Arial" pitchFamily="34" charset="0"/>
                </a:rPr>
                <a:t>Brand</a:t>
              </a: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Investor Relations</a:t>
              </a: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Corporate Social Responsibility</a:t>
              </a:r>
            </a:p>
            <a:p>
              <a:endParaRPr lang="en-ZA" sz="600" dirty="0">
                <a:solidFill>
                  <a:schemeClr val="bg1"/>
                </a:solidFill>
                <a:latin typeface="Arial" pitchFamily="34" charset="0"/>
                <a:cs typeface="Arial" pitchFamily="34" charset="0"/>
              </a:endParaRPr>
            </a:p>
            <a:p>
              <a:r>
                <a:rPr lang="en-ZA" sz="600" dirty="0">
                  <a:solidFill>
                    <a:schemeClr val="bg1"/>
                  </a:solidFill>
                  <a:latin typeface="Arial" pitchFamily="34" charset="0"/>
                  <a:cs typeface="Arial" pitchFamily="34" charset="0"/>
                </a:rPr>
                <a:t>Transformation</a:t>
              </a:r>
              <a:endParaRPr lang="en-US" sz="600" dirty="0">
                <a:solidFill>
                  <a:schemeClr val="bg1"/>
                </a:solidFill>
                <a:latin typeface="Arial" pitchFamily="34" charset="0"/>
                <a:cs typeface="Arial" pitchFamily="34" charset="0"/>
              </a:endParaRPr>
            </a:p>
          </p:txBody>
        </p:sp>
        <p:sp>
          <p:nvSpPr>
            <p:cNvPr id="158" name="Text Box 113"/>
            <p:cNvSpPr txBox="1">
              <a:spLocks noChangeArrowheads="1"/>
            </p:cNvSpPr>
            <p:nvPr/>
          </p:nvSpPr>
          <p:spPr bwMode="auto">
            <a:xfrm>
              <a:off x="3563888" y="4241822"/>
              <a:ext cx="1656184" cy="553998"/>
            </a:xfrm>
            <a:prstGeom prst="rect">
              <a:avLst/>
            </a:prstGeom>
            <a:noFill/>
            <a:ln w="9525">
              <a:noFill/>
              <a:miter lim="800000"/>
              <a:headEnd/>
              <a:tailEnd/>
            </a:ln>
          </p:spPr>
          <p:txBody>
            <a:bodyPr wrap="square">
              <a:spAutoFit/>
            </a:bodyPr>
            <a:lstStyle/>
            <a:p>
              <a:pPr algn="ctr"/>
              <a:r>
                <a:rPr lang="en-ZA" sz="600" b="1" dirty="0" smtClean="0">
                  <a:solidFill>
                    <a:schemeClr val="bg1"/>
                  </a:solidFill>
                  <a:latin typeface="Arial" pitchFamily="34" charset="0"/>
                  <a:cs typeface="Arial" pitchFamily="34" charset="0"/>
                </a:rPr>
                <a:t>SALES, MARKETING &amp; CUSTOMER FULFILLMENT</a:t>
              </a:r>
              <a:endParaRPr lang="en-ZA" sz="600" b="1" dirty="0">
                <a:solidFill>
                  <a:schemeClr val="bg1"/>
                </a:solidFill>
                <a:latin typeface="Arial" pitchFamily="34" charset="0"/>
                <a:cs typeface="Arial" pitchFamily="34" charset="0"/>
              </a:endParaRPr>
            </a:p>
            <a:p>
              <a:pPr algn="ctr"/>
              <a:endParaRPr lang="en-ZA" sz="600" b="1" dirty="0" smtClean="0">
                <a:solidFill>
                  <a:schemeClr val="bg1"/>
                </a:solidFill>
                <a:latin typeface="Arial" pitchFamily="34" charset="0"/>
                <a:cs typeface="Arial" pitchFamily="34" charset="0"/>
              </a:endParaRPr>
            </a:p>
            <a:p>
              <a:pPr algn="ctr"/>
              <a:endParaRPr lang="en-ZA" sz="600" b="1" dirty="0">
                <a:solidFill>
                  <a:schemeClr val="bg1"/>
                </a:solidFill>
                <a:latin typeface="Arial" pitchFamily="34" charset="0"/>
                <a:cs typeface="Arial" pitchFamily="34" charset="0"/>
              </a:endParaRPr>
            </a:p>
            <a:p>
              <a:pPr algn="ctr"/>
              <a:r>
                <a:rPr lang="en-ZA" sz="600" dirty="0">
                  <a:solidFill>
                    <a:schemeClr val="bg1"/>
                  </a:solidFill>
                  <a:latin typeface="Arial" pitchFamily="34" charset="0"/>
                  <a:cs typeface="Arial" pitchFamily="34" charset="0"/>
                </a:rPr>
                <a:t>A Rakgalakane</a:t>
              </a:r>
            </a:p>
          </p:txBody>
        </p:sp>
        <p:sp>
          <p:nvSpPr>
            <p:cNvPr id="159" name="Text Box 114"/>
            <p:cNvSpPr txBox="1">
              <a:spLocks noChangeArrowheads="1"/>
            </p:cNvSpPr>
            <p:nvPr/>
          </p:nvSpPr>
          <p:spPr bwMode="auto">
            <a:xfrm>
              <a:off x="3563888" y="5013176"/>
              <a:ext cx="756543" cy="757130"/>
            </a:xfrm>
            <a:prstGeom prst="rect">
              <a:avLst/>
            </a:prstGeom>
            <a:noFill/>
            <a:ln w="9525">
              <a:noFill/>
              <a:miter lim="800000"/>
              <a:headEnd/>
              <a:tailEnd/>
            </a:ln>
          </p:spPr>
          <p:txBody>
            <a:bodyPr wrap="square">
              <a:spAutoFit/>
            </a:bodyPr>
            <a:lstStyle/>
            <a:p>
              <a:pPr>
                <a:lnSpc>
                  <a:spcPct val="90000"/>
                </a:lnSpc>
              </a:pPr>
              <a:r>
                <a:rPr lang="nl-BE" sz="600" dirty="0">
                  <a:solidFill>
                    <a:schemeClr val="bg1"/>
                  </a:solidFill>
                  <a:latin typeface="Arial" pitchFamily="34" charset="0"/>
                  <a:ea typeface="Times New Roman" pitchFamily="18" charset="0"/>
                  <a:cs typeface="Arial" pitchFamily="34" charset="0"/>
                </a:rPr>
                <a:t>Business </a:t>
              </a:r>
            </a:p>
            <a:p>
              <a:pPr>
                <a:lnSpc>
                  <a:spcPct val="90000"/>
                </a:lnSpc>
              </a:pPr>
              <a:r>
                <a:rPr lang="nl-BE" sz="600" dirty="0">
                  <a:solidFill>
                    <a:schemeClr val="bg1"/>
                  </a:solidFill>
                  <a:latin typeface="Arial" pitchFamily="34" charset="0"/>
                  <a:ea typeface="Times New Roman" pitchFamily="18" charset="0"/>
                  <a:cs typeface="Arial" pitchFamily="34" charset="0"/>
                </a:rPr>
                <a:t>Development</a:t>
              </a:r>
            </a:p>
            <a:p>
              <a:pPr>
                <a:lnSpc>
                  <a:spcPct val="90000"/>
                </a:lnSpc>
              </a:pPr>
              <a:endParaRPr lang="nl-BE" sz="600" dirty="0">
                <a:solidFill>
                  <a:schemeClr val="bg1"/>
                </a:solidFill>
                <a:latin typeface="Arial" pitchFamily="34" charset="0"/>
                <a:ea typeface="Times New Roman" pitchFamily="18" charset="0"/>
                <a:cs typeface="Arial" pitchFamily="34" charset="0"/>
              </a:endParaRPr>
            </a:p>
            <a:p>
              <a:pPr>
                <a:lnSpc>
                  <a:spcPct val="90000"/>
                </a:lnSpc>
              </a:pPr>
              <a:r>
                <a:rPr lang="nl-BE" sz="600" dirty="0">
                  <a:solidFill>
                    <a:schemeClr val="bg1"/>
                  </a:solidFill>
                  <a:latin typeface="Arial" pitchFamily="34" charset="0"/>
                  <a:ea typeface="Times New Roman" pitchFamily="18" charset="0"/>
                  <a:cs typeface="Arial" pitchFamily="34" charset="0"/>
                </a:rPr>
                <a:t>Cross &amp; Up sell</a:t>
              </a:r>
            </a:p>
            <a:p>
              <a:pPr>
                <a:lnSpc>
                  <a:spcPct val="90000"/>
                </a:lnSpc>
              </a:pPr>
              <a:endParaRPr lang="nl-BE" sz="600" dirty="0">
                <a:solidFill>
                  <a:schemeClr val="bg1"/>
                </a:solidFill>
                <a:latin typeface="Arial" pitchFamily="34" charset="0"/>
                <a:ea typeface="Times New Roman" pitchFamily="18" charset="0"/>
                <a:cs typeface="Arial" pitchFamily="34" charset="0"/>
              </a:endParaRPr>
            </a:p>
            <a:p>
              <a:pPr>
                <a:lnSpc>
                  <a:spcPct val="90000"/>
                </a:lnSpc>
              </a:pPr>
              <a:r>
                <a:rPr lang="nl-BE" sz="600" dirty="0">
                  <a:solidFill>
                    <a:schemeClr val="bg1"/>
                  </a:solidFill>
                  <a:latin typeface="Arial" pitchFamily="34" charset="0"/>
                  <a:ea typeface="Times New Roman" pitchFamily="18" charset="0"/>
                  <a:cs typeface="Arial" pitchFamily="34" charset="0"/>
                </a:rPr>
                <a:t>Client Relationship Management</a:t>
              </a:r>
              <a:endParaRPr lang="en-US" sz="600" dirty="0">
                <a:solidFill>
                  <a:schemeClr val="bg1"/>
                </a:solidFill>
                <a:latin typeface="Arial" pitchFamily="34" charset="0"/>
                <a:ea typeface="Times New Roman" pitchFamily="18" charset="0"/>
                <a:cs typeface="Arial" pitchFamily="34" charset="0"/>
              </a:endParaRPr>
            </a:p>
          </p:txBody>
        </p:sp>
        <p:sp>
          <p:nvSpPr>
            <p:cNvPr id="160" name="Text Box 99"/>
            <p:cNvSpPr txBox="1">
              <a:spLocks noChangeArrowheads="1"/>
            </p:cNvSpPr>
            <p:nvPr/>
          </p:nvSpPr>
          <p:spPr bwMode="auto">
            <a:xfrm>
              <a:off x="4391521" y="5013176"/>
              <a:ext cx="756543" cy="1006429"/>
            </a:xfrm>
            <a:prstGeom prst="rect">
              <a:avLst/>
            </a:prstGeom>
            <a:noFill/>
            <a:ln w="9525">
              <a:noFill/>
              <a:miter lim="800000"/>
              <a:headEnd/>
              <a:tailEnd/>
            </a:ln>
          </p:spPr>
          <p:txBody>
            <a:bodyPr wrap="square">
              <a:spAutoFit/>
            </a:bodyPr>
            <a:lstStyle/>
            <a:p>
              <a:pPr>
                <a:lnSpc>
                  <a:spcPct val="90000"/>
                </a:lnSpc>
              </a:pPr>
              <a:r>
                <a:rPr lang="nl-BE" sz="600" dirty="0">
                  <a:solidFill>
                    <a:schemeClr val="bg1"/>
                  </a:solidFill>
                  <a:latin typeface="Arial" pitchFamily="34" charset="0"/>
                  <a:ea typeface="Times New Roman" pitchFamily="18" charset="0"/>
                  <a:cs typeface="Arial" pitchFamily="34" charset="0"/>
                </a:rPr>
                <a:t>Marketing / </a:t>
              </a:r>
            </a:p>
            <a:p>
              <a:pPr>
                <a:lnSpc>
                  <a:spcPct val="90000"/>
                </a:lnSpc>
              </a:pPr>
              <a:r>
                <a:rPr lang="nl-BE" sz="600" dirty="0">
                  <a:solidFill>
                    <a:schemeClr val="bg1"/>
                  </a:solidFill>
                  <a:latin typeface="Arial" pitchFamily="34" charset="0"/>
                  <a:ea typeface="Times New Roman" pitchFamily="18" charset="0"/>
                  <a:cs typeface="Arial" pitchFamily="34" charset="0"/>
                </a:rPr>
                <a:t>Development</a:t>
              </a:r>
            </a:p>
            <a:p>
              <a:pPr>
                <a:lnSpc>
                  <a:spcPct val="90000"/>
                </a:lnSpc>
              </a:pPr>
              <a:endParaRPr lang="nl-BE" sz="600" dirty="0">
                <a:solidFill>
                  <a:schemeClr val="bg1"/>
                </a:solidFill>
                <a:latin typeface="Arial" pitchFamily="34" charset="0"/>
                <a:ea typeface="Times New Roman" pitchFamily="18" charset="0"/>
                <a:cs typeface="Arial" pitchFamily="34" charset="0"/>
              </a:endParaRPr>
            </a:p>
            <a:p>
              <a:pPr>
                <a:lnSpc>
                  <a:spcPct val="90000"/>
                </a:lnSpc>
              </a:pPr>
              <a:r>
                <a:rPr lang="nl-BE" sz="600" dirty="0">
                  <a:solidFill>
                    <a:schemeClr val="bg1"/>
                  </a:solidFill>
                  <a:latin typeface="Arial" pitchFamily="34" charset="0"/>
                  <a:ea typeface="Times New Roman" pitchFamily="18" charset="0"/>
                  <a:cs typeface="Arial" pitchFamily="34" charset="0"/>
                </a:rPr>
                <a:t>Brand Marketing and Strategy</a:t>
              </a:r>
            </a:p>
            <a:p>
              <a:pPr>
                <a:lnSpc>
                  <a:spcPct val="90000"/>
                </a:lnSpc>
              </a:pPr>
              <a:endParaRPr lang="nl-BE" sz="600" dirty="0">
                <a:solidFill>
                  <a:schemeClr val="bg1"/>
                </a:solidFill>
                <a:latin typeface="Arial" pitchFamily="34" charset="0"/>
                <a:ea typeface="Times New Roman" pitchFamily="18" charset="0"/>
                <a:cs typeface="Arial" pitchFamily="34" charset="0"/>
              </a:endParaRPr>
            </a:p>
            <a:p>
              <a:pPr>
                <a:lnSpc>
                  <a:spcPct val="90000"/>
                </a:lnSpc>
              </a:pPr>
              <a:r>
                <a:rPr lang="nl-BE" sz="600" dirty="0">
                  <a:solidFill>
                    <a:schemeClr val="bg1"/>
                  </a:solidFill>
                  <a:latin typeface="Arial" pitchFamily="34" charset="0"/>
                  <a:ea typeface="Times New Roman" pitchFamily="18" charset="0"/>
                  <a:cs typeface="Arial" pitchFamily="34" charset="0"/>
                </a:rPr>
                <a:t>Customer Analytics</a:t>
              </a:r>
            </a:p>
            <a:p>
              <a:pPr>
                <a:lnSpc>
                  <a:spcPct val="90000"/>
                </a:lnSpc>
              </a:pPr>
              <a:endParaRPr lang="nl-BE" sz="600" dirty="0">
                <a:solidFill>
                  <a:schemeClr val="bg1"/>
                </a:solidFill>
                <a:latin typeface="Arial" pitchFamily="34" charset="0"/>
                <a:ea typeface="Times New Roman" pitchFamily="18" charset="0"/>
                <a:cs typeface="Arial" pitchFamily="34" charset="0"/>
              </a:endParaRPr>
            </a:p>
            <a:p>
              <a:pPr>
                <a:lnSpc>
                  <a:spcPct val="90000"/>
                </a:lnSpc>
              </a:pPr>
              <a:r>
                <a:rPr lang="nl-BE" sz="600" dirty="0">
                  <a:solidFill>
                    <a:schemeClr val="bg1"/>
                  </a:solidFill>
                  <a:latin typeface="Arial" pitchFamily="34" charset="0"/>
                  <a:ea typeface="Times New Roman" pitchFamily="18" charset="0"/>
                  <a:cs typeface="Arial" pitchFamily="34" charset="0"/>
                </a:rPr>
                <a:t>Information Centre </a:t>
              </a:r>
              <a:endParaRPr lang="en-US" sz="600" dirty="0">
                <a:solidFill>
                  <a:schemeClr val="bg1"/>
                </a:solidFill>
                <a:latin typeface="Arial" pitchFamily="34" charset="0"/>
                <a:ea typeface="Times New Roman" pitchFamily="18" charset="0"/>
                <a:cs typeface="Arial"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71600"/>
            <a:ext cx="8229600" cy="560406"/>
          </a:xfrm>
        </p:spPr>
        <p:txBody>
          <a:bodyPr/>
          <a:lstStyle/>
          <a:p>
            <a:r>
              <a:rPr lang="en-US" cap="none" dirty="0" smtClean="0">
                <a:solidFill>
                  <a:srgbClr val="A09055"/>
                </a:solidFill>
                <a:latin typeface="Arial" pitchFamily="34" charset="0"/>
                <a:cs typeface="Arial" pitchFamily="34" charset="0"/>
              </a:rPr>
              <a:t>Company Shareholding</a:t>
            </a:r>
            <a:endParaRPr lang="en-GB" cap="none" dirty="0">
              <a:solidFill>
                <a:srgbClr val="A09055"/>
              </a:solidFill>
              <a:latin typeface="Arial" pitchFamily="34" charset="0"/>
              <a:cs typeface="Arial" pitchFamily="34" charset="0"/>
            </a:endParaRPr>
          </a:p>
        </p:txBody>
      </p:sp>
      <p:graphicFrame>
        <p:nvGraphicFramePr>
          <p:cNvPr id="4" name="Chart 3"/>
          <p:cNvGraphicFramePr/>
          <p:nvPr/>
        </p:nvGraphicFramePr>
        <p:xfrm>
          <a:off x="395536" y="2564904"/>
          <a:ext cx="8352928" cy="37444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44594"/>
            <a:ext cx="8229600" cy="560406"/>
          </a:xfrm>
        </p:spPr>
        <p:txBody>
          <a:bodyPr/>
          <a:lstStyle/>
          <a:p>
            <a:r>
              <a:rPr lang="en-US" cap="none" dirty="0" smtClean="0">
                <a:solidFill>
                  <a:srgbClr val="A09055"/>
                </a:solidFill>
                <a:latin typeface="Arial" pitchFamily="34" charset="0"/>
                <a:cs typeface="Arial" pitchFamily="34" charset="0"/>
              </a:rPr>
              <a:t>Board of Directors </a:t>
            </a:r>
            <a:endParaRPr lang="en-US" cap="none" dirty="0">
              <a:solidFill>
                <a:srgbClr val="A09055"/>
              </a:solidFill>
              <a:latin typeface="Arial" pitchFamily="34" charset="0"/>
              <a:cs typeface="Arial" pitchFamily="34" charset="0"/>
            </a:endParaRPr>
          </a:p>
        </p:txBody>
      </p:sp>
      <p:sp>
        <p:nvSpPr>
          <p:cNvPr id="32" name="Rectangle 31"/>
          <p:cNvSpPr/>
          <p:nvPr/>
        </p:nvSpPr>
        <p:spPr>
          <a:xfrm>
            <a:off x="533400" y="6324600"/>
            <a:ext cx="643191" cy="184666"/>
          </a:xfrm>
          <a:prstGeom prst="rect">
            <a:avLst/>
          </a:prstGeom>
        </p:spPr>
        <p:txBody>
          <a:bodyPr wrap="none">
            <a:spAutoFit/>
          </a:bodyPr>
          <a:lstStyle/>
          <a:p>
            <a:pPr lvl="0"/>
            <a:r>
              <a:rPr lang="en-US" sz="900" i="1" baseline="30000" dirty="0" smtClean="0">
                <a:solidFill>
                  <a:srgbClr val="054171"/>
                </a:solidFill>
              </a:rPr>
              <a:t>* Independent</a:t>
            </a:r>
          </a:p>
        </p:txBody>
      </p:sp>
      <p:pic>
        <p:nvPicPr>
          <p:cNvPr id="7" name="Picture 6" descr="Board of directors.jpg"/>
          <p:cNvPicPr>
            <a:picLocks noChangeAspect="1"/>
          </p:cNvPicPr>
          <p:nvPr/>
        </p:nvPicPr>
        <p:blipFill>
          <a:blip r:embed="rId2" cstate="print"/>
          <a:stretch>
            <a:fillRect/>
          </a:stretch>
        </p:blipFill>
        <p:spPr>
          <a:xfrm>
            <a:off x="611560" y="2060848"/>
            <a:ext cx="7223760" cy="401116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2772</TotalTime>
  <Words>2252</Words>
  <Application>Microsoft Office PowerPoint</Application>
  <PresentationFormat>On-screen Show (4:3)</PresentationFormat>
  <Paragraphs>663</Paragraphs>
  <Slides>56</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Office Theme</vt:lpstr>
      <vt:lpstr>Document</vt:lpstr>
      <vt:lpstr>Chart</vt:lpstr>
      <vt:lpstr>Slide 1</vt:lpstr>
      <vt:lpstr>Index</vt:lpstr>
      <vt:lpstr>Introduction</vt:lpstr>
      <vt:lpstr>Vision and Mission Statement</vt:lpstr>
      <vt:lpstr>History</vt:lpstr>
      <vt:lpstr>History</vt:lpstr>
      <vt:lpstr>Company Structure</vt:lpstr>
      <vt:lpstr>Company Shareholding</vt:lpstr>
      <vt:lpstr>Board of Directors </vt:lpstr>
      <vt:lpstr>Glenrand M·I·B Executive Team</vt:lpstr>
      <vt:lpstr>BBBEE Shareholding</vt:lpstr>
      <vt:lpstr>Empowerdex Rating</vt:lpstr>
      <vt:lpstr>Empowerdex Certificate</vt:lpstr>
      <vt:lpstr>Financial Mail - Top 200 Listed Companies Empowerdex Rating</vt:lpstr>
      <vt:lpstr>Slide 15</vt:lpstr>
      <vt:lpstr>Slide 16</vt:lpstr>
      <vt:lpstr>Service Offerings</vt:lpstr>
      <vt:lpstr>Major Clients</vt:lpstr>
      <vt:lpstr>Major Clients</vt:lpstr>
      <vt:lpstr>Branch Network</vt:lpstr>
      <vt:lpstr>International Capabilities</vt:lpstr>
      <vt:lpstr>Slide 22</vt:lpstr>
      <vt:lpstr>Key Differentiators</vt:lpstr>
      <vt:lpstr>Key Differentiators</vt:lpstr>
      <vt:lpstr>Slide 25</vt:lpstr>
      <vt:lpstr>Slide 26</vt:lpstr>
      <vt:lpstr>Slide 27</vt:lpstr>
      <vt:lpstr>Slide 28</vt:lpstr>
      <vt:lpstr>Slide 29</vt:lpstr>
      <vt:lpstr>Slide 30</vt:lpstr>
      <vt:lpstr>Slide 31</vt:lpstr>
      <vt:lpstr>Capacity in the PI Market</vt:lpstr>
      <vt:lpstr>Market Share – CESA 2009      MARKET SHARE – CESA 2010</vt:lpstr>
      <vt:lpstr>Slide 34</vt:lpstr>
      <vt:lpstr>Slide 35</vt:lpstr>
      <vt:lpstr>Slide 36</vt:lpstr>
      <vt:lpstr>CESA PI Scheme Four Largest Claims (2005 -2008)</vt:lpstr>
      <vt:lpstr>Claims Triangle</vt:lpstr>
      <vt:lpstr>Net Premium Against Claims Incurred 2001 - 2010</vt:lpstr>
      <vt:lpstr>Accumulated Premium Against Claims Incurred</vt:lpstr>
      <vt:lpstr>Number of Claim Notifications</vt:lpstr>
      <vt:lpstr>Claims Split by Disciplines 2001 -2010 ( 835 notifications)</vt:lpstr>
      <vt:lpstr>Claims Incurred by Disciplines 2001 – 2010  Total Incurred R209,000,000</vt:lpstr>
      <vt:lpstr>Slide 44</vt:lpstr>
      <vt:lpstr>Notifications by stage of Project</vt:lpstr>
      <vt:lpstr>Claims by method of resolution</vt:lpstr>
      <vt:lpstr>Slide 47</vt:lpstr>
      <vt:lpstr>Slide 48</vt:lpstr>
      <vt:lpstr>Slide 49</vt:lpstr>
      <vt:lpstr>Slide 50</vt:lpstr>
      <vt:lpstr>CESA PI Scheme 2011</vt:lpstr>
      <vt:lpstr>CESA PI Scheme Legal Risk Management</vt:lpstr>
      <vt:lpstr>CESA PI Scheme Legal Risk Management</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MTN Presentation</dc:title>
  <dc:creator>pramagaga</dc:creator>
  <cp:lastModifiedBy>mpadayachee</cp:lastModifiedBy>
  <cp:revision>201</cp:revision>
  <cp:lastPrinted>2010-08-20T11:00:40Z</cp:lastPrinted>
  <dcterms:created xsi:type="dcterms:W3CDTF">2010-08-20T10:27:30Z</dcterms:created>
  <dcterms:modified xsi:type="dcterms:W3CDTF">2010-11-24T06:15:06Z</dcterms:modified>
</cp:coreProperties>
</file>